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5"/>
  </p:notesMasterIdLst>
  <p:sldIdLst>
    <p:sldId id="473" r:id="rId5"/>
    <p:sldId id="405" r:id="rId6"/>
    <p:sldId id="417" r:id="rId7"/>
    <p:sldId id="418" r:id="rId8"/>
    <p:sldId id="420" r:id="rId9"/>
    <p:sldId id="421" r:id="rId10"/>
    <p:sldId id="422" r:id="rId11"/>
    <p:sldId id="423" r:id="rId12"/>
    <p:sldId id="424" r:id="rId13"/>
    <p:sldId id="425" r:id="rId14"/>
    <p:sldId id="426" r:id="rId15"/>
    <p:sldId id="427" r:id="rId16"/>
    <p:sldId id="428" r:id="rId17"/>
    <p:sldId id="429" r:id="rId18"/>
    <p:sldId id="383" r:id="rId19"/>
    <p:sldId id="384" r:id="rId20"/>
    <p:sldId id="385" r:id="rId21"/>
    <p:sldId id="414" r:id="rId22"/>
    <p:sldId id="460" r:id="rId23"/>
    <p:sldId id="461" r:id="rId24"/>
  </p:sldIdLst>
  <p:sldSz cx="9906000" cy="6858000" type="A4"/>
  <p:notesSz cx="6797675"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087F"/>
    <a:srgbClr val="70A7DB"/>
    <a:srgbClr val="2B295E"/>
    <a:srgbClr val="808285"/>
    <a:srgbClr val="354375"/>
    <a:srgbClr val="7DB0E2"/>
    <a:srgbClr val="344274"/>
    <a:srgbClr val="C933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123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7047"/>
          </a:xfrm>
          <a:prstGeom prst="rect">
            <a:avLst/>
          </a:prstGeom>
        </p:spPr>
        <p:txBody>
          <a:bodyPr vert="horz" lIns="91452" tIns="45726" rIns="91452" bIns="45726" rtlCol="0"/>
          <a:lstStyle>
            <a:lvl1pPr algn="l">
              <a:defRPr sz="1200"/>
            </a:lvl1pPr>
          </a:lstStyle>
          <a:p>
            <a:endParaRPr lang="en-GB"/>
          </a:p>
        </p:txBody>
      </p:sp>
      <p:sp>
        <p:nvSpPr>
          <p:cNvPr id="3" name="Date Placeholder 2"/>
          <p:cNvSpPr>
            <a:spLocks noGrp="1"/>
          </p:cNvSpPr>
          <p:nvPr>
            <p:ph type="dt" idx="1"/>
          </p:nvPr>
        </p:nvSpPr>
        <p:spPr>
          <a:xfrm>
            <a:off x="3849688" y="0"/>
            <a:ext cx="2946400" cy="497047"/>
          </a:xfrm>
          <a:prstGeom prst="rect">
            <a:avLst/>
          </a:prstGeom>
        </p:spPr>
        <p:txBody>
          <a:bodyPr vert="horz" lIns="91452" tIns="45726" rIns="91452" bIns="45726" rtlCol="0"/>
          <a:lstStyle>
            <a:lvl1pPr algn="r">
              <a:defRPr sz="1200"/>
            </a:lvl1pPr>
          </a:lstStyle>
          <a:p>
            <a:fld id="{E5828930-1B05-4DD7-A681-1AFB9757B182}" type="datetimeFigureOut">
              <a:rPr lang="en-GB" smtClean="0"/>
              <a:t>10/08/2023</a:t>
            </a:fld>
            <a:endParaRPr lang="en-GB"/>
          </a:p>
        </p:txBody>
      </p:sp>
      <p:sp>
        <p:nvSpPr>
          <p:cNvPr id="4" name="Slide Image Placeholder 3"/>
          <p:cNvSpPr>
            <a:spLocks noGrp="1" noRot="1" noChangeAspect="1"/>
          </p:cNvSpPr>
          <p:nvPr>
            <p:ph type="sldImg" idx="2"/>
          </p:nvPr>
        </p:nvSpPr>
        <p:spPr>
          <a:xfrm>
            <a:off x="981075" y="1243013"/>
            <a:ext cx="4835525" cy="3349625"/>
          </a:xfrm>
          <a:prstGeom prst="rect">
            <a:avLst/>
          </a:prstGeom>
          <a:noFill/>
          <a:ln w="12700">
            <a:solidFill>
              <a:prstClr val="black"/>
            </a:solidFill>
          </a:ln>
        </p:spPr>
        <p:txBody>
          <a:bodyPr vert="horz" lIns="91452" tIns="45726" rIns="91452" bIns="45726" rtlCol="0" anchor="ctr"/>
          <a:lstStyle/>
          <a:p>
            <a:endParaRPr lang="en-GB"/>
          </a:p>
        </p:txBody>
      </p:sp>
      <p:sp>
        <p:nvSpPr>
          <p:cNvPr id="5" name="Notes Placeholder 4"/>
          <p:cNvSpPr>
            <a:spLocks noGrp="1"/>
          </p:cNvSpPr>
          <p:nvPr>
            <p:ph type="body" sz="quarter" idx="3"/>
          </p:nvPr>
        </p:nvSpPr>
        <p:spPr>
          <a:xfrm>
            <a:off x="679451" y="4778317"/>
            <a:ext cx="5438775" cy="3909675"/>
          </a:xfrm>
          <a:prstGeom prst="rect">
            <a:avLst/>
          </a:prstGeom>
        </p:spPr>
        <p:txBody>
          <a:bodyPr vert="horz" lIns="91452" tIns="45726" rIns="91452" bIns="4572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2766"/>
            <a:ext cx="2946400" cy="497047"/>
          </a:xfrm>
          <a:prstGeom prst="rect">
            <a:avLst/>
          </a:prstGeom>
        </p:spPr>
        <p:txBody>
          <a:bodyPr vert="horz" lIns="91452" tIns="45726" rIns="91452" bIns="45726"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32766"/>
            <a:ext cx="2946400" cy="497047"/>
          </a:xfrm>
          <a:prstGeom prst="rect">
            <a:avLst/>
          </a:prstGeom>
        </p:spPr>
        <p:txBody>
          <a:bodyPr vert="horz" lIns="91452" tIns="45726" rIns="91452" bIns="45726" rtlCol="0" anchor="b"/>
          <a:lstStyle>
            <a:lvl1pPr algn="r">
              <a:defRPr sz="1200"/>
            </a:lvl1pPr>
          </a:lstStyle>
          <a:p>
            <a:fld id="{456614A9-EC85-4CDD-BF7B-1665FFF219E9}" type="slidenum">
              <a:rPr lang="en-GB" smtClean="0"/>
              <a:t>‹#›</a:t>
            </a:fld>
            <a:endParaRPr lang="en-GB"/>
          </a:p>
        </p:txBody>
      </p:sp>
    </p:spTree>
    <p:extLst>
      <p:ext uri="{BB962C8B-B14F-4D97-AF65-F5344CB8AC3E}">
        <p14:creationId xmlns:p14="http://schemas.microsoft.com/office/powerpoint/2010/main" val="1945077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5785E8B-84EA-49EA-80C3-3D720EB11260}" type="datetimeFigureOut">
              <a:rPr lang="en-GB" smtClean="0"/>
              <a:t>10/08/2023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733200-D6E3-43A4-A99D-6EB6312758F3}" type="slidenum">
              <a:rPr lang="en-GB" smtClean="0"/>
              <a:t>‹#›</a:t>
            </a:fld>
            <a:endParaRPr lang="en-GB"/>
          </a:p>
        </p:txBody>
      </p:sp>
    </p:spTree>
    <p:extLst>
      <p:ext uri="{BB962C8B-B14F-4D97-AF65-F5344CB8AC3E}">
        <p14:creationId xmlns:p14="http://schemas.microsoft.com/office/powerpoint/2010/main" val="3623156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785E8B-84EA-49EA-80C3-3D720EB11260}" type="datetimeFigureOut">
              <a:rPr lang="en-GB" smtClean="0"/>
              <a:t>10/08/2023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733200-D6E3-43A4-A99D-6EB6312758F3}" type="slidenum">
              <a:rPr lang="en-GB" smtClean="0"/>
              <a:t>‹#›</a:t>
            </a:fld>
            <a:endParaRPr lang="en-GB"/>
          </a:p>
        </p:txBody>
      </p:sp>
    </p:spTree>
    <p:extLst>
      <p:ext uri="{BB962C8B-B14F-4D97-AF65-F5344CB8AC3E}">
        <p14:creationId xmlns:p14="http://schemas.microsoft.com/office/powerpoint/2010/main" val="3180693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785E8B-84EA-49EA-80C3-3D720EB11260}" type="datetimeFigureOut">
              <a:rPr lang="en-GB" smtClean="0"/>
              <a:t>10/08/2023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733200-D6E3-43A4-A99D-6EB6312758F3}" type="slidenum">
              <a:rPr lang="en-GB" smtClean="0"/>
              <a:t>‹#›</a:t>
            </a:fld>
            <a:endParaRPr lang="en-GB"/>
          </a:p>
        </p:txBody>
      </p:sp>
    </p:spTree>
    <p:extLst>
      <p:ext uri="{BB962C8B-B14F-4D97-AF65-F5344CB8AC3E}">
        <p14:creationId xmlns:p14="http://schemas.microsoft.com/office/powerpoint/2010/main" val="1153973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785E8B-84EA-49EA-80C3-3D720EB11260}" type="datetimeFigureOut">
              <a:rPr lang="en-GB" smtClean="0"/>
              <a:t>10/08/2023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733200-D6E3-43A4-A99D-6EB6312758F3}" type="slidenum">
              <a:rPr lang="en-GB" smtClean="0"/>
              <a:t>‹#›</a:t>
            </a:fld>
            <a:endParaRPr lang="en-GB"/>
          </a:p>
        </p:txBody>
      </p:sp>
    </p:spTree>
    <p:extLst>
      <p:ext uri="{BB962C8B-B14F-4D97-AF65-F5344CB8AC3E}">
        <p14:creationId xmlns:p14="http://schemas.microsoft.com/office/powerpoint/2010/main" val="3640666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5785E8B-84EA-49EA-80C3-3D720EB11260}" type="datetimeFigureOut">
              <a:rPr lang="en-GB" smtClean="0"/>
              <a:t>10/08/2023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733200-D6E3-43A4-A99D-6EB6312758F3}" type="slidenum">
              <a:rPr lang="en-GB" smtClean="0"/>
              <a:t>‹#›</a:t>
            </a:fld>
            <a:endParaRPr lang="en-GB"/>
          </a:p>
        </p:txBody>
      </p:sp>
    </p:spTree>
    <p:extLst>
      <p:ext uri="{BB962C8B-B14F-4D97-AF65-F5344CB8AC3E}">
        <p14:creationId xmlns:p14="http://schemas.microsoft.com/office/powerpoint/2010/main" val="4085056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5785E8B-84EA-49EA-80C3-3D720EB11260}" type="datetimeFigureOut">
              <a:rPr lang="en-GB" smtClean="0"/>
              <a:t>10/08/2023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5733200-D6E3-43A4-A99D-6EB6312758F3}" type="slidenum">
              <a:rPr lang="en-GB" smtClean="0"/>
              <a:t>‹#›</a:t>
            </a:fld>
            <a:endParaRPr lang="en-GB"/>
          </a:p>
        </p:txBody>
      </p:sp>
    </p:spTree>
    <p:extLst>
      <p:ext uri="{BB962C8B-B14F-4D97-AF65-F5344CB8AC3E}">
        <p14:creationId xmlns:p14="http://schemas.microsoft.com/office/powerpoint/2010/main" val="956468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5785E8B-84EA-49EA-80C3-3D720EB11260}" type="datetimeFigureOut">
              <a:rPr lang="en-GB" smtClean="0"/>
              <a:t>10/08/2023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5733200-D6E3-43A4-A99D-6EB6312758F3}" type="slidenum">
              <a:rPr lang="en-GB" smtClean="0"/>
              <a:t>‹#›</a:t>
            </a:fld>
            <a:endParaRPr lang="en-GB"/>
          </a:p>
        </p:txBody>
      </p:sp>
    </p:spTree>
    <p:extLst>
      <p:ext uri="{BB962C8B-B14F-4D97-AF65-F5344CB8AC3E}">
        <p14:creationId xmlns:p14="http://schemas.microsoft.com/office/powerpoint/2010/main" val="1469419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5785E8B-84EA-49EA-80C3-3D720EB11260}" type="datetimeFigureOut">
              <a:rPr lang="en-GB" smtClean="0"/>
              <a:t>10/08/2023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5733200-D6E3-43A4-A99D-6EB6312758F3}" type="slidenum">
              <a:rPr lang="en-GB" smtClean="0"/>
              <a:t>‹#›</a:t>
            </a:fld>
            <a:endParaRPr lang="en-GB"/>
          </a:p>
        </p:txBody>
      </p:sp>
    </p:spTree>
    <p:extLst>
      <p:ext uri="{BB962C8B-B14F-4D97-AF65-F5344CB8AC3E}">
        <p14:creationId xmlns:p14="http://schemas.microsoft.com/office/powerpoint/2010/main" val="857119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785E8B-84EA-49EA-80C3-3D720EB11260}" type="datetimeFigureOut">
              <a:rPr lang="en-GB" smtClean="0"/>
              <a:t>10/08/2023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5733200-D6E3-43A4-A99D-6EB6312758F3}" type="slidenum">
              <a:rPr lang="en-GB" smtClean="0"/>
              <a:t>‹#›</a:t>
            </a:fld>
            <a:endParaRPr lang="en-GB"/>
          </a:p>
        </p:txBody>
      </p:sp>
    </p:spTree>
    <p:extLst>
      <p:ext uri="{BB962C8B-B14F-4D97-AF65-F5344CB8AC3E}">
        <p14:creationId xmlns:p14="http://schemas.microsoft.com/office/powerpoint/2010/main" val="4031912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5785E8B-84EA-49EA-80C3-3D720EB11260}" type="datetimeFigureOut">
              <a:rPr lang="en-GB" smtClean="0"/>
              <a:t>10/08/2023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5733200-D6E3-43A4-A99D-6EB6312758F3}" type="slidenum">
              <a:rPr lang="en-GB" smtClean="0"/>
              <a:t>‹#›</a:t>
            </a:fld>
            <a:endParaRPr lang="en-GB"/>
          </a:p>
        </p:txBody>
      </p:sp>
    </p:spTree>
    <p:extLst>
      <p:ext uri="{BB962C8B-B14F-4D97-AF65-F5344CB8AC3E}">
        <p14:creationId xmlns:p14="http://schemas.microsoft.com/office/powerpoint/2010/main" val="2128122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5785E8B-84EA-49EA-80C3-3D720EB11260}" type="datetimeFigureOut">
              <a:rPr lang="en-GB" smtClean="0"/>
              <a:t>10/08/2023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5733200-D6E3-43A4-A99D-6EB6312758F3}" type="slidenum">
              <a:rPr lang="en-GB" smtClean="0"/>
              <a:t>‹#›</a:t>
            </a:fld>
            <a:endParaRPr lang="en-GB"/>
          </a:p>
        </p:txBody>
      </p:sp>
    </p:spTree>
    <p:extLst>
      <p:ext uri="{BB962C8B-B14F-4D97-AF65-F5344CB8AC3E}">
        <p14:creationId xmlns:p14="http://schemas.microsoft.com/office/powerpoint/2010/main" val="2750763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785E8B-84EA-49EA-80C3-3D720EB11260}" type="datetimeFigureOut">
              <a:rPr lang="en-GB" smtClean="0"/>
              <a:t>10/08/2023</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733200-D6E3-43A4-A99D-6EB6312758F3}" type="slidenum">
              <a:rPr lang="en-GB" smtClean="0"/>
              <a:t>‹#›</a:t>
            </a:fld>
            <a:endParaRPr lang="en-GB"/>
          </a:p>
        </p:txBody>
      </p:sp>
    </p:spTree>
    <p:extLst>
      <p:ext uri="{BB962C8B-B14F-4D97-AF65-F5344CB8AC3E}">
        <p14:creationId xmlns:p14="http://schemas.microsoft.com/office/powerpoint/2010/main" val="29108004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9.jp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6.svg"/></Relationships>
</file>

<file path=ppt/slides/_rels/slide2.xml.rels><?xml version="1.0" encoding="UTF-8" standalone="yes"?>
<Relationships xmlns="http://schemas.openxmlformats.org/package/2006/relationships"><Relationship Id="rId3" Type="http://schemas.openxmlformats.org/officeDocument/2006/relationships/hyperlink" Target="https://inovation.fusiontelecom.co/login/" TargetMode="Externa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9.jp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8.sv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9CE6DE9-A003-49D8-95D2-45E6FB2F4A42}"/>
              </a:ext>
            </a:extLst>
          </p:cNvPr>
          <p:cNvPicPr>
            <a:picLocks noChangeAspect="1"/>
          </p:cNvPicPr>
          <p:nvPr/>
        </p:nvPicPr>
        <p:blipFill>
          <a:blip r:embed="rId2"/>
          <a:stretch>
            <a:fillRect/>
          </a:stretch>
        </p:blipFill>
        <p:spPr>
          <a:xfrm>
            <a:off x="0" y="0"/>
            <a:ext cx="9906000" cy="6858000"/>
          </a:xfrm>
          <a:prstGeom prst="rect">
            <a:avLst/>
          </a:prstGeom>
        </p:spPr>
      </p:pic>
      <p:sp>
        <p:nvSpPr>
          <p:cNvPr id="2" name="TextBox 1">
            <a:extLst>
              <a:ext uri="{FF2B5EF4-FFF2-40B4-BE49-F238E27FC236}">
                <a16:creationId xmlns:a16="http://schemas.microsoft.com/office/drawing/2014/main" id="{1B8EE112-3992-3EEB-1693-5A7BF7A146BB}"/>
              </a:ext>
            </a:extLst>
          </p:cNvPr>
          <p:cNvSpPr txBox="1"/>
          <p:nvPr/>
        </p:nvSpPr>
        <p:spPr>
          <a:xfrm>
            <a:off x="0" y="5652437"/>
            <a:ext cx="9906000" cy="477054"/>
          </a:xfrm>
          <a:prstGeom prst="rect">
            <a:avLst/>
          </a:prstGeom>
          <a:noFill/>
        </p:spPr>
        <p:txBody>
          <a:bodyPr wrap="square" lIns="0" tIns="45720" rIns="0" bIns="45720" rtlCol="0" anchor="t">
            <a:spAutoFit/>
          </a:bodyPr>
          <a:lstStyle/>
          <a:p>
            <a:pPr algn="ctr"/>
            <a:r>
              <a:rPr lang="en-GB" sz="2500" dirty="0">
                <a:solidFill>
                  <a:srgbClr val="2B295E"/>
                </a:solidFill>
                <a:latin typeface="Open Sans Medium"/>
                <a:ea typeface="Open Sans Medium" pitchFamily="2" charset="0"/>
                <a:cs typeface="Open Sans Medium" pitchFamily="2" charset="0"/>
              </a:rPr>
              <a:t>User Guide</a:t>
            </a:r>
          </a:p>
        </p:txBody>
      </p:sp>
      <p:sp>
        <p:nvSpPr>
          <p:cNvPr id="3" name="TextBox 2">
            <a:extLst>
              <a:ext uri="{FF2B5EF4-FFF2-40B4-BE49-F238E27FC236}">
                <a16:creationId xmlns:a16="http://schemas.microsoft.com/office/drawing/2014/main" id="{BE3936BF-25D9-CA52-A7CB-3CEF46EDF06A}"/>
              </a:ext>
            </a:extLst>
          </p:cNvPr>
          <p:cNvSpPr txBox="1"/>
          <p:nvPr/>
        </p:nvSpPr>
        <p:spPr>
          <a:xfrm>
            <a:off x="0" y="6154449"/>
            <a:ext cx="9906000" cy="215444"/>
          </a:xfrm>
          <a:prstGeom prst="rect">
            <a:avLst/>
          </a:prstGeom>
          <a:noFill/>
        </p:spPr>
        <p:txBody>
          <a:bodyPr wrap="square" lIns="0" tIns="45720" rIns="0" bIns="45720" rtlCol="0" anchor="t">
            <a:spAutoFit/>
          </a:bodyPr>
          <a:lstStyle/>
          <a:p>
            <a:pPr algn="ctr"/>
            <a:r>
              <a:rPr lang="en-GB" sz="800" dirty="0">
                <a:solidFill>
                  <a:schemeClr val="bg1">
                    <a:lumMod val="75000"/>
                  </a:schemeClr>
                </a:solidFill>
                <a:latin typeface="Open Sans"/>
                <a:ea typeface="Open Sans"/>
                <a:cs typeface="Open Sans"/>
              </a:rPr>
              <a:t>v230210MD</a:t>
            </a:r>
            <a:endParaRPr lang="en-GB" sz="800" b="1" dirty="0">
              <a:solidFill>
                <a:schemeClr val="bg1">
                  <a:lumMod val="75000"/>
                </a:schemeClr>
              </a:solidFill>
              <a:latin typeface="Open Sans" pitchFamily="2" charset="0"/>
              <a:ea typeface="Open Sans" pitchFamily="2" charset="0"/>
              <a:cs typeface="Open Sans" pitchFamily="2" charset="0"/>
            </a:endParaRPr>
          </a:p>
        </p:txBody>
      </p:sp>
      <p:pic>
        <p:nvPicPr>
          <p:cNvPr id="4" name="Picture 3" descr="Logo, company name&#10;&#10;Description automatically generated">
            <a:extLst>
              <a:ext uri="{FF2B5EF4-FFF2-40B4-BE49-F238E27FC236}">
                <a16:creationId xmlns:a16="http://schemas.microsoft.com/office/drawing/2014/main" id="{1C737244-5257-EFF1-FF81-24D1EF8262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4905" y="1979824"/>
            <a:ext cx="3296190" cy="2898352"/>
          </a:xfrm>
          <a:prstGeom prst="rect">
            <a:avLst/>
          </a:prstGeom>
        </p:spPr>
      </p:pic>
    </p:spTree>
    <p:extLst>
      <p:ext uri="{BB962C8B-B14F-4D97-AF65-F5344CB8AC3E}">
        <p14:creationId xmlns:p14="http://schemas.microsoft.com/office/powerpoint/2010/main" val="3293584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2582B8D-949B-489C-9C76-7F795251A9A6}"/>
              </a:ext>
            </a:extLst>
          </p:cNvPr>
          <p:cNvPicPr>
            <a:picLocks noChangeAspect="1"/>
          </p:cNvPicPr>
          <p:nvPr/>
        </p:nvPicPr>
        <p:blipFill>
          <a:blip r:embed="rId2"/>
          <a:stretch>
            <a:fillRect/>
          </a:stretch>
        </p:blipFill>
        <p:spPr>
          <a:xfrm>
            <a:off x="387828" y="1515144"/>
            <a:ext cx="5228841" cy="3883325"/>
          </a:xfrm>
          <a:prstGeom prst="rect">
            <a:avLst/>
          </a:prstGeom>
        </p:spPr>
      </p:pic>
      <p:cxnSp>
        <p:nvCxnSpPr>
          <p:cNvPr id="5" name="Straight Connector 4">
            <a:extLst>
              <a:ext uri="{FF2B5EF4-FFF2-40B4-BE49-F238E27FC236}">
                <a16:creationId xmlns:a16="http://schemas.microsoft.com/office/drawing/2014/main" id="{B83942AF-D232-494B-B4BD-31AE8D903438}"/>
              </a:ext>
            </a:extLst>
          </p:cNvPr>
          <p:cNvCxnSpPr>
            <a:cxnSpLocks/>
          </p:cNvCxnSpPr>
          <p:nvPr/>
        </p:nvCxnSpPr>
        <p:spPr>
          <a:xfrm>
            <a:off x="-8626" y="873562"/>
            <a:ext cx="4961626" cy="0"/>
          </a:xfrm>
          <a:prstGeom prst="line">
            <a:avLst/>
          </a:prstGeom>
          <a:ln>
            <a:solidFill>
              <a:srgbClr val="70A7DB"/>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90A3B49-4481-42B9-8FBF-4BE07B4B8881}"/>
              </a:ext>
            </a:extLst>
          </p:cNvPr>
          <p:cNvCxnSpPr>
            <a:cxnSpLocks/>
          </p:cNvCxnSpPr>
          <p:nvPr/>
        </p:nvCxnSpPr>
        <p:spPr>
          <a:xfrm>
            <a:off x="-8626" y="6171804"/>
            <a:ext cx="9914626" cy="0"/>
          </a:xfrm>
          <a:prstGeom prst="line">
            <a:avLst/>
          </a:prstGeom>
          <a:ln>
            <a:solidFill>
              <a:srgbClr val="70A7DB"/>
            </a:solidFill>
          </a:ln>
        </p:spPr>
        <p:style>
          <a:lnRef idx="1">
            <a:schemeClr val="accent1"/>
          </a:lnRef>
          <a:fillRef idx="0">
            <a:schemeClr val="accent1"/>
          </a:fillRef>
          <a:effectRef idx="0">
            <a:schemeClr val="accent1"/>
          </a:effectRef>
          <a:fontRef idx="minor">
            <a:schemeClr val="tx1"/>
          </a:fontRef>
        </p:style>
      </p:cxnSp>
      <p:sp>
        <p:nvSpPr>
          <p:cNvPr id="20" name="Text Placeholder 2">
            <a:extLst>
              <a:ext uri="{FF2B5EF4-FFF2-40B4-BE49-F238E27FC236}">
                <a16:creationId xmlns:a16="http://schemas.microsoft.com/office/drawing/2014/main" id="{26C58445-ED31-4188-9FFA-E5C015D52E9C}"/>
              </a:ext>
            </a:extLst>
          </p:cNvPr>
          <p:cNvSpPr txBox="1">
            <a:spLocks/>
          </p:cNvSpPr>
          <p:nvPr/>
        </p:nvSpPr>
        <p:spPr>
          <a:xfrm>
            <a:off x="6220047" y="1476121"/>
            <a:ext cx="3294462" cy="1626420"/>
          </a:xfrm>
          <a:prstGeom prst="rect">
            <a:avLst/>
          </a:prstGeom>
        </p:spPr>
        <p:txBody>
          <a:bodyPr vert="horz" lIns="91440" tIns="45720" rIns="91440" bIns="45720" numCol="1" spcCol="0" rtlCol="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lvl="0">
              <a:defRPr/>
            </a:pPr>
            <a:r>
              <a:rPr lang="en-GB" sz="1000" spc="50" dirty="0">
                <a:solidFill>
                  <a:srgbClr val="808285"/>
                </a:solidFill>
                <a:latin typeface="Open Sans" pitchFamily="2" charset="0"/>
                <a:ea typeface="Open Sans" pitchFamily="2" charset="0"/>
                <a:cs typeface="Open Sans" pitchFamily="2" charset="0"/>
              </a:rPr>
              <a:t>If your customer has made a mistake, you can press the star key twice </a:t>
            </a:r>
            <a:r>
              <a:rPr lang="en-GB" sz="1000" b="1" spc="50" dirty="0">
                <a:solidFill>
                  <a:srgbClr val="BF087F"/>
                </a:solidFill>
                <a:latin typeface="Open Sans" pitchFamily="2" charset="0"/>
                <a:ea typeface="Open Sans" pitchFamily="2" charset="0"/>
                <a:cs typeface="Open Sans" pitchFamily="2" charset="0"/>
              </a:rPr>
              <a:t>**</a:t>
            </a:r>
            <a:r>
              <a:rPr lang="en-GB" sz="1000" spc="50" dirty="0">
                <a:solidFill>
                  <a:srgbClr val="808285"/>
                </a:solidFill>
                <a:latin typeface="Open Sans" pitchFamily="2" charset="0"/>
                <a:ea typeface="Open Sans" pitchFamily="2" charset="0"/>
                <a:cs typeface="Open Sans" pitchFamily="2" charset="0"/>
              </a:rPr>
              <a:t> on your own telephone to clear the last field, or </a:t>
            </a:r>
            <a:r>
              <a:rPr lang="en-GB" sz="1000" b="1" spc="50" dirty="0">
                <a:solidFill>
                  <a:srgbClr val="BF087F"/>
                </a:solidFill>
                <a:latin typeface="Open Sans" pitchFamily="2" charset="0"/>
                <a:ea typeface="Open Sans" pitchFamily="2" charset="0"/>
                <a:cs typeface="Open Sans" pitchFamily="2" charset="0"/>
              </a:rPr>
              <a:t>three times </a:t>
            </a:r>
            <a:r>
              <a:rPr lang="en-GB" sz="1000" spc="50" dirty="0">
                <a:solidFill>
                  <a:srgbClr val="808285"/>
                </a:solidFill>
                <a:latin typeface="Open Sans" pitchFamily="2" charset="0"/>
                <a:ea typeface="Open Sans" pitchFamily="2" charset="0"/>
                <a:cs typeface="Open Sans" pitchFamily="2" charset="0"/>
              </a:rPr>
              <a:t>to clear all fields. </a:t>
            </a:r>
          </a:p>
          <a:p>
            <a:pPr lvl="0">
              <a:defRPr/>
            </a:pPr>
            <a:r>
              <a:rPr lang="en-GB" sz="1000" spc="50" dirty="0">
                <a:solidFill>
                  <a:srgbClr val="808285"/>
                </a:solidFill>
                <a:latin typeface="Open Sans" pitchFamily="2" charset="0"/>
                <a:ea typeface="Open Sans" pitchFamily="2" charset="0"/>
                <a:cs typeface="Open Sans" pitchFamily="2" charset="0"/>
              </a:rPr>
              <a:t>This is displayed on the screen in case you forget. </a:t>
            </a:r>
          </a:p>
          <a:p>
            <a:pPr lvl="0">
              <a:defRPr/>
            </a:pPr>
            <a:r>
              <a:rPr lang="en-GB" sz="1000" spc="50" dirty="0">
                <a:solidFill>
                  <a:schemeClr val="bg1">
                    <a:lumMod val="50000"/>
                  </a:schemeClr>
                </a:solidFill>
                <a:latin typeface="Open Sans" pitchFamily="2" charset="0"/>
                <a:ea typeface="Open Sans" pitchFamily="2" charset="0"/>
                <a:cs typeface="Open Sans" pitchFamily="2" charset="0"/>
              </a:rPr>
              <a:t>Once you are happy that all the fields are completed accurately, click the </a:t>
            </a:r>
            <a:r>
              <a:rPr lang="en-GB" sz="1000" b="1" spc="50" dirty="0">
                <a:solidFill>
                  <a:srgbClr val="BF087F"/>
                </a:solidFill>
                <a:latin typeface="Open Sans" pitchFamily="2" charset="0"/>
                <a:ea typeface="Open Sans" pitchFamily="2" charset="0"/>
                <a:cs typeface="Open Sans" pitchFamily="2" charset="0"/>
              </a:rPr>
              <a:t>Confirm</a:t>
            </a:r>
            <a:r>
              <a:rPr lang="en-GB" sz="1000" spc="50" dirty="0">
                <a:solidFill>
                  <a:srgbClr val="BF087F"/>
                </a:solidFill>
                <a:latin typeface="Open Sans" pitchFamily="2" charset="0"/>
                <a:ea typeface="Open Sans" pitchFamily="2" charset="0"/>
                <a:cs typeface="Open Sans" pitchFamily="2" charset="0"/>
              </a:rPr>
              <a:t> </a:t>
            </a:r>
            <a:r>
              <a:rPr lang="en-GB" sz="1000" spc="50" dirty="0">
                <a:solidFill>
                  <a:schemeClr val="bg1">
                    <a:lumMod val="50000"/>
                  </a:schemeClr>
                </a:solidFill>
                <a:latin typeface="Open Sans" pitchFamily="2" charset="0"/>
                <a:ea typeface="Open Sans" pitchFamily="2" charset="0"/>
                <a:cs typeface="Open Sans" pitchFamily="2" charset="0"/>
              </a:rPr>
              <a:t>button.</a:t>
            </a:r>
          </a:p>
        </p:txBody>
      </p:sp>
      <p:pic>
        <p:nvPicPr>
          <p:cNvPr id="12" name="Picture 11">
            <a:extLst>
              <a:ext uri="{FF2B5EF4-FFF2-40B4-BE49-F238E27FC236}">
                <a16:creationId xmlns:a16="http://schemas.microsoft.com/office/drawing/2014/main" id="{B7F10C5C-5B6F-4D31-AEED-CF5FC9C5F9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6473" y="6327275"/>
            <a:ext cx="408483" cy="384630"/>
          </a:xfrm>
          <a:prstGeom prst="rect">
            <a:avLst/>
          </a:prstGeom>
        </p:spPr>
      </p:pic>
      <p:sp>
        <p:nvSpPr>
          <p:cNvPr id="15" name="Footer Placeholder 3">
            <a:extLst>
              <a:ext uri="{FF2B5EF4-FFF2-40B4-BE49-F238E27FC236}">
                <a16:creationId xmlns:a16="http://schemas.microsoft.com/office/drawing/2014/main" id="{362C7960-CE75-496D-9F33-CE94E6C4C1E5}"/>
              </a:ext>
            </a:extLst>
          </p:cNvPr>
          <p:cNvSpPr txBox="1">
            <a:spLocks/>
          </p:cNvSpPr>
          <p:nvPr/>
        </p:nvSpPr>
        <p:spPr>
          <a:xfrm>
            <a:off x="6304956" y="6379375"/>
            <a:ext cx="2747167" cy="239710"/>
          </a:xfrm>
          <a:prstGeom prst="rect">
            <a:avLst/>
          </a:prstGeom>
          <a:noFill/>
          <a:ln>
            <a:noFill/>
          </a:ln>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70A7DB"/>
                </a:solidFill>
                <a:latin typeface="Open Sans" pitchFamily="2" charset="0"/>
                <a:ea typeface="Open Sans" pitchFamily="2" charset="0"/>
                <a:cs typeface="Open Sans" pitchFamily="2" charset="0"/>
              </a:rPr>
              <a:t>www.payguard.co   |   03333 660 560</a:t>
            </a:r>
          </a:p>
        </p:txBody>
      </p:sp>
      <p:pic>
        <p:nvPicPr>
          <p:cNvPr id="16" name="Picture 15">
            <a:extLst>
              <a:ext uri="{FF2B5EF4-FFF2-40B4-BE49-F238E27FC236}">
                <a16:creationId xmlns:a16="http://schemas.microsoft.com/office/drawing/2014/main" id="{F6523B29-C9A6-4C40-B2B6-5609A75D90EA}"/>
              </a:ext>
            </a:extLst>
          </p:cNvPr>
          <p:cNvPicPr>
            <a:picLocks noChangeAspect="1"/>
          </p:cNvPicPr>
          <p:nvPr/>
        </p:nvPicPr>
        <p:blipFill>
          <a:blip r:embed="rId4"/>
          <a:stretch>
            <a:fillRect/>
          </a:stretch>
        </p:blipFill>
        <p:spPr>
          <a:xfrm>
            <a:off x="9052124" y="6325150"/>
            <a:ext cx="522233" cy="348155"/>
          </a:xfrm>
          <a:prstGeom prst="rect">
            <a:avLst/>
          </a:prstGeom>
        </p:spPr>
      </p:pic>
      <p:sp>
        <p:nvSpPr>
          <p:cNvPr id="17" name="Footer Placeholder 3">
            <a:extLst>
              <a:ext uri="{FF2B5EF4-FFF2-40B4-BE49-F238E27FC236}">
                <a16:creationId xmlns:a16="http://schemas.microsoft.com/office/drawing/2014/main" id="{DD249F86-BC06-43FC-B7A4-1EA19B0F5CC9}"/>
              </a:ext>
            </a:extLst>
          </p:cNvPr>
          <p:cNvSpPr>
            <a:spLocks noGrp="1"/>
          </p:cNvSpPr>
          <p:nvPr>
            <p:ph type="ftr" sz="quarter" idx="11"/>
          </p:nvPr>
        </p:nvSpPr>
        <p:spPr>
          <a:xfrm>
            <a:off x="331643" y="6379373"/>
            <a:ext cx="4613070" cy="239711"/>
          </a:xfrm>
          <a:noFill/>
          <a:ln>
            <a:noFill/>
          </a:ln>
        </p:spPr>
        <p:txBody>
          <a:bodyPr/>
          <a:lstStyle/>
          <a:p>
            <a:pPr algn="l"/>
            <a:r>
              <a:rPr lang="en-GB" sz="1000" dirty="0">
                <a:solidFill>
                  <a:srgbClr val="70A7DB"/>
                </a:solidFill>
                <a:latin typeface="Open Sans" pitchFamily="2" charset="0"/>
                <a:ea typeface="Open Sans" pitchFamily="2" charset="0"/>
                <a:cs typeface="Open Sans" pitchFamily="2" charset="0"/>
              </a:rPr>
              <a:t>Page </a:t>
            </a:r>
            <a:fld id="{981535DB-9E61-437F-9C35-22943B1ACEE3}" type="slidenum">
              <a:rPr lang="en-GB" sz="1000" smtClean="0">
                <a:solidFill>
                  <a:srgbClr val="70A7DB"/>
                </a:solidFill>
                <a:latin typeface="Open Sans" pitchFamily="2" charset="0"/>
                <a:ea typeface="Open Sans" pitchFamily="2" charset="0"/>
                <a:cs typeface="Open Sans" pitchFamily="2" charset="0"/>
              </a:rPr>
              <a:pPr algn="l"/>
              <a:t>10</a:t>
            </a:fld>
            <a:r>
              <a:rPr lang="en-GB" sz="1000" dirty="0">
                <a:solidFill>
                  <a:srgbClr val="70A7DB"/>
                </a:solidFill>
                <a:latin typeface="Open Sans" pitchFamily="2" charset="0"/>
                <a:ea typeface="Open Sans" pitchFamily="2" charset="0"/>
                <a:cs typeface="Open Sans" pitchFamily="2" charset="0"/>
              </a:rPr>
              <a:t>   l   PayGuard User Guide</a:t>
            </a:r>
          </a:p>
        </p:txBody>
      </p:sp>
      <p:sp>
        <p:nvSpPr>
          <p:cNvPr id="18" name="Title 5">
            <a:extLst>
              <a:ext uri="{FF2B5EF4-FFF2-40B4-BE49-F238E27FC236}">
                <a16:creationId xmlns:a16="http://schemas.microsoft.com/office/drawing/2014/main" id="{A3F014D8-549D-47F2-B6DB-FEFBFCB1B7EA}"/>
              </a:ext>
            </a:extLst>
          </p:cNvPr>
          <p:cNvSpPr txBox="1">
            <a:spLocks/>
          </p:cNvSpPr>
          <p:nvPr/>
        </p:nvSpPr>
        <p:spPr>
          <a:xfrm>
            <a:off x="331643" y="324477"/>
            <a:ext cx="4621358" cy="31804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pPr>
              <a:defRPr/>
            </a:pPr>
            <a:r>
              <a:rPr lang="en-US" sz="2100" dirty="0">
                <a:solidFill>
                  <a:srgbClr val="2B295E"/>
                </a:solidFill>
                <a:latin typeface="Open Sans" pitchFamily="2" charset="0"/>
                <a:ea typeface="Open Sans" pitchFamily="2" charset="0"/>
                <a:cs typeface="Open Sans" pitchFamily="2" charset="0"/>
              </a:rPr>
              <a:t>Phone Keypad Process</a:t>
            </a:r>
          </a:p>
        </p:txBody>
      </p:sp>
    </p:spTree>
    <p:extLst>
      <p:ext uri="{BB962C8B-B14F-4D97-AF65-F5344CB8AC3E}">
        <p14:creationId xmlns:p14="http://schemas.microsoft.com/office/powerpoint/2010/main" val="3093631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DB9E4AB-32FA-4BED-8468-1C15D47DA2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9943" y="1271132"/>
            <a:ext cx="4874413" cy="4417492"/>
          </a:xfrm>
          <a:prstGeom prst="rect">
            <a:avLst/>
          </a:prstGeom>
        </p:spPr>
      </p:pic>
      <p:cxnSp>
        <p:nvCxnSpPr>
          <p:cNvPr id="5" name="Straight Connector 4">
            <a:extLst>
              <a:ext uri="{FF2B5EF4-FFF2-40B4-BE49-F238E27FC236}">
                <a16:creationId xmlns:a16="http://schemas.microsoft.com/office/drawing/2014/main" id="{B83942AF-D232-494B-B4BD-31AE8D903438}"/>
              </a:ext>
            </a:extLst>
          </p:cNvPr>
          <p:cNvCxnSpPr>
            <a:cxnSpLocks/>
          </p:cNvCxnSpPr>
          <p:nvPr/>
        </p:nvCxnSpPr>
        <p:spPr>
          <a:xfrm>
            <a:off x="-8626" y="873562"/>
            <a:ext cx="4961626" cy="0"/>
          </a:xfrm>
          <a:prstGeom prst="line">
            <a:avLst/>
          </a:prstGeom>
          <a:ln>
            <a:solidFill>
              <a:srgbClr val="70A7DB"/>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90A3B49-4481-42B9-8FBF-4BE07B4B8881}"/>
              </a:ext>
            </a:extLst>
          </p:cNvPr>
          <p:cNvCxnSpPr>
            <a:cxnSpLocks/>
          </p:cNvCxnSpPr>
          <p:nvPr/>
        </p:nvCxnSpPr>
        <p:spPr>
          <a:xfrm>
            <a:off x="-8626" y="6171804"/>
            <a:ext cx="9914626" cy="0"/>
          </a:xfrm>
          <a:prstGeom prst="line">
            <a:avLst/>
          </a:prstGeom>
          <a:ln>
            <a:solidFill>
              <a:srgbClr val="70A7DB"/>
            </a:solidFill>
          </a:ln>
        </p:spPr>
        <p:style>
          <a:lnRef idx="1">
            <a:schemeClr val="accent1"/>
          </a:lnRef>
          <a:fillRef idx="0">
            <a:schemeClr val="accent1"/>
          </a:fillRef>
          <a:effectRef idx="0">
            <a:schemeClr val="accent1"/>
          </a:effectRef>
          <a:fontRef idx="minor">
            <a:schemeClr val="tx1"/>
          </a:fontRef>
        </p:style>
      </p:cxnSp>
      <p:sp>
        <p:nvSpPr>
          <p:cNvPr id="20" name="Text Placeholder 2">
            <a:extLst>
              <a:ext uri="{FF2B5EF4-FFF2-40B4-BE49-F238E27FC236}">
                <a16:creationId xmlns:a16="http://schemas.microsoft.com/office/drawing/2014/main" id="{26C58445-ED31-4188-9FFA-E5C015D52E9C}"/>
              </a:ext>
            </a:extLst>
          </p:cNvPr>
          <p:cNvSpPr txBox="1">
            <a:spLocks/>
          </p:cNvSpPr>
          <p:nvPr/>
        </p:nvSpPr>
        <p:spPr>
          <a:xfrm>
            <a:off x="331643" y="1271131"/>
            <a:ext cx="3695234" cy="1626420"/>
          </a:xfrm>
          <a:prstGeom prst="rect">
            <a:avLst/>
          </a:prstGeom>
        </p:spPr>
        <p:txBody>
          <a:bodyPr vert="horz" lIns="91440" tIns="45720" rIns="91440" bIns="45720" numCol="1" spcCol="0" rtlCol="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lvl="0">
              <a:defRPr/>
            </a:pPr>
            <a:r>
              <a:rPr lang="en-GB" sz="1000" spc="50" dirty="0">
                <a:solidFill>
                  <a:srgbClr val="808285"/>
                </a:solidFill>
                <a:latin typeface="Open Sans" pitchFamily="2" charset="0"/>
                <a:ea typeface="Open Sans" pitchFamily="2" charset="0"/>
                <a:cs typeface="Open Sans" pitchFamily="2" charset="0"/>
              </a:rPr>
              <a:t>You will then be taken to the final confirmation screen. </a:t>
            </a:r>
          </a:p>
          <a:p>
            <a:pPr lvl="0">
              <a:defRPr/>
            </a:pPr>
            <a:r>
              <a:rPr lang="en-GB" sz="1000" spc="50" dirty="0">
                <a:solidFill>
                  <a:srgbClr val="808285"/>
                </a:solidFill>
                <a:latin typeface="Open Sans" pitchFamily="2" charset="0"/>
                <a:ea typeface="Open Sans" pitchFamily="2" charset="0"/>
                <a:cs typeface="Open Sans" pitchFamily="2" charset="0"/>
              </a:rPr>
              <a:t>Here, you can double check all the details entered, and confirm anything else back with the customer as required. </a:t>
            </a:r>
          </a:p>
          <a:p>
            <a:pPr lvl="0">
              <a:defRPr/>
            </a:pPr>
            <a:r>
              <a:rPr lang="en-GB" sz="1000" spc="50" dirty="0">
                <a:solidFill>
                  <a:srgbClr val="808285"/>
                </a:solidFill>
                <a:latin typeface="Open Sans" pitchFamily="2" charset="0"/>
                <a:ea typeface="Open Sans" pitchFamily="2" charset="0"/>
                <a:cs typeface="Open Sans" pitchFamily="2" charset="0"/>
              </a:rPr>
              <a:t>If you need to make any changes, clicking </a:t>
            </a:r>
            <a:r>
              <a:rPr lang="en-GB" sz="1000" b="1" spc="50" dirty="0">
                <a:solidFill>
                  <a:srgbClr val="BF087F"/>
                </a:solidFill>
                <a:latin typeface="Open Sans" pitchFamily="2" charset="0"/>
                <a:ea typeface="Open Sans" pitchFamily="2" charset="0"/>
                <a:cs typeface="Open Sans" pitchFamily="2" charset="0"/>
              </a:rPr>
              <a:t>Edit Payment </a:t>
            </a:r>
            <a:r>
              <a:rPr lang="en-GB" sz="1000" spc="50" dirty="0">
                <a:solidFill>
                  <a:srgbClr val="808285"/>
                </a:solidFill>
                <a:latin typeface="Open Sans" pitchFamily="2" charset="0"/>
                <a:ea typeface="Open Sans" pitchFamily="2" charset="0"/>
                <a:cs typeface="Open Sans" pitchFamily="2" charset="0"/>
              </a:rPr>
              <a:t>will take you back to the previous screen.</a:t>
            </a:r>
            <a:endParaRPr lang="en-GB" sz="1000" spc="50" dirty="0">
              <a:solidFill>
                <a:schemeClr val="bg1">
                  <a:lumMod val="50000"/>
                </a:schemeClr>
              </a:solidFill>
              <a:latin typeface="Open Sans" pitchFamily="2" charset="0"/>
              <a:ea typeface="Open Sans" pitchFamily="2" charset="0"/>
              <a:cs typeface="Open Sans" pitchFamily="2" charset="0"/>
            </a:endParaRPr>
          </a:p>
        </p:txBody>
      </p:sp>
      <p:sp>
        <p:nvSpPr>
          <p:cNvPr id="15" name="Text Placeholder 2">
            <a:extLst>
              <a:ext uri="{FF2B5EF4-FFF2-40B4-BE49-F238E27FC236}">
                <a16:creationId xmlns:a16="http://schemas.microsoft.com/office/drawing/2014/main" id="{DE351C51-084B-4667-B926-A125558D0D12}"/>
              </a:ext>
            </a:extLst>
          </p:cNvPr>
          <p:cNvSpPr txBox="1">
            <a:spLocks/>
          </p:cNvSpPr>
          <p:nvPr/>
        </p:nvSpPr>
        <p:spPr>
          <a:xfrm>
            <a:off x="331643" y="2963011"/>
            <a:ext cx="3695234" cy="519475"/>
          </a:xfrm>
          <a:prstGeom prst="rect">
            <a:avLst/>
          </a:prstGeom>
          <a:solidFill>
            <a:srgbClr val="7DB0E2">
              <a:alpha val="10000"/>
            </a:srgbClr>
          </a:solidFill>
        </p:spPr>
        <p:txBody>
          <a:bodyPr vert="horz" lIns="91440" tIns="45720" rIns="91440" bIns="45720" numCol="1" spcCol="0" rtlCol="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lvl="0">
              <a:defRPr/>
            </a:pPr>
            <a:r>
              <a:rPr lang="en-GB" sz="900" i="1" spc="50" dirty="0">
                <a:solidFill>
                  <a:srgbClr val="70A7DB"/>
                </a:solidFill>
                <a:latin typeface="Open Sans" pitchFamily="2" charset="0"/>
                <a:ea typeface="Open Sans" pitchFamily="2" charset="0"/>
                <a:cs typeface="Open Sans" pitchFamily="2" charset="0"/>
              </a:rPr>
              <a:t>Hint: It’s good practice to confirm the last four digits of the customer’s card back to them. If they have made a mistake or missed a number out, these will likely not match.</a:t>
            </a:r>
          </a:p>
        </p:txBody>
      </p:sp>
      <p:sp>
        <p:nvSpPr>
          <p:cNvPr id="16" name="Text Placeholder 2">
            <a:extLst>
              <a:ext uri="{FF2B5EF4-FFF2-40B4-BE49-F238E27FC236}">
                <a16:creationId xmlns:a16="http://schemas.microsoft.com/office/drawing/2014/main" id="{4A209CBB-96BC-45A3-AB2E-50A32F3AA534}"/>
              </a:ext>
            </a:extLst>
          </p:cNvPr>
          <p:cNvSpPr txBox="1">
            <a:spLocks/>
          </p:cNvSpPr>
          <p:nvPr/>
        </p:nvSpPr>
        <p:spPr>
          <a:xfrm>
            <a:off x="331643" y="3960449"/>
            <a:ext cx="3695234" cy="1626420"/>
          </a:xfrm>
          <a:prstGeom prst="rect">
            <a:avLst/>
          </a:prstGeom>
        </p:spPr>
        <p:txBody>
          <a:bodyPr vert="horz" lIns="91440" tIns="45720" rIns="91440" bIns="45720" numCol="1" spcCol="0" rtlCol="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lvl="0">
              <a:defRPr/>
            </a:pPr>
            <a:r>
              <a:rPr lang="en-GB" sz="1000" spc="50" dirty="0">
                <a:solidFill>
                  <a:srgbClr val="808285"/>
                </a:solidFill>
                <a:latin typeface="Open Sans" pitchFamily="2" charset="0"/>
                <a:ea typeface="Open Sans" pitchFamily="2" charset="0"/>
                <a:cs typeface="Open Sans" pitchFamily="2" charset="0"/>
              </a:rPr>
              <a:t>Once you’re sure everything is ready, click </a:t>
            </a:r>
            <a:r>
              <a:rPr lang="en-GB" sz="1000" b="1" spc="50" dirty="0">
                <a:solidFill>
                  <a:srgbClr val="BF087F"/>
                </a:solidFill>
                <a:latin typeface="Open Sans" pitchFamily="2" charset="0"/>
                <a:ea typeface="Open Sans" pitchFamily="2" charset="0"/>
                <a:cs typeface="Open Sans" pitchFamily="2" charset="0"/>
              </a:rPr>
              <a:t>Submit</a:t>
            </a:r>
            <a:r>
              <a:rPr lang="en-GB" sz="1000" spc="50" dirty="0">
                <a:solidFill>
                  <a:srgbClr val="808285"/>
                </a:solidFill>
                <a:latin typeface="Open Sans" pitchFamily="2" charset="0"/>
                <a:ea typeface="Open Sans" pitchFamily="2" charset="0"/>
                <a:cs typeface="Open Sans" pitchFamily="2" charset="0"/>
              </a:rPr>
              <a:t> to send this payment through. </a:t>
            </a:r>
          </a:p>
          <a:p>
            <a:pPr lvl="0">
              <a:defRPr/>
            </a:pPr>
            <a:r>
              <a:rPr lang="en-GB" sz="1000" spc="50" dirty="0">
                <a:solidFill>
                  <a:srgbClr val="808285"/>
                </a:solidFill>
                <a:latin typeface="Open Sans" pitchFamily="2" charset="0"/>
                <a:ea typeface="Open Sans" pitchFamily="2" charset="0"/>
                <a:cs typeface="Open Sans" pitchFamily="2" charset="0"/>
              </a:rPr>
              <a:t>You will see the message “</a:t>
            </a:r>
            <a:r>
              <a:rPr lang="en-GB" sz="1000" i="1" spc="50" dirty="0">
                <a:solidFill>
                  <a:srgbClr val="2B295E"/>
                </a:solidFill>
                <a:latin typeface="Open Sans" pitchFamily="2" charset="0"/>
                <a:ea typeface="Open Sans" pitchFamily="2" charset="0"/>
                <a:cs typeface="Open Sans" pitchFamily="2" charset="0"/>
              </a:rPr>
              <a:t>Processing. Please wait…</a:t>
            </a:r>
            <a:r>
              <a:rPr lang="en-GB" sz="1000" spc="50" dirty="0">
                <a:solidFill>
                  <a:srgbClr val="808285"/>
                </a:solidFill>
                <a:latin typeface="Open Sans" pitchFamily="2" charset="0"/>
                <a:ea typeface="Open Sans" pitchFamily="2" charset="0"/>
                <a:cs typeface="Open Sans" pitchFamily="2" charset="0"/>
              </a:rPr>
              <a:t>” and then automatically jump to the next screen, which will differ depending on if the payment was </a:t>
            </a:r>
            <a:r>
              <a:rPr lang="en-GB" sz="1000" b="1" spc="50" dirty="0">
                <a:solidFill>
                  <a:srgbClr val="BF087F"/>
                </a:solidFill>
                <a:latin typeface="Open Sans" pitchFamily="2" charset="0"/>
                <a:ea typeface="Open Sans" pitchFamily="2" charset="0"/>
                <a:cs typeface="Open Sans" pitchFamily="2" charset="0"/>
              </a:rPr>
              <a:t>Successful</a:t>
            </a:r>
            <a:r>
              <a:rPr lang="en-GB" sz="1000" spc="50" dirty="0">
                <a:solidFill>
                  <a:srgbClr val="808285"/>
                </a:solidFill>
                <a:latin typeface="Open Sans" pitchFamily="2" charset="0"/>
                <a:ea typeface="Open Sans" pitchFamily="2" charset="0"/>
                <a:cs typeface="Open Sans" pitchFamily="2" charset="0"/>
              </a:rPr>
              <a:t> or </a:t>
            </a:r>
            <a:r>
              <a:rPr lang="en-GB" sz="1000" b="1" spc="50" dirty="0">
                <a:solidFill>
                  <a:srgbClr val="BF087F"/>
                </a:solidFill>
                <a:latin typeface="Open Sans" pitchFamily="2" charset="0"/>
                <a:ea typeface="Open Sans" pitchFamily="2" charset="0"/>
                <a:cs typeface="Open Sans" pitchFamily="2" charset="0"/>
              </a:rPr>
              <a:t>Declined</a:t>
            </a:r>
            <a:r>
              <a:rPr lang="en-GB" sz="1000" spc="50" dirty="0">
                <a:solidFill>
                  <a:srgbClr val="808285"/>
                </a:solidFill>
                <a:latin typeface="Open Sans" pitchFamily="2" charset="0"/>
                <a:ea typeface="Open Sans" pitchFamily="2" charset="0"/>
                <a:cs typeface="Open Sans" pitchFamily="2" charset="0"/>
              </a:rPr>
              <a:t>.</a:t>
            </a:r>
            <a:endParaRPr lang="en-GB" sz="1000" spc="50" dirty="0">
              <a:solidFill>
                <a:schemeClr val="bg1">
                  <a:lumMod val="50000"/>
                </a:schemeClr>
              </a:solidFill>
              <a:latin typeface="Open Sans" pitchFamily="2" charset="0"/>
              <a:ea typeface="Open Sans" pitchFamily="2" charset="0"/>
              <a:cs typeface="Open Sans" pitchFamily="2" charset="0"/>
            </a:endParaRPr>
          </a:p>
        </p:txBody>
      </p:sp>
      <p:pic>
        <p:nvPicPr>
          <p:cNvPr id="14" name="Picture 13">
            <a:extLst>
              <a:ext uri="{FF2B5EF4-FFF2-40B4-BE49-F238E27FC236}">
                <a16:creationId xmlns:a16="http://schemas.microsoft.com/office/drawing/2014/main" id="{768239F8-D298-436B-87C3-22D45C3801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6473" y="6327275"/>
            <a:ext cx="408483" cy="384630"/>
          </a:xfrm>
          <a:prstGeom prst="rect">
            <a:avLst/>
          </a:prstGeom>
        </p:spPr>
      </p:pic>
      <p:sp>
        <p:nvSpPr>
          <p:cNvPr id="17" name="Footer Placeholder 3">
            <a:extLst>
              <a:ext uri="{FF2B5EF4-FFF2-40B4-BE49-F238E27FC236}">
                <a16:creationId xmlns:a16="http://schemas.microsoft.com/office/drawing/2014/main" id="{BC89E3E5-52BC-4592-AFA4-2BCD453AB55B}"/>
              </a:ext>
            </a:extLst>
          </p:cNvPr>
          <p:cNvSpPr txBox="1">
            <a:spLocks/>
          </p:cNvSpPr>
          <p:nvPr/>
        </p:nvSpPr>
        <p:spPr>
          <a:xfrm>
            <a:off x="6304956" y="6379375"/>
            <a:ext cx="2747167" cy="239710"/>
          </a:xfrm>
          <a:prstGeom prst="rect">
            <a:avLst/>
          </a:prstGeom>
          <a:noFill/>
          <a:ln>
            <a:noFill/>
          </a:ln>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70A7DB"/>
                </a:solidFill>
                <a:latin typeface="Open Sans" pitchFamily="2" charset="0"/>
                <a:ea typeface="Open Sans" pitchFamily="2" charset="0"/>
                <a:cs typeface="Open Sans" pitchFamily="2" charset="0"/>
              </a:rPr>
              <a:t>www.payguard.co   |   03333 660 560</a:t>
            </a:r>
          </a:p>
        </p:txBody>
      </p:sp>
      <p:pic>
        <p:nvPicPr>
          <p:cNvPr id="18" name="Picture 17">
            <a:extLst>
              <a:ext uri="{FF2B5EF4-FFF2-40B4-BE49-F238E27FC236}">
                <a16:creationId xmlns:a16="http://schemas.microsoft.com/office/drawing/2014/main" id="{EDD6323A-7B75-4A2E-B6C7-3B9BD3DDE060}"/>
              </a:ext>
            </a:extLst>
          </p:cNvPr>
          <p:cNvPicPr>
            <a:picLocks noChangeAspect="1"/>
          </p:cNvPicPr>
          <p:nvPr/>
        </p:nvPicPr>
        <p:blipFill>
          <a:blip r:embed="rId4"/>
          <a:stretch>
            <a:fillRect/>
          </a:stretch>
        </p:blipFill>
        <p:spPr>
          <a:xfrm>
            <a:off x="9052124" y="6325150"/>
            <a:ext cx="522233" cy="348155"/>
          </a:xfrm>
          <a:prstGeom prst="rect">
            <a:avLst/>
          </a:prstGeom>
        </p:spPr>
      </p:pic>
      <p:sp>
        <p:nvSpPr>
          <p:cNvPr id="19" name="Footer Placeholder 3">
            <a:extLst>
              <a:ext uri="{FF2B5EF4-FFF2-40B4-BE49-F238E27FC236}">
                <a16:creationId xmlns:a16="http://schemas.microsoft.com/office/drawing/2014/main" id="{FA7C76A0-C235-4E90-BA1A-2141B2BC5227}"/>
              </a:ext>
            </a:extLst>
          </p:cNvPr>
          <p:cNvSpPr>
            <a:spLocks noGrp="1"/>
          </p:cNvSpPr>
          <p:nvPr>
            <p:ph type="ftr" sz="quarter" idx="11"/>
          </p:nvPr>
        </p:nvSpPr>
        <p:spPr>
          <a:xfrm>
            <a:off x="331643" y="6379373"/>
            <a:ext cx="4613070" cy="239711"/>
          </a:xfrm>
          <a:noFill/>
          <a:ln>
            <a:noFill/>
          </a:ln>
        </p:spPr>
        <p:txBody>
          <a:bodyPr/>
          <a:lstStyle/>
          <a:p>
            <a:pPr algn="l"/>
            <a:r>
              <a:rPr lang="en-GB" sz="1000" dirty="0">
                <a:solidFill>
                  <a:srgbClr val="70A7DB"/>
                </a:solidFill>
                <a:latin typeface="Open Sans" pitchFamily="2" charset="0"/>
                <a:ea typeface="Open Sans" pitchFamily="2" charset="0"/>
                <a:cs typeface="Open Sans" pitchFamily="2" charset="0"/>
              </a:rPr>
              <a:t>Page </a:t>
            </a:r>
            <a:fld id="{981535DB-9E61-437F-9C35-22943B1ACEE3}" type="slidenum">
              <a:rPr lang="en-GB" sz="1000" smtClean="0">
                <a:solidFill>
                  <a:srgbClr val="70A7DB"/>
                </a:solidFill>
                <a:latin typeface="Open Sans" pitchFamily="2" charset="0"/>
                <a:ea typeface="Open Sans" pitchFamily="2" charset="0"/>
                <a:cs typeface="Open Sans" pitchFamily="2" charset="0"/>
              </a:rPr>
              <a:pPr algn="l"/>
              <a:t>11</a:t>
            </a:fld>
            <a:r>
              <a:rPr lang="en-GB" sz="1000" dirty="0">
                <a:solidFill>
                  <a:srgbClr val="70A7DB"/>
                </a:solidFill>
                <a:latin typeface="Open Sans" pitchFamily="2" charset="0"/>
                <a:ea typeface="Open Sans" pitchFamily="2" charset="0"/>
                <a:cs typeface="Open Sans" pitchFamily="2" charset="0"/>
              </a:rPr>
              <a:t>   l   PayGuard User Guide</a:t>
            </a:r>
          </a:p>
        </p:txBody>
      </p:sp>
      <p:sp>
        <p:nvSpPr>
          <p:cNvPr id="21" name="Title 5">
            <a:extLst>
              <a:ext uri="{FF2B5EF4-FFF2-40B4-BE49-F238E27FC236}">
                <a16:creationId xmlns:a16="http://schemas.microsoft.com/office/drawing/2014/main" id="{D484748F-52A7-46CE-B9D2-149229988CFF}"/>
              </a:ext>
            </a:extLst>
          </p:cNvPr>
          <p:cNvSpPr txBox="1">
            <a:spLocks/>
          </p:cNvSpPr>
          <p:nvPr/>
        </p:nvSpPr>
        <p:spPr>
          <a:xfrm>
            <a:off x="331643" y="324477"/>
            <a:ext cx="4621358" cy="31804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pPr>
              <a:defRPr/>
            </a:pPr>
            <a:r>
              <a:rPr lang="en-US" sz="2100" dirty="0">
                <a:solidFill>
                  <a:srgbClr val="2B295E"/>
                </a:solidFill>
                <a:latin typeface="Open Sans" pitchFamily="2" charset="0"/>
                <a:ea typeface="Open Sans" pitchFamily="2" charset="0"/>
                <a:cs typeface="Open Sans" pitchFamily="2" charset="0"/>
              </a:rPr>
              <a:t>Phone Keypad Process</a:t>
            </a:r>
          </a:p>
        </p:txBody>
      </p:sp>
    </p:spTree>
    <p:extLst>
      <p:ext uri="{BB962C8B-B14F-4D97-AF65-F5344CB8AC3E}">
        <p14:creationId xmlns:p14="http://schemas.microsoft.com/office/powerpoint/2010/main" val="3150615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83942AF-D232-494B-B4BD-31AE8D903438}"/>
              </a:ext>
            </a:extLst>
          </p:cNvPr>
          <p:cNvCxnSpPr>
            <a:cxnSpLocks/>
          </p:cNvCxnSpPr>
          <p:nvPr/>
        </p:nvCxnSpPr>
        <p:spPr>
          <a:xfrm>
            <a:off x="-8626" y="873562"/>
            <a:ext cx="4961626" cy="0"/>
          </a:xfrm>
          <a:prstGeom prst="line">
            <a:avLst/>
          </a:prstGeom>
          <a:ln>
            <a:solidFill>
              <a:srgbClr val="70A7DB"/>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90A3B49-4481-42B9-8FBF-4BE07B4B8881}"/>
              </a:ext>
            </a:extLst>
          </p:cNvPr>
          <p:cNvCxnSpPr>
            <a:cxnSpLocks/>
          </p:cNvCxnSpPr>
          <p:nvPr/>
        </p:nvCxnSpPr>
        <p:spPr>
          <a:xfrm>
            <a:off x="-8626" y="6171804"/>
            <a:ext cx="9914626" cy="0"/>
          </a:xfrm>
          <a:prstGeom prst="line">
            <a:avLst/>
          </a:prstGeom>
          <a:ln>
            <a:solidFill>
              <a:srgbClr val="70A7DB"/>
            </a:solidFill>
          </a:ln>
        </p:spPr>
        <p:style>
          <a:lnRef idx="1">
            <a:schemeClr val="accent1"/>
          </a:lnRef>
          <a:fillRef idx="0">
            <a:schemeClr val="accent1"/>
          </a:fillRef>
          <a:effectRef idx="0">
            <a:schemeClr val="accent1"/>
          </a:effectRef>
          <a:fontRef idx="minor">
            <a:schemeClr val="tx1"/>
          </a:fontRef>
        </p:style>
      </p:cxnSp>
      <p:sp>
        <p:nvSpPr>
          <p:cNvPr id="20" name="Text Placeholder 2">
            <a:extLst>
              <a:ext uri="{FF2B5EF4-FFF2-40B4-BE49-F238E27FC236}">
                <a16:creationId xmlns:a16="http://schemas.microsoft.com/office/drawing/2014/main" id="{26C58445-ED31-4188-9FFA-E5C015D52E9C}"/>
              </a:ext>
            </a:extLst>
          </p:cNvPr>
          <p:cNvSpPr txBox="1">
            <a:spLocks/>
          </p:cNvSpPr>
          <p:nvPr/>
        </p:nvSpPr>
        <p:spPr>
          <a:xfrm>
            <a:off x="331643" y="1482145"/>
            <a:ext cx="3238034" cy="2544730"/>
          </a:xfrm>
          <a:prstGeom prst="rect">
            <a:avLst/>
          </a:prstGeom>
        </p:spPr>
        <p:txBody>
          <a:bodyPr vert="horz" lIns="91440" tIns="45720" rIns="91440" bIns="45720" numCol="1" spcCol="0" rtlCol="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lvl="0">
              <a:defRPr/>
            </a:pPr>
            <a:r>
              <a:rPr lang="en-GB" sz="1000" b="1" spc="50" dirty="0">
                <a:solidFill>
                  <a:srgbClr val="BF087F"/>
                </a:solidFill>
                <a:latin typeface="Open Sans" pitchFamily="2" charset="0"/>
                <a:ea typeface="Open Sans" pitchFamily="2" charset="0"/>
                <a:cs typeface="Open Sans" pitchFamily="2" charset="0"/>
              </a:rPr>
              <a:t>Declined</a:t>
            </a:r>
            <a:r>
              <a:rPr lang="en-GB" sz="1000" spc="50" dirty="0">
                <a:solidFill>
                  <a:srgbClr val="808285"/>
                </a:solidFill>
                <a:latin typeface="Open Sans" pitchFamily="2" charset="0"/>
                <a:ea typeface="Open Sans" pitchFamily="2" charset="0"/>
                <a:cs typeface="Open Sans" pitchFamily="2" charset="0"/>
              </a:rPr>
              <a:t> payments will take you to here. </a:t>
            </a:r>
          </a:p>
          <a:p>
            <a:pPr lvl="0">
              <a:defRPr/>
            </a:pPr>
            <a:r>
              <a:rPr lang="en-GB" sz="1000" spc="50" dirty="0">
                <a:solidFill>
                  <a:srgbClr val="808285"/>
                </a:solidFill>
                <a:latin typeface="Open Sans" pitchFamily="2" charset="0"/>
                <a:ea typeface="Open Sans" pitchFamily="2" charset="0"/>
                <a:cs typeface="Open Sans" pitchFamily="2" charset="0"/>
              </a:rPr>
              <a:t>The system will give you an indication of why the payment was declined.</a:t>
            </a:r>
          </a:p>
          <a:p>
            <a:pPr lvl="0">
              <a:defRPr/>
            </a:pPr>
            <a:endParaRPr lang="en-GB" sz="1000" spc="50" dirty="0">
              <a:solidFill>
                <a:srgbClr val="808285"/>
              </a:solidFill>
              <a:latin typeface="Open Sans" pitchFamily="2" charset="0"/>
              <a:ea typeface="Open Sans" pitchFamily="2" charset="0"/>
              <a:cs typeface="Open Sans" pitchFamily="2" charset="0"/>
            </a:endParaRPr>
          </a:p>
          <a:p>
            <a:pPr lvl="0">
              <a:defRPr/>
            </a:pPr>
            <a:r>
              <a:rPr lang="en-GB" sz="1000" spc="50" dirty="0">
                <a:solidFill>
                  <a:schemeClr val="bg1">
                    <a:lumMod val="50000"/>
                  </a:schemeClr>
                </a:solidFill>
                <a:latin typeface="Open Sans" pitchFamily="2" charset="0"/>
                <a:ea typeface="Open Sans" pitchFamily="2" charset="0"/>
                <a:cs typeface="Open Sans" pitchFamily="2" charset="0"/>
              </a:rPr>
              <a:t>If configured for your business, you will have the option to transfer the caller somewhere else, determined by the menu under </a:t>
            </a:r>
            <a:r>
              <a:rPr lang="en-GB" sz="1000" b="1" spc="50" dirty="0">
                <a:solidFill>
                  <a:srgbClr val="BF087F"/>
                </a:solidFill>
                <a:latin typeface="Open Sans" pitchFamily="2" charset="0"/>
                <a:ea typeface="Open Sans" pitchFamily="2" charset="0"/>
                <a:cs typeface="Open Sans" pitchFamily="2" charset="0"/>
              </a:rPr>
              <a:t>Transfer Call To</a:t>
            </a:r>
            <a:r>
              <a:rPr lang="en-GB" sz="1000" spc="50" dirty="0">
                <a:solidFill>
                  <a:schemeClr val="bg1">
                    <a:lumMod val="50000"/>
                  </a:schemeClr>
                </a:solidFill>
                <a:latin typeface="Open Sans" pitchFamily="2" charset="0"/>
                <a:ea typeface="Open Sans" pitchFamily="2" charset="0"/>
                <a:cs typeface="Open Sans" pitchFamily="2" charset="0"/>
              </a:rPr>
              <a:t>. </a:t>
            </a:r>
          </a:p>
          <a:p>
            <a:pPr lvl="0">
              <a:defRPr/>
            </a:pPr>
            <a:r>
              <a:rPr lang="en-GB" sz="1000" spc="50" dirty="0">
                <a:solidFill>
                  <a:schemeClr val="bg1">
                    <a:lumMod val="50000"/>
                  </a:schemeClr>
                </a:solidFill>
                <a:latin typeface="Open Sans" pitchFamily="2" charset="0"/>
                <a:ea typeface="Open Sans" pitchFamily="2" charset="0"/>
                <a:cs typeface="Open Sans" pitchFamily="2" charset="0"/>
              </a:rPr>
              <a:t>Otherwise, can click </a:t>
            </a:r>
            <a:r>
              <a:rPr lang="en-GB" sz="1000" b="1" spc="50" dirty="0">
                <a:solidFill>
                  <a:srgbClr val="BF087F"/>
                </a:solidFill>
                <a:latin typeface="Open Sans" pitchFamily="2" charset="0"/>
                <a:ea typeface="Open Sans" pitchFamily="2" charset="0"/>
                <a:cs typeface="Open Sans" pitchFamily="2" charset="0"/>
              </a:rPr>
              <a:t>Back</a:t>
            </a:r>
            <a:r>
              <a:rPr lang="en-GB" sz="1000" spc="50" dirty="0">
                <a:solidFill>
                  <a:schemeClr val="bg1">
                    <a:lumMod val="50000"/>
                  </a:schemeClr>
                </a:solidFill>
                <a:latin typeface="Open Sans" pitchFamily="2" charset="0"/>
                <a:ea typeface="Open Sans" pitchFamily="2" charset="0"/>
                <a:cs typeface="Open Sans" pitchFamily="2" charset="0"/>
              </a:rPr>
              <a:t> to take you to the previous screen or return to the beginning with </a:t>
            </a:r>
            <a:r>
              <a:rPr lang="en-GB" sz="1000" b="1" spc="50" dirty="0">
                <a:solidFill>
                  <a:srgbClr val="BF087F"/>
                </a:solidFill>
                <a:latin typeface="Open Sans" pitchFamily="2" charset="0"/>
                <a:ea typeface="Open Sans" pitchFamily="2" charset="0"/>
                <a:cs typeface="Open Sans" pitchFamily="2" charset="0"/>
              </a:rPr>
              <a:t>Back to Start</a:t>
            </a:r>
            <a:r>
              <a:rPr lang="en-GB" sz="1000" spc="50" dirty="0">
                <a:solidFill>
                  <a:schemeClr val="bg1">
                    <a:lumMod val="50000"/>
                  </a:schemeClr>
                </a:solidFill>
                <a:latin typeface="Open Sans" pitchFamily="2" charset="0"/>
                <a:ea typeface="Open Sans" pitchFamily="2" charset="0"/>
                <a:cs typeface="Open Sans" pitchFamily="2" charset="0"/>
              </a:rPr>
              <a:t>.</a:t>
            </a:r>
          </a:p>
        </p:txBody>
      </p:sp>
      <p:pic>
        <p:nvPicPr>
          <p:cNvPr id="14" name="Picture 13">
            <a:extLst>
              <a:ext uri="{FF2B5EF4-FFF2-40B4-BE49-F238E27FC236}">
                <a16:creationId xmlns:a16="http://schemas.microsoft.com/office/drawing/2014/main" id="{A617DA6D-B518-4296-A5A1-BAD52B669F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9415" y="1482146"/>
            <a:ext cx="5474942" cy="2650240"/>
          </a:xfrm>
          <a:prstGeom prst="rect">
            <a:avLst/>
          </a:prstGeom>
        </p:spPr>
      </p:pic>
      <p:pic>
        <p:nvPicPr>
          <p:cNvPr id="12" name="Picture 11">
            <a:extLst>
              <a:ext uri="{FF2B5EF4-FFF2-40B4-BE49-F238E27FC236}">
                <a16:creationId xmlns:a16="http://schemas.microsoft.com/office/drawing/2014/main" id="{41080371-040D-4CBA-A9F6-151EE23DA5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6473" y="6327275"/>
            <a:ext cx="408483" cy="384630"/>
          </a:xfrm>
          <a:prstGeom prst="rect">
            <a:avLst/>
          </a:prstGeom>
        </p:spPr>
      </p:pic>
      <p:sp>
        <p:nvSpPr>
          <p:cNvPr id="15" name="Footer Placeholder 3">
            <a:extLst>
              <a:ext uri="{FF2B5EF4-FFF2-40B4-BE49-F238E27FC236}">
                <a16:creationId xmlns:a16="http://schemas.microsoft.com/office/drawing/2014/main" id="{C98C8C6D-A4D1-46A0-A865-DEC171A67A94}"/>
              </a:ext>
            </a:extLst>
          </p:cNvPr>
          <p:cNvSpPr txBox="1">
            <a:spLocks/>
          </p:cNvSpPr>
          <p:nvPr/>
        </p:nvSpPr>
        <p:spPr>
          <a:xfrm>
            <a:off x="6304956" y="6379375"/>
            <a:ext cx="2747167" cy="239710"/>
          </a:xfrm>
          <a:prstGeom prst="rect">
            <a:avLst/>
          </a:prstGeom>
          <a:noFill/>
          <a:ln>
            <a:noFill/>
          </a:ln>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70A7DB"/>
                </a:solidFill>
                <a:latin typeface="Open Sans" pitchFamily="2" charset="0"/>
                <a:ea typeface="Open Sans" pitchFamily="2" charset="0"/>
                <a:cs typeface="Open Sans" pitchFamily="2" charset="0"/>
              </a:rPr>
              <a:t>www.payguard.co   |   03333 660 560</a:t>
            </a:r>
          </a:p>
        </p:txBody>
      </p:sp>
      <p:pic>
        <p:nvPicPr>
          <p:cNvPr id="16" name="Picture 15">
            <a:extLst>
              <a:ext uri="{FF2B5EF4-FFF2-40B4-BE49-F238E27FC236}">
                <a16:creationId xmlns:a16="http://schemas.microsoft.com/office/drawing/2014/main" id="{1863855F-D080-4F6B-A09F-6935BBF71EB4}"/>
              </a:ext>
            </a:extLst>
          </p:cNvPr>
          <p:cNvPicPr>
            <a:picLocks noChangeAspect="1"/>
          </p:cNvPicPr>
          <p:nvPr/>
        </p:nvPicPr>
        <p:blipFill>
          <a:blip r:embed="rId4"/>
          <a:stretch>
            <a:fillRect/>
          </a:stretch>
        </p:blipFill>
        <p:spPr>
          <a:xfrm>
            <a:off x="9052124" y="6325150"/>
            <a:ext cx="522233" cy="348155"/>
          </a:xfrm>
          <a:prstGeom prst="rect">
            <a:avLst/>
          </a:prstGeom>
        </p:spPr>
      </p:pic>
      <p:sp>
        <p:nvSpPr>
          <p:cNvPr id="17" name="Footer Placeholder 3">
            <a:extLst>
              <a:ext uri="{FF2B5EF4-FFF2-40B4-BE49-F238E27FC236}">
                <a16:creationId xmlns:a16="http://schemas.microsoft.com/office/drawing/2014/main" id="{1935140D-C881-4316-AB83-08EE7D1B91EF}"/>
              </a:ext>
            </a:extLst>
          </p:cNvPr>
          <p:cNvSpPr>
            <a:spLocks noGrp="1"/>
          </p:cNvSpPr>
          <p:nvPr>
            <p:ph type="ftr" sz="quarter" idx="11"/>
          </p:nvPr>
        </p:nvSpPr>
        <p:spPr>
          <a:xfrm>
            <a:off x="331643" y="6379373"/>
            <a:ext cx="4613070" cy="239711"/>
          </a:xfrm>
          <a:noFill/>
          <a:ln>
            <a:noFill/>
          </a:ln>
        </p:spPr>
        <p:txBody>
          <a:bodyPr/>
          <a:lstStyle/>
          <a:p>
            <a:pPr algn="l"/>
            <a:r>
              <a:rPr lang="en-GB" sz="1000" dirty="0">
                <a:solidFill>
                  <a:srgbClr val="70A7DB"/>
                </a:solidFill>
                <a:latin typeface="Open Sans" pitchFamily="2" charset="0"/>
                <a:ea typeface="Open Sans" pitchFamily="2" charset="0"/>
                <a:cs typeface="Open Sans" pitchFamily="2" charset="0"/>
              </a:rPr>
              <a:t>Page </a:t>
            </a:r>
            <a:fld id="{981535DB-9E61-437F-9C35-22943B1ACEE3}" type="slidenum">
              <a:rPr lang="en-GB" sz="1000" smtClean="0">
                <a:solidFill>
                  <a:srgbClr val="70A7DB"/>
                </a:solidFill>
                <a:latin typeface="Open Sans" pitchFamily="2" charset="0"/>
                <a:ea typeface="Open Sans" pitchFamily="2" charset="0"/>
                <a:cs typeface="Open Sans" pitchFamily="2" charset="0"/>
              </a:rPr>
              <a:pPr algn="l"/>
              <a:t>12</a:t>
            </a:fld>
            <a:r>
              <a:rPr lang="en-GB" sz="1000" dirty="0">
                <a:solidFill>
                  <a:srgbClr val="70A7DB"/>
                </a:solidFill>
                <a:latin typeface="Open Sans" pitchFamily="2" charset="0"/>
                <a:ea typeface="Open Sans" pitchFamily="2" charset="0"/>
                <a:cs typeface="Open Sans" pitchFamily="2" charset="0"/>
              </a:rPr>
              <a:t>   l   PayGuard User Guide</a:t>
            </a:r>
          </a:p>
        </p:txBody>
      </p:sp>
      <p:sp>
        <p:nvSpPr>
          <p:cNvPr id="18" name="Title 5">
            <a:extLst>
              <a:ext uri="{FF2B5EF4-FFF2-40B4-BE49-F238E27FC236}">
                <a16:creationId xmlns:a16="http://schemas.microsoft.com/office/drawing/2014/main" id="{2D193B67-5AAD-42B0-932F-00F8BB651192}"/>
              </a:ext>
            </a:extLst>
          </p:cNvPr>
          <p:cNvSpPr txBox="1">
            <a:spLocks/>
          </p:cNvSpPr>
          <p:nvPr/>
        </p:nvSpPr>
        <p:spPr>
          <a:xfrm>
            <a:off x="331643" y="324477"/>
            <a:ext cx="4621358" cy="31804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pPr>
              <a:defRPr/>
            </a:pPr>
            <a:r>
              <a:rPr lang="en-US" sz="2100" dirty="0">
                <a:solidFill>
                  <a:srgbClr val="2B295E"/>
                </a:solidFill>
                <a:latin typeface="Open Sans" pitchFamily="2" charset="0"/>
                <a:ea typeface="Open Sans" pitchFamily="2" charset="0"/>
                <a:cs typeface="Open Sans" pitchFamily="2" charset="0"/>
              </a:rPr>
              <a:t>Phone Keypad Process</a:t>
            </a:r>
          </a:p>
        </p:txBody>
      </p:sp>
    </p:spTree>
    <p:extLst>
      <p:ext uri="{BB962C8B-B14F-4D97-AF65-F5344CB8AC3E}">
        <p14:creationId xmlns:p14="http://schemas.microsoft.com/office/powerpoint/2010/main" val="27222134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EFE36CE-3C92-4BEC-BB37-4EB42EF4DD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644" y="1271130"/>
            <a:ext cx="4285974" cy="4745204"/>
          </a:xfrm>
          <a:prstGeom prst="rect">
            <a:avLst/>
          </a:prstGeom>
        </p:spPr>
      </p:pic>
      <p:cxnSp>
        <p:nvCxnSpPr>
          <p:cNvPr id="5" name="Straight Connector 4">
            <a:extLst>
              <a:ext uri="{FF2B5EF4-FFF2-40B4-BE49-F238E27FC236}">
                <a16:creationId xmlns:a16="http://schemas.microsoft.com/office/drawing/2014/main" id="{B83942AF-D232-494B-B4BD-31AE8D903438}"/>
              </a:ext>
            </a:extLst>
          </p:cNvPr>
          <p:cNvCxnSpPr>
            <a:cxnSpLocks/>
          </p:cNvCxnSpPr>
          <p:nvPr/>
        </p:nvCxnSpPr>
        <p:spPr>
          <a:xfrm>
            <a:off x="-8626" y="873562"/>
            <a:ext cx="4961626" cy="0"/>
          </a:xfrm>
          <a:prstGeom prst="line">
            <a:avLst/>
          </a:prstGeom>
          <a:ln>
            <a:solidFill>
              <a:srgbClr val="70A7DB"/>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90A3B49-4481-42B9-8FBF-4BE07B4B8881}"/>
              </a:ext>
            </a:extLst>
          </p:cNvPr>
          <p:cNvCxnSpPr>
            <a:cxnSpLocks/>
          </p:cNvCxnSpPr>
          <p:nvPr/>
        </p:nvCxnSpPr>
        <p:spPr>
          <a:xfrm>
            <a:off x="-8626" y="6171804"/>
            <a:ext cx="9914626" cy="0"/>
          </a:xfrm>
          <a:prstGeom prst="line">
            <a:avLst/>
          </a:prstGeom>
          <a:ln>
            <a:solidFill>
              <a:srgbClr val="70A7DB"/>
            </a:solidFill>
          </a:ln>
        </p:spPr>
        <p:style>
          <a:lnRef idx="1">
            <a:schemeClr val="accent1"/>
          </a:lnRef>
          <a:fillRef idx="0">
            <a:schemeClr val="accent1"/>
          </a:fillRef>
          <a:effectRef idx="0">
            <a:schemeClr val="accent1"/>
          </a:effectRef>
          <a:fontRef idx="minor">
            <a:schemeClr val="tx1"/>
          </a:fontRef>
        </p:style>
      </p:cxnSp>
      <p:sp>
        <p:nvSpPr>
          <p:cNvPr id="20" name="Text Placeholder 2">
            <a:extLst>
              <a:ext uri="{FF2B5EF4-FFF2-40B4-BE49-F238E27FC236}">
                <a16:creationId xmlns:a16="http://schemas.microsoft.com/office/drawing/2014/main" id="{26C58445-ED31-4188-9FFA-E5C015D52E9C}"/>
              </a:ext>
            </a:extLst>
          </p:cNvPr>
          <p:cNvSpPr txBox="1">
            <a:spLocks/>
          </p:cNvSpPr>
          <p:nvPr/>
        </p:nvSpPr>
        <p:spPr>
          <a:xfrm>
            <a:off x="4944712" y="1244760"/>
            <a:ext cx="4629643" cy="420890"/>
          </a:xfrm>
          <a:prstGeom prst="rect">
            <a:avLst/>
          </a:prstGeom>
        </p:spPr>
        <p:txBody>
          <a:bodyPr vert="horz" lIns="91440" tIns="45720" rIns="91440" bIns="45720" numCol="1" spcCol="0" rtlCol="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lvl="0">
              <a:defRPr/>
            </a:pPr>
            <a:r>
              <a:rPr lang="en-GB" sz="1000" b="1" spc="50" dirty="0">
                <a:solidFill>
                  <a:srgbClr val="BF087F"/>
                </a:solidFill>
                <a:latin typeface="Open Sans" pitchFamily="2" charset="0"/>
                <a:ea typeface="Open Sans" pitchFamily="2" charset="0"/>
                <a:cs typeface="Open Sans" pitchFamily="2" charset="0"/>
              </a:rPr>
              <a:t>Successful</a:t>
            </a:r>
            <a:r>
              <a:rPr lang="en-GB" sz="1000" spc="50" dirty="0">
                <a:solidFill>
                  <a:schemeClr val="bg1">
                    <a:lumMod val="50000"/>
                  </a:schemeClr>
                </a:solidFill>
                <a:latin typeface="Open Sans" pitchFamily="2" charset="0"/>
                <a:ea typeface="Open Sans" pitchFamily="2" charset="0"/>
                <a:cs typeface="Open Sans" pitchFamily="2" charset="0"/>
              </a:rPr>
              <a:t> payments will take you here. There are several options that may be your business may have available.</a:t>
            </a:r>
          </a:p>
        </p:txBody>
      </p:sp>
      <p:sp>
        <p:nvSpPr>
          <p:cNvPr id="15" name="Text Placeholder 2">
            <a:extLst>
              <a:ext uri="{FF2B5EF4-FFF2-40B4-BE49-F238E27FC236}">
                <a16:creationId xmlns:a16="http://schemas.microsoft.com/office/drawing/2014/main" id="{4BFAF94A-B824-4901-959A-25654FB244E5}"/>
              </a:ext>
            </a:extLst>
          </p:cNvPr>
          <p:cNvSpPr txBox="1">
            <a:spLocks/>
          </p:cNvSpPr>
          <p:nvPr/>
        </p:nvSpPr>
        <p:spPr>
          <a:xfrm>
            <a:off x="4953000" y="1809756"/>
            <a:ext cx="4621357" cy="369270"/>
          </a:xfrm>
          <a:prstGeom prst="rect">
            <a:avLst/>
          </a:prstGeom>
          <a:solidFill>
            <a:srgbClr val="7DB0E2">
              <a:alpha val="10000"/>
            </a:srgbClr>
          </a:solidFill>
        </p:spPr>
        <p:txBody>
          <a:bodyPr vert="horz" lIns="91440" tIns="45720" rIns="91440" bIns="45720" numCol="1" spcCol="0" rtlCol="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lvl="0">
              <a:defRPr/>
            </a:pPr>
            <a:r>
              <a:rPr lang="en-GB" sz="900" i="1" spc="50" dirty="0">
                <a:solidFill>
                  <a:srgbClr val="70A7DB"/>
                </a:solidFill>
                <a:latin typeface="Open Sans" pitchFamily="2" charset="0"/>
                <a:ea typeface="Open Sans" pitchFamily="2" charset="0"/>
                <a:cs typeface="Open Sans" pitchFamily="2" charset="0"/>
              </a:rPr>
              <a:t>Hint: Neither the </a:t>
            </a:r>
            <a:r>
              <a:rPr lang="en-GB" sz="900" b="1" i="1" spc="50" dirty="0">
                <a:solidFill>
                  <a:srgbClr val="BF087F"/>
                </a:solidFill>
                <a:latin typeface="Open Sans" pitchFamily="2" charset="0"/>
                <a:ea typeface="Open Sans" pitchFamily="2" charset="0"/>
                <a:cs typeface="Open Sans" pitchFamily="2" charset="0"/>
              </a:rPr>
              <a:t>Post-Order Reference</a:t>
            </a:r>
            <a:r>
              <a:rPr lang="en-GB" sz="900" b="1" i="1" spc="50" dirty="0">
                <a:solidFill>
                  <a:srgbClr val="C9338F"/>
                </a:solidFill>
                <a:latin typeface="Open Sans" pitchFamily="2" charset="0"/>
                <a:ea typeface="Open Sans" pitchFamily="2" charset="0"/>
                <a:cs typeface="Open Sans" pitchFamily="2" charset="0"/>
              </a:rPr>
              <a:t> </a:t>
            </a:r>
            <a:r>
              <a:rPr lang="en-GB" sz="900" i="1" spc="50" dirty="0">
                <a:solidFill>
                  <a:srgbClr val="70A7DB"/>
                </a:solidFill>
                <a:latin typeface="Open Sans" pitchFamily="2" charset="0"/>
                <a:ea typeface="Open Sans" pitchFamily="2" charset="0"/>
                <a:cs typeface="Open Sans" pitchFamily="2" charset="0"/>
              </a:rPr>
              <a:t>nor the </a:t>
            </a:r>
            <a:r>
              <a:rPr lang="en-GB" sz="900" b="1" i="1" spc="50" dirty="0">
                <a:solidFill>
                  <a:srgbClr val="BF087F"/>
                </a:solidFill>
                <a:latin typeface="Open Sans" pitchFamily="2" charset="0"/>
                <a:ea typeface="Open Sans" pitchFamily="2" charset="0"/>
                <a:cs typeface="Open Sans" pitchFamily="2" charset="0"/>
              </a:rPr>
              <a:t>Notes</a:t>
            </a:r>
            <a:r>
              <a:rPr lang="en-GB" sz="900" i="1" spc="50" dirty="0">
                <a:solidFill>
                  <a:srgbClr val="7DB0E2"/>
                </a:solidFill>
                <a:latin typeface="Open Sans" pitchFamily="2" charset="0"/>
                <a:ea typeface="Open Sans" pitchFamily="2" charset="0"/>
                <a:cs typeface="Open Sans" pitchFamily="2" charset="0"/>
              </a:rPr>
              <a:t> </a:t>
            </a:r>
            <a:r>
              <a:rPr lang="en-GB" sz="900" i="1" spc="50" dirty="0">
                <a:solidFill>
                  <a:srgbClr val="70A7DB"/>
                </a:solidFill>
                <a:latin typeface="Open Sans" pitchFamily="2" charset="0"/>
                <a:ea typeface="Open Sans" pitchFamily="2" charset="0"/>
                <a:cs typeface="Open Sans" pitchFamily="2" charset="0"/>
              </a:rPr>
              <a:t>or</a:t>
            </a:r>
            <a:r>
              <a:rPr lang="en-GB" sz="900" i="1" spc="50" dirty="0">
                <a:solidFill>
                  <a:srgbClr val="7DB0E2"/>
                </a:solidFill>
                <a:latin typeface="Open Sans" pitchFamily="2" charset="0"/>
                <a:ea typeface="Open Sans" pitchFamily="2" charset="0"/>
                <a:cs typeface="Open Sans" pitchFamily="2" charset="0"/>
              </a:rPr>
              <a:t> </a:t>
            </a:r>
            <a:r>
              <a:rPr lang="en-GB" sz="900" b="1" i="1" spc="50" dirty="0">
                <a:solidFill>
                  <a:srgbClr val="BF087F"/>
                </a:solidFill>
                <a:latin typeface="Open Sans" pitchFamily="2" charset="0"/>
                <a:ea typeface="Open Sans" pitchFamily="2" charset="0"/>
                <a:cs typeface="Open Sans" pitchFamily="2" charset="0"/>
              </a:rPr>
              <a:t>Tags</a:t>
            </a:r>
            <a:r>
              <a:rPr lang="en-GB" sz="900" i="1" spc="50" dirty="0">
                <a:solidFill>
                  <a:srgbClr val="7DB0E2"/>
                </a:solidFill>
                <a:latin typeface="Open Sans" pitchFamily="2" charset="0"/>
                <a:ea typeface="Open Sans" pitchFamily="2" charset="0"/>
                <a:cs typeface="Open Sans" pitchFamily="2" charset="0"/>
              </a:rPr>
              <a:t> </a:t>
            </a:r>
            <a:r>
              <a:rPr lang="en-GB" sz="900" i="1" spc="50" dirty="0">
                <a:solidFill>
                  <a:srgbClr val="70A7DB"/>
                </a:solidFill>
                <a:latin typeface="Open Sans" pitchFamily="2" charset="0"/>
                <a:ea typeface="Open Sans" pitchFamily="2" charset="0"/>
                <a:cs typeface="Open Sans" pitchFamily="2" charset="0"/>
              </a:rPr>
              <a:t>will be seen by the customer.</a:t>
            </a:r>
          </a:p>
        </p:txBody>
      </p:sp>
      <p:sp>
        <p:nvSpPr>
          <p:cNvPr id="16" name="Text Placeholder 2">
            <a:extLst>
              <a:ext uri="{FF2B5EF4-FFF2-40B4-BE49-F238E27FC236}">
                <a16:creationId xmlns:a16="http://schemas.microsoft.com/office/drawing/2014/main" id="{6BB651F3-E3ED-4394-8177-989EC5F2AB91}"/>
              </a:ext>
            </a:extLst>
          </p:cNvPr>
          <p:cNvSpPr txBox="1">
            <a:spLocks/>
          </p:cNvSpPr>
          <p:nvPr/>
        </p:nvSpPr>
        <p:spPr>
          <a:xfrm>
            <a:off x="4944711" y="2359724"/>
            <a:ext cx="4629643" cy="1201154"/>
          </a:xfrm>
          <a:prstGeom prst="rect">
            <a:avLst/>
          </a:prstGeom>
        </p:spPr>
        <p:txBody>
          <a:bodyPr vert="horz" lIns="91440" tIns="45720" rIns="91440" bIns="45720" numCol="1" spcCol="0" rtlCol="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lvl="0">
              <a:defRPr/>
            </a:pPr>
            <a:r>
              <a:rPr lang="en-GB" sz="1000" spc="50" dirty="0">
                <a:solidFill>
                  <a:schemeClr val="bg1">
                    <a:lumMod val="50000"/>
                  </a:schemeClr>
                </a:solidFill>
                <a:latin typeface="Open Sans" pitchFamily="2" charset="0"/>
                <a:ea typeface="Open Sans" pitchFamily="2" charset="0"/>
                <a:cs typeface="Open Sans" pitchFamily="2" charset="0"/>
              </a:rPr>
              <a:t>A </a:t>
            </a:r>
            <a:r>
              <a:rPr lang="en-GB" sz="1000" b="1" spc="50" dirty="0">
                <a:solidFill>
                  <a:srgbClr val="BF087F"/>
                </a:solidFill>
                <a:latin typeface="Open Sans" pitchFamily="2" charset="0"/>
                <a:ea typeface="Open Sans" pitchFamily="2" charset="0"/>
                <a:cs typeface="Open Sans" pitchFamily="2" charset="0"/>
              </a:rPr>
              <a:t>Post-Order Reference</a:t>
            </a:r>
            <a:r>
              <a:rPr lang="en-GB" sz="1000" b="1" spc="50" dirty="0">
                <a:solidFill>
                  <a:srgbClr val="C9338F"/>
                </a:solidFill>
                <a:latin typeface="Open Sans" pitchFamily="2" charset="0"/>
                <a:ea typeface="Open Sans" pitchFamily="2" charset="0"/>
                <a:cs typeface="Open Sans" pitchFamily="2" charset="0"/>
              </a:rPr>
              <a:t> </a:t>
            </a:r>
            <a:r>
              <a:rPr lang="en-GB" sz="1000" spc="50" dirty="0">
                <a:solidFill>
                  <a:schemeClr val="bg1">
                    <a:lumMod val="50000"/>
                  </a:schemeClr>
                </a:solidFill>
                <a:latin typeface="Open Sans" pitchFamily="2" charset="0"/>
                <a:ea typeface="Open Sans" pitchFamily="2" charset="0"/>
                <a:cs typeface="Open Sans" pitchFamily="2" charset="0"/>
              </a:rPr>
              <a:t>can be attached to an order if required by your business.</a:t>
            </a:r>
          </a:p>
          <a:p>
            <a:pPr lvl="0">
              <a:defRPr/>
            </a:pPr>
            <a:r>
              <a:rPr lang="en-GB" sz="1000" spc="50" dirty="0">
                <a:solidFill>
                  <a:schemeClr val="bg1">
                    <a:lumMod val="50000"/>
                  </a:schemeClr>
                </a:solidFill>
                <a:latin typeface="Open Sans" pitchFamily="2" charset="0"/>
                <a:ea typeface="Open Sans" pitchFamily="2" charset="0"/>
                <a:cs typeface="Open Sans" pitchFamily="2" charset="0"/>
              </a:rPr>
              <a:t>The </a:t>
            </a:r>
            <a:r>
              <a:rPr lang="en-GB" sz="1000" b="1" spc="50" dirty="0">
                <a:solidFill>
                  <a:srgbClr val="BF087F"/>
                </a:solidFill>
                <a:latin typeface="Open Sans" pitchFamily="2" charset="0"/>
                <a:ea typeface="Open Sans" pitchFamily="2" charset="0"/>
                <a:cs typeface="Open Sans" pitchFamily="2" charset="0"/>
              </a:rPr>
              <a:t>Send Confirmation</a:t>
            </a:r>
            <a:r>
              <a:rPr lang="en-GB" sz="1000" b="1" spc="50" dirty="0">
                <a:solidFill>
                  <a:srgbClr val="C9338F"/>
                </a:solidFill>
                <a:latin typeface="Open Sans" pitchFamily="2" charset="0"/>
                <a:ea typeface="Open Sans" pitchFamily="2" charset="0"/>
                <a:cs typeface="Open Sans" pitchFamily="2" charset="0"/>
              </a:rPr>
              <a:t> </a:t>
            </a:r>
            <a:r>
              <a:rPr lang="en-GB" sz="1000" spc="50" dirty="0">
                <a:solidFill>
                  <a:schemeClr val="bg1">
                    <a:lumMod val="50000"/>
                  </a:schemeClr>
                </a:solidFill>
                <a:latin typeface="Open Sans" pitchFamily="2" charset="0"/>
                <a:ea typeface="Open Sans" pitchFamily="2" charset="0"/>
                <a:cs typeface="Open Sans" pitchFamily="2" charset="0"/>
              </a:rPr>
              <a:t>box allows you to send a confirmation note to either an email address or a phone number. Check with a supervisor to confirm your options. Simply type the number/address in the box and hit send.</a:t>
            </a:r>
          </a:p>
        </p:txBody>
      </p:sp>
      <p:sp>
        <p:nvSpPr>
          <p:cNvPr id="17" name="Text Placeholder 2">
            <a:extLst>
              <a:ext uri="{FF2B5EF4-FFF2-40B4-BE49-F238E27FC236}">
                <a16:creationId xmlns:a16="http://schemas.microsoft.com/office/drawing/2014/main" id="{12CD3571-AFC3-41A6-818E-B37F83F58634}"/>
              </a:ext>
            </a:extLst>
          </p:cNvPr>
          <p:cNvSpPr txBox="1">
            <a:spLocks/>
          </p:cNvSpPr>
          <p:nvPr/>
        </p:nvSpPr>
        <p:spPr>
          <a:xfrm>
            <a:off x="4953000" y="3716347"/>
            <a:ext cx="4621357" cy="560217"/>
          </a:xfrm>
          <a:prstGeom prst="rect">
            <a:avLst/>
          </a:prstGeom>
          <a:solidFill>
            <a:srgbClr val="7DB0E2">
              <a:alpha val="10000"/>
            </a:srgbClr>
          </a:solidFill>
        </p:spPr>
        <p:txBody>
          <a:bodyPr vert="horz" lIns="91440" tIns="45720" rIns="91440" bIns="45720" numCol="1" spcCol="0" rtlCol="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lvl="0">
              <a:defRPr/>
            </a:pPr>
            <a:r>
              <a:rPr lang="en-GB" sz="900" i="1" spc="50" dirty="0">
                <a:solidFill>
                  <a:srgbClr val="70A7DB"/>
                </a:solidFill>
                <a:latin typeface="Open Sans" pitchFamily="2" charset="0"/>
                <a:ea typeface="Open Sans" pitchFamily="2" charset="0"/>
                <a:cs typeface="Open Sans" pitchFamily="2" charset="0"/>
              </a:rPr>
              <a:t>Hint: The Email/SMS confirmation is not a receipt and should not be referred to as such to your customer. This is simply a confirmation that the payment has been processed via PayGuard.</a:t>
            </a:r>
          </a:p>
        </p:txBody>
      </p:sp>
      <p:sp>
        <p:nvSpPr>
          <p:cNvPr id="18" name="Text Placeholder 2">
            <a:extLst>
              <a:ext uri="{FF2B5EF4-FFF2-40B4-BE49-F238E27FC236}">
                <a16:creationId xmlns:a16="http://schemas.microsoft.com/office/drawing/2014/main" id="{F7BA21FD-906E-41E5-B096-55C374EED7C9}"/>
              </a:ext>
            </a:extLst>
          </p:cNvPr>
          <p:cNvSpPr txBox="1">
            <a:spLocks/>
          </p:cNvSpPr>
          <p:nvPr/>
        </p:nvSpPr>
        <p:spPr>
          <a:xfrm>
            <a:off x="4953000" y="4433495"/>
            <a:ext cx="4629643" cy="1201154"/>
          </a:xfrm>
          <a:prstGeom prst="rect">
            <a:avLst/>
          </a:prstGeom>
        </p:spPr>
        <p:txBody>
          <a:bodyPr vert="horz" lIns="91440" tIns="45720" rIns="91440" bIns="45720" numCol="1" spcCol="0" rtlCol="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lvl="0">
              <a:defRPr/>
            </a:pPr>
            <a:r>
              <a:rPr lang="en-GB" sz="1000" spc="50" dirty="0">
                <a:solidFill>
                  <a:schemeClr val="bg1">
                    <a:lumMod val="50000"/>
                  </a:schemeClr>
                </a:solidFill>
                <a:latin typeface="Open Sans" pitchFamily="2" charset="0"/>
                <a:ea typeface="Open Sans" pitchFamily="2" charset="0"/>
                <a:cs typeface="Open Sans" pitchFamily="2" charset="0"/>
              </a:rPr>
              <a:t>Transfer Call To will allow you to choose somewhere else from the menu to send the call, depending on the configuration used by your business.</a:t>
            </a:r>
          </a:p>
          <a:p>
            <a:pPr lvl="0">
              <a:defRPr/>
            </a:pPr>
            <a:r>
              <a:rPr lang="en-GB" sz="1000" spc="50" dirty="0">
                <a:solidFill>
                  <a:schemeClr val="bg1">
                    <a:lumMod val="50000"/>
                  </a:schemeClr>
                </a:solidFill>
                <a:latin typeface="Open Sans" pitchFamily="2" charset="0"/>
                <a:ea typeface="Open Sans" pitchFamily="2" charset="0"/>
                <a:cs typeface="Open Sans" pitchFamily="2" charset="0"/>
              </a:rPr>
              <a:t>You can enter notes for reference in the </a:t>
            </a:r>
            <a:r>
              <a:rPr lang="en-GB" sz="1000" b="1" spc="50" dirty="0">
                <a:solidFill>
                  <a:srgbClr val="BF087F"/>
                </a:solidFill>
                <a:latin typeface="Open Sans" pitchFamily="2" charset="0"/>
                <a:ea typeface="Open Sans" pitchFamily="2" charset="0"/>
                <a:cs typeface="Open Sans" pitchFamily="2" charset="0"/>
              </a:rPr>
              <a:t>Notes</a:t>
            </a:r>
            <a:r>
              <a:rPr lang="en-GB" sz="1000" spc="50" dirty="0">
                <a:solidFill>
                  <a:schemeClr val="bg1">
                    <a:lumMod val="50000"/>
                  </a:schemeClr>
                </a:solidFill>
                <a:latin typeface="Open Sans" pitchFamily="2" charset="0"/>
                <a:ea typeface="Open Sans" pitchFamily="2" charset="0"/>
                <a:cs typeface="Open Sans" pitchFamily="2" charset="0"/>
              </a:rPr>
              <a:t> box.</a:t>
            </a:r>
          </a:p>
          <a:p>
            <a:pPr lvl="0">
              <a:defRPr/>
            </a:pPr>
            <a:r>
              <a:rPr lang="en-GB" sz="1000" b="1" spc="50" dirty="0">
                <a:solidFill>
                  <a:srgbClr val="BF087F"/>
                </a:solidFill>
                <a:latin typeface="Open Sans" pitchFamily="2" charset="0"/>
                <a:ea typeface="Open Sans" pitchFamily="2" charset="0"/>
                <a:cs typeface="Open Sans" pitchFamily="2" charset="0"/>
              </a:rPr>
              <a:t>Tags</a:t>
            </a:r>
            <a:r>
              <a:rPr lang="en-GB" sz="1000" spc="50" dirty="0">
                <a:solidFill>
                  <a:schemeClr val="bg1">
                    <a:lumMod val="50000"/>
                  </a:schemeClr>
                </a:solidFill>
                <a:latin typeface="Open Sans" pitchFamily="2" charset="0"/>
                <a:ea typeface="Open Sans" pitchFamily="2" charset="0"/>
                <a:cs typeface="Open Sans" pitchFamily="2" charset="0"/>
              </a:rPr>
              <a:t> can be used by supervisors to sort by custom variables. If your business uses these, you will have guidance on what to put here.</a:t>
            </a:r>
          </a:p>
          <a:p>
            <a:pPr lvl="0">
              <a:defRPr/>
            </a:pPr>
            <a:endParaRPr lang="en-GB" sz="1000" spc="50" dirty="0">
              <a:solidFill>
                <a:schemeClr val="bg1">
                  <a:lumMod val="50000"/>
                </a:schemeClr>
              </a:solidFill>
              <a:latin typeface="Open Sans" pitchFamily="2" charset="0"/>
              <a:ea typeface="Open Sans" pitchFamily="2" charset="0"/>
              <a:cs typeface="Open Sans" pitchFamily="2" charset="0"/>
            </a:endParaRPr>
          </a:p>
        </p:txBody>
      </p:sp>
      <p:pic>
        <p:nvPicPr>
          <p:cNvPr id="19" name="Picture 18">
            <a:extLst>
              <a:ext uri="{FF2B5EF4-FFF2-40B4-BE49-F238E27FC236}">
                <a16:creationId xmlns:a16="http://schemas.microsoft.com/office/drawing/2014/main" id="{264FE150-DDAC-4BB9-B3ED-1F7382A8A2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6473" y="6327275"/>
            <a:ext cx="408483" cy="384630"/>
          </a:xfrm>
          <a:prstGeom prst="rect">
            <a:avLst/>
          </a:prstGeom>
        </p:spPr>
      </p:pic>
      <p:sp>
        <p:nvSpPr>
          <p:cNvPr id="21" name="Footer Placeholder 3">
            <a:extLst>
              <a:ext uri="{FF2B5EF4-FFF2-40B4-BE49-F238E27FC236}">
                <a16:creationId xmlns:a16="http://schemas.microsoft.com/office/drawing/2014/main" id="{63EBFF45-8620-4694-87EF-977BFC355ADF}"/>
              </a:ext>
            </a:extLst>
          </p:cNvPr>
          <p:cNvSpPr txBox="1">
            <a:spLocks/>
          </p:cNvSpPr>
          <p:nvPr/>
        </p:nvSpPr>
        <p:spPr>
          <a:xfrm>
            <a:off x="6304956" y="6379375"/>
            <a:ext cx="2747167" cy="239710"/>
          </a:xfrm>
          <a:prstGeom prst="rect">
            <a:avLst/>
          </a:prstGeom>
          <a:noFill/>
          <a:ln>
            <a:noFill/>
          </a:ln>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70A7DB"/>
                </a:solidFill>
                <a:latin typeface="Open Sans" pitchFamily="2" charset="0"/>
                <a:ea typeface="Open Sans" pitchFamily="2" charset="0"/>
                <a:cs typeface="Open Sans" pitchFamily="2" charset="0"/>
              </a:rPr>
              <a:t>www.payguard.co   |   03333 660 560</a:t>
            </a:r>
          </a:p>
        </p:txBody>
      </p:sp>
      <p:pic>
        <p:nvPicPr>
          <p:cNvPr id="22" name="Picture 21">
            <a:extLst>
              <a:ext uri="{FF2B5EF4-FFF2-40B4-BE49-F238E27FC236}">
                <a16:creationId xmlns:a16="http://schemas.microsoft.com/office/drawing/2014/main" id="{02787307-20A9-458C-8052-273ED24F0916}"/>
              </a:ext>
            </a:extLst>
          </p:cNvPr>
          <p:cNvPicPr>
            <a:picLocks noChangeAspect="1"/>
          </p:cNvPicPr>
          <p:nvPr/>
        </p:nvPicPr>
        <p:blipFill>
          <a:blip r:embed="rId4"/>
          <a:stretch>
            <a:fillRect/>
          </a:stretch>
        </p:blipFill>
        <p:spPr>
          <a:xfrm>
            <a:off x="9052124" y="6325150"/>
            <a:ext cx="522233" cy="348155"/>
          </a:xfrm>
          <a:prstGeom prst="rect">
            <a:avLst/>
          </a:prstGeom>
        </p:spPr>
      </p:pic>
      <p:sp>
        <p:nvSpPr>
          <p:cNvPr id="27" name="Footer Placeholder 3">
            <a:extLst>
              <a:ext uri="{FF2B5EF4-FFF2-40B4-BE49-F238E27FC236}">
                <a16:creationId xmlns:a16="http://schemas.microsoft.com/office/drawing/2014/main" id="{3CE98DB4-C7AB-4232-931B-AB0911A4A37C}"/>
              </a:ext>
            </a:extLst>
          </p:cNvPr>
          <p:cNvSpPr>
            <a:spLocks noGrp="1"/>
          </p:cNvSpPr>
          <p:nvPr>
            <p:ph type="ftr" sz="quarter" idx="11"/>
          </p:nvPr>
        </p:nvSpPr>
        <p:spPr>
          <a:xfrm>
            <a:off x="331643" y="6379373"/>
            <a:ext cx="4613070" cy="239711"/>
          </a:xfrm>
          <a:noFill/>
          <a:ln>
            <a:noFill/>
          </a:ln>
        </p:spPr>
        <p:txBody>
          <a:bodyPr/>
          <a:lstStyle/>
          <a:p>
            <a:pPr algn="l"/>
            <a:r>
              <a:rPr lang="en-GB" sz="1000" dirty="0">
                <a:solidFill>
                  <a:srgbClr val="70A7DB"/>
                </a:solidFill>
                <a:latin typeface="Open Sans" pitchFamily="2" charset="0"/>
                <a:ea typeface="Open Sans" pitchFamily="2" charset="0"/>
                <a:cs typeface="Open Sans" pitchFamily="2" charset="0"/>
              </a:rPr>
              <a:t>Page </a:t>
            </a:r>
            <a:fld id="{981535DB-9E61-437F-9C35-22943B1ACEE3}" type="slidenum">
              <a:rPr lang="en-GB" sz="1000" smtClean="0">
                <a:solidFill>
                  <a:srgbClr val="70A7DB"/>
                </a:solidFill>
                <a:latin typeface="Open Sans" pitchFamily="2" charset="0"/>
                <a:ea typeface="Open Sans" pitchFamily="2" charset="0"/>
                <a:cs typeface="Open Sans" pitchFamily="2" charset="0"/>
              </a:rPr>
              <a:pPr algn="l"/>
              <a:t>13</a:t>
            </a:fld>
            <a:r>
              <a:rPr lang="en-GB" sz="1000" dirty="0">
                <a:solidFill>
                  <a:srgbClr val="70A7DB"/>
                </a:solidFill>
                <a:latin typeface="Open Sans" pitchFamily="2" charset="0"/>
                <a:ea typeface="Open Sans" pitchFamily="2" charset="0"/>
                <a:cs typeface="Open Sans" pitchFamily="2" charset="0"/>
              </a:rPr>
              <a:t>   l   PayGuard User Guide</a:t>
            </a:r>
          </a:p>
        </p:txBody>
      </p:sp>
      <p:sp>
        <p:nvSpPr>
          <p:cNvPr id="28" name="Title 5">
            <a:extLst>
              <a:ext uri="{FF2B5EF4-FFF2-40B4-BE49-F238E27FC236}">
                <a16:creationId xmlns:a16="http://schemas.microsoft.com/office/drawing/2014/main" id="{D0CD5E77-1E6A-41DF-A720-2CBBC0ABBB3B}"/>
              </a:ext>
            </a:extLst>
          </p:cNvPr>
          <p:cNvSpPr txBox="1">
            <a:spLocks/>
          </p:cNvSpPr>
          <p:nvPr/>
        </p:nvSpPr>
        <p:spPr>
          <a:xfrm>
            <a:off x="331643" y="324477"/>
            <a:ext cx="4621358" cy="31804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pPr>
              <a:defRPr/>
            </a:pPr>
            <a:r>
              <a:rPr lang="en-US" sz="2100" dirty="0">
                <a:solidFill>
                  <a:srgbClr val="2B295E"/>
                </a:solidFill>
                <a:latin typeface="Open Sans" pitchFamily="2" charset="0"/>
                <a:ea typeface="Open Sans" pitchFamily="2" charset="0"/>
                <a:cs typeface="Open Sans" pitchFamily="2" charset="0"/>
              </a:rPr>
              <a:t>Phone Keypad Process</a:t>
            </a:r>
          </a:p>
        </p:txBody>
      </p:sp>
    </p:spTree>
    <p:extLst>
      <p:ext uri="{BB962C8B-B14F-4D97-AF65-F5344CB8AC3E}">
        <p14:creationId xmlns:p14="http://schemas.microsoft.com/office/powerpoint/2010/main" val="3215949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83942AF-D232-494B-B4BD-31AE8D903438}"/>
              </a:ext>
            </a:extLst>
          </p:cNvPr>
          <p:cNvCxnSpPr>
            <a:cxnSpLocks/>
          </p:cNvCxnSpPr>
          <p:nvPr/>
        </p:nvCxnSpPr>
        <p:spPr>
          <a:xfrm>
            <a:off x="-8626" y="873562"/>
            <a:ext cx="4961626" cy="0"/>
          </a:xfrm>
          <a:prstGeom prst="line">
            <a:avLst/>
          </a:prstGeom>
          <a:ln>
            <a:solidFill>
              <a:srgbClr val="70A7DB"/>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90A3B49-4481-42B9-8FBF-4BE07B4B8881}"/>
              </a:ext>
            </a:extLst>
          </p:cNvPr>
          <p:cNvCxnSpPr>
            <a:cxnSpLocks/>
          </p:cNvCxnSpPr>
          <p:nvPr/>
        </p:nvCxnSpPr>
        <p:spPr>
          <a:xfrm>
            <a:off x="-8626" y="6171804"/>
            <a:ext cx="9914626" cy="0"/>
          </a:xfrm>
          <a:prstGeom prst="line">
            <a:avLst/>
          </a:prstGeom>
          <a:ln>
            <a:solidFill>
              <a:srgbClr val="70A7DB"/>
            </a:solidFill>
          </a:ln>
        </p:spPr>
        <p:style>
          <a:lnRef idx="1">
            <a:schemeClr val="accent1"/>
          </a:lnRef>
          <a:fillRef idx="0">
            <a:schemeClr val="accent1"/>
          </a:fillRef>
          <a:effectRef idx="0">
            <a:schemeClr val="accent1"/>
          </a:effectRef>
          <a:fontRef idx="minor">
            <a:schemeClr val="tx1"/>
          </a:fontRef>
        </p:style>
      </p:cxnSp>
      <p:sp>
        <p:nvSpPr>
          <p:cNvPr id="21" name="Text Placeholder 6">
            <a:extLst>
              <a:ext uri="{FF2B5EF4-FFF2-40B4-BE49-F238E27FC236}">
                <a16:creationId xmlns:a16="http://schemas.microsoft.com/office/drawing/2014/main" id="{C0586076-03D4-4B5B-9AF3-AA4B7729DE78}"/>
              </a:ext>
            </a:extLst>
          </p:cNvPr>
          <p:cNvSpPr txBox="1">
            <a:spLocks/>
          </p:cNvSpPr>
          <p:nvPr/>
        </p:nvSpPr>
        <p:spPr>
          <a:xfrm>
            <a:off x="331643" y="1324440"/>
            <a:ext cx="3193618" cy="36964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1600" kern="1200">
                <a:solidFill>
                  <a:schemeClr val="tx2"/>
                </a:solidFill>
                <a:latin typeface="Calibri" panose="020F0502020204030204" pitchFamily="34" charset="0"/>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n-US" sz="1400" spc="50" dirty="0">
                <a:solidFill>
                  <a:srgbClr val="2B295E"/>
                </a:solidFill>
                <a:latin typeface="Open Sans" pitchFamily="2" charset="0"/>
                <a:ea typeface="Open Sans" pitchFamily="2" charset="0"/>
                <a:cs typeface="Open Sans" pitchFamily="2" charset="0"/>
              </a:rPr>
              <a:t>Key steps to remember:</a:t>
            </a:r>
            <a:endParaRPr kumimoji="0" lang="en-US" sz="1400" b="0" i="0" u="none" strike="noStrike" kern="1200" cap="none" spc="50" normalizeH="0" noProof="0" dirty="0">
              <a:ln>
                <a:noFill/>
              </a:ln>
              <a:solidFill>
                <a:srgbClr val="2B295E"/>
              </a:solidFill>
              <a:effectLst/>
              <a:uLnTx/>
              <a:uFillTx/>
              <a:latin typeface="Open Sans" pitchFamily="2" charset="0"/>
              <a:ea typeface="Open Sans" pitchFamily="2" charset="0"/>
              <a:cs typeface="Open Sans" pitchFamily="2" charset="0"/>
            </a:endParaRPr>
          </a:p>
        </p:txBody>
      </p:sp>
      <p:sp>
        <p:nvSpPr>
          <p:cNvPr id="22" name="Text Placeholder 2">
            <a:extLst>
              <a:ext uri="{FF2B5EF4-FFF2-40B4-BE49-F238E27FC236}">
                <a16:creationId xmlns:a16="http://schemas.microsoft.com/office/drawing/2014/main" id="{323236FB-49A0-469B-9CB8-87C6DA62A5AF}"/>
              </a:ext>
            </a:extLst>
          </p:cNvPr>
          <p:cNvSpPr txBox="1">
            <a:spLocks/>
          </p:cNvSpPr>
          <p:nvPr/>
        </p:nvSpPr>
        <p:spPr>
          <a:xfrm>
            <a:off x="647169" y="1994392"/>
            <a:ext cx="8549585" cy="248089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spcAft>
                <a:spcPts val="2400"/>
              </a:spcAft>
              <a:buBlip>
                <a:blip r:embed="rId2"/>
              </a:buBlip>
            </a:pPr>
            <a:r>
              <a:rPr lang="en-US" sz="1000" spc="50" dirty="0">
                <a:solidFill>
                  <a:schemeClr val="bg1">
                    <a:lumMod val="50000"/>
                  </a:schemeClr>
                </a:solidFill>
                <a:latin typeface="Open Sans" pitchFamily="2" charset="0"/>
                <a:ea typeface="Open Sans" pitchFamily="2" charset="0"/>
                <a:cs typeface="Open Sans" pitchFamily="2" charset="0"/>
              </a:rPr>
              <a:t>    </a:t>
            </a:r>
            <a:r>
              <a:rPr lang="en-GB" sz="1000" b="1" spc="50" dirty="0">
                <a:solidFill>
                  <a:srgbClr val="BF087F"/>
                </a:solidFill>
                <a:latin typeface="Open Sans" pitchFamily="2" charset="0"/>
                <a:ea typeface="Open Sans" pitchFamily="2" charset="0"/>
                <a:cs typeface="Open Sans" pitchFamily="2" charset="0"/>
              </a:rPr>
              <a:t>Link</a:t>
            </a:r>
            <a:r>
              <a:rPr lang="en-GB" sz="1000" spc="50" dirty="0">
                <a:solidFill>
                  <a:schemeClr val="bg1">
                    <a:lumMod val="50000"/>
                  </a:schemeClr>
                </a:solidFill>
                <a:latin typeface="Open Sans" pitchFamily="2" charset="0"/>
                <a:ea typeface="Open Sans" pitchFamily="2" charset="0"/>
                <a:cs typeface="Open Sans" pitchFamily="2" charset="0"/>
              </a:rPr>
              <a:t> the call when you need to use PayGuard by entering your Agent PIN on your telephone keypad.</a:t>
            </a:r>
          </a:p>
          <a:p>
            <a:pPr marL="171450" indent="-171450">
              <a:spcAft>
                <a:spcPts val="2400"/>
              </a:spcAft>
              <a:buBlip>
                <a:blip r:embed="rId2"/>
              </a:buBlip>
            </a:pPr>
            <a:r>
              <a:rPr lang="en-GB" sz="1000" spc="50" dirty="0">
                <a:solidFill>
                  <a:schemeClr val="bg1">
                    <a:lumMod val="50000"/>
                  </a:schemeClr>
                </a:solidFill>
                <a:latin typeface="Open Sans" pitchFamily="2" charset="0"/>
                <a:ea typeface="Open Sans" pitchFamily="2" charset="0"/>
                <a:cs typeface="Open Sans" pitchFamily="2" charset="0"/>
              </a:rPr>
              <a:t>    </a:t>
            </a:r>
            <a:r>
              <a:rPr lang="en-GB" sz="1000" b="1" spc="50" dirty="0">
                <a:solidFill>
                  <a:srgbClr val="BF087F"/>
                </a:solidFill>
                <a:latin typeface="Open Sans" pitchFamily="2" charset="0"/>
                <a:ea typeface="Open Sans" pitchFamily="2" charset="0"/>
                <a:cs typeface="Open Sans" pitchFamily="2" charset="0"/>
              </a:rPr>
              <a:t>Pay</a:t>
            </a:r>
            <a:r>
              <a:rPr lang="en-GB" sz="1000" spc="50" dirty="0">
                <a:solidFill>
                  <a:schemeClr val="bg1">
                    <a:lumMod val="50000"/>
                  </a:schemeClr>
                </a:solidFill>
                <a:latin typeface="Open Sans" pitchFamily="2" charset="0"/>
                <a:ea typeface="Open Sans" pitchFamily="2" charset="0"/>
                <a:cs typeface="Open Sans" pitchFamily="2" charset="0"/>
              </a:rPr>
              <a:t> tab is where you take your customer’s payment.</a:t>
            </a:r>
          </a:p>
          <a:p>
            <a:pPr marL="171450" indent="-171450">
              <a:spcAft>
                <a:spcPts val="2400"/>
              </a:spcAft>
              <a:buBlip>
                <a:blip r:embed="rId2"/>
              </a:buBlip>
            </a:pPr>
            <a:r>
              <a:rPr lang="en-GB" sz="1000" spc="50" dirty="0">
                <a:solidFill>
                  <a:schemeClr val="bg1">
                    <a:lumMod val="50000"/>
                  </a:schemeClr>
                </a:solidFill>
                <a:latin typeface="Open Sans" pitchFamily="2" charset="0"/>
                <a:ea typeface="Open Sans" pitchFamily="2" charset="0"/>
                <a:cs typeface="Open Sans" pitchFamily="2" charset="0"/>
              </a:rPr>
              <a:t>    </a:t>
            </a:r>
            <a:r>
              <a:rPr lang="en-GB" sz="1000" b="1" spc="50" dirty="0">
                <a:solidFill>
                  <a:srgbClr val="BF087F"/>
                </a:solidFill>
                <a:latin typeface="Open Sans" pitchFamily="2" charset="0"/>
                <a:ea typeface="Open Sans" pitchFamily="2" charset="0"/>
                <a:cs typeface="Open Sans" pitchFamily="2" charset="0"/>
              </a:rPr>
              <a:t>Hash</a:t>
            </a:r>
            <a:r>
              <a:rPr lang="en-GB" sz="1000" spc="50" dirty="0">
                <a:solidFill>
                  <a:schemeClr val="bg1">
                    <a:lumMod val="50000"/>
                  </a:schemeClr>
                </a:solidFill>
                <a:latin typeface="Open Sans" pitchFamily="2" charset="0"/>
                <a:ea typeface="Open Sans" pitchFamily="2" charset="0"/>
                <a:cs typeface="Open Sans" pitchFamily="2" charset="0"/>
              </a:rPr>
              <a:t> key must be pressed by the customer in order to move on to the next field.</a:t>
            </a:r>
          </a:p>
          <a:p>
            <a:pPr marL="171450" indent="-171450">
              <a:spcAft>
                <a:spcPts val="2400"/>
              </a:spcAft>
              <a:buBlip>
                <a:blip r:embed="rId2"/>
              </a:buBlip>
            </a:pPr>
            <a:r>
              <a:rPr lang="en-GB" sz="1000" spc="50" dirty="0">
                <a:solidFill>
                  <a:schemeClr val="bg1">
                    <a:lumMod val="50000"/>
                  </a:schemeClr>
                </a:solidFill>
                <a:latin typeface="Open Sans" pitchFamily="2" charset="0"/>
                <a:ea typeface="Open Sans" pitchFamily="2" charset="0"/>
                <a:cs typeface="Open Sans" pitchFamily="2" charset="0"/>
              </a:rPr>
              <a:t>    </a:t>
            </a:r>
            <a:r>
              <a:rPr lang="en-GB" sz="1000" b="1" spc="50" dirty="0">
                <a:solidFill>
                  <a:srgbClr val="BF087F"/>
                </a:solidFill>
                <a:latin typeface="Open Sans" pitchFamily="2" charset="0"/>
                <a:ea typeface="Open Sans" pitchFamily="2" charset="0"/>
                <a:cs typeface="Open Sans" pitchFamily="2" charset="0"/>
              </a:rPr>
              <a:t>Star</a:t>
            </a:r>
            <a:r>
              <a:rPr lang="en-GB" sz="1000" spc="50" dirty="0">
                <a:solidFill>
                  <a:schemeClr val="bg1">
                    <a:lumMod val="50000"/>
                  </a:schemeClr>
                </a:solidFill>
                <a:latin typeface="Open Sans" pitchFamily="2" charset="0"/>
                <a:ea typeface="Open Sans" pitchFamily="2" charset="0"/>
                <a:cs typeface="Open Sans" pitchFamily="2" charset="0"/>
              </a:rPr>
              <a:t> key can be used on your own telephone keypad to clear fields, so that the customer can enter their card details </a:t>
            </a:r>
            <a:br>
              <a:rPr lang="en-GB" sz="1000" spc="50" dirty="0">
                <a:solidFill>
                  <a:schemeClr val="bg1">
                    <a:lumMod val="50000"/>
                  </a:schemeClr>
                </a:solidFill>
                <a:latin typeface="Open Sans" pitchFamily="2" charset="0"/>
                <a:ea typeface="Open Sans" pitchFamily="2" charset="0"/>
                <a:cs typeface="Open Sans" pitchFamily="2" charset="0"/>
              </a:rPr>
            </a:br>
            <a:r>
              <a:rPr lang="en-GB" sz="1000" spc="50" dirty="0">
                <a:solidFill>
                  <a:schemeClr val="bg1">
                    <a:lumMod val="50000"/>
                  </a:schemeClr>
                </a:solidFill>
                <a:latin typeface="Open Sans" pitchFamily="2" charset="0"/>
                <a:ea typeface="Open Sans" pitchFamily="2" charset="0"/>
                <a:cs typeface="Open Sans" pitchFamily="2" charset="0"/>
              </a:rPr>
              <a:t>    again; twice for the most recent field, three times to reset all fields.</a:t>
            </a:r>
          </a:p>
        </p:txBody>
      </p:sp>
      <p:pic>
        <p:nvPicPr>
          <p:cNvPr id="12" name="Picture 11">
            <a:extLst>
              <a:ext uri="{FF2B5EF4-FFF2-40B4-BE49-F238E27FC236}">
                <a16:creationId xmlns:a16="http://schemas.microsoft.com/office/drawing/2014/main" id="{0F0526D3-5CB6-4E6E-B244-05830C0795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6473" y="6327275"/>
            <a:ext cx="408483" cy="384630"/>
          </a:xfrm>
          <a:prstGeom prst="rect">
            <a:avLst/>
          </a:prstGeom>
        </p:spPr>
      </p:pic>
      <p:sp>
        <p:nvSpPr>
          <p:cNvPr id="14" name="Footer Placeholder 3">
            <a:extLst>
              <a:ext uri="{FF2B5EF4-FFF2-40B4-BE49-F238E27FC236}">
                <a16:creationId xmlns:a16="http://schemas.microsoft.com/office/drawing/2014/main" id="{E15D6037-5B60-4293-93E6-D7A056677350}"/>
              </a:ext>
            </a:extLst>
          </p:cNvPr>
          <p:cNvSpPr txBox="1">
            <a:spLocks/>
          </p:cNvSpPr>
          <p:nvPr/>
        </p:nvSpPr>
        <p:spPr>
          <a:xfrm>
            <a:off x="6304956" y="6379375"/>
            <a:ext cx="2747167" cy="239710"/>
          </a:xfrm>
          <a:prstGeom prst="rect">
            <a:avLst/>
          </a:prstGeom>
          <a:noFill/>
          <a:ln>
            <a:noFill/>
          </a:ln>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70A7DB"/>
                </a:solidFill>
                <a:latin typeface="Open Sans" pitchFamily="2" charset="0"/>
                <a:ea typeface="Open Sans" pitchFamily="2" charset="0"/>
                <a:cs typeface="Open Sans" pitchFamily="2" charset="0"/>
              </a:rPr>
              <a:t>www.payguard.co   |   03333 660 560</a:t>
            </a:r>
          </a:p>
        </p:txBody>
      </p:sp>
      <p:pic>
        <p:nvPicPr>
          <p:cNvPr id="15" name="Picture 14">
            <a:extLst>
              <a:ext uri="{FF2B5EF4-FFF2-40B4-BE49-F238E27FC236}">
                <a16:creationId xmlns:a16="http://schemas.microsoft.com/office/drawing/2014/main" id="{21761717-F455-43AF-8CF3-A8684C46F51F}"/>
              </a:ext>
            </a:extLst>
          </p:cNvPr>
          <p:cNvPicPr>
            <a:picLocks noChangeAspect="1"/>
          </p:cNvPicPr>
          <p:nvPr/>
        </p:nvPicPr>
        <p:blipFill>
          <a:blip r:embed="rId4"/>
          <a:stretch>
            <a:fillRect/>
          </a:stretch>
        </p:blipFill>
        <p:spPr>
          <a:xfrm>
            <a:off x="9052124" y="6325150"/>
            <a:ext cx="522233" cy="348155"/>
          </a:xfrm>
          <a:prstGeom prst="rect">
            <a:avLst/>
          </a:prstGeom>
        </p:spPr>
      </p:pic>
      <p:sp>
        <p:nvSpPr>
          <p:cNvPr id="16" name="Footer Placeholder 3">
            <a:extLst>
              <a:ext uri="{FF2B5EF4-FFF2-40B4-BE49-F238E27FC236}">
                <a16:creationId xmlns:a16="http://schemas.microsoft.com/office/drawing/2014/main" id="{03945149-90AE-4456-8B10-07E81879AA77}"/>
              </a:ext>
            </a:extLst>
          </p:cNvPr>
          <p:cNvSpPr>
            <a:spLocks noGrp="1"/>
          </p:cNvSpPr>
          <p:nvPr>
            <p:ph type="ftr" sz="quarter" idx="11"/>
          </p:nvPr>
        </p:nvSpPr>
        <p:spPr>
          <a:xfrm>
            <a:off x="331643" y="6379373"/>
            <a:ext cx="4613070" cy="239711"/>
          </a:xfrm>
          <a:noFill/>
          <a:ln>
            <a:noFill/>
          </a:ln>
        </p:spPr>
        <p:txBody>
          <a:bodyPr/>
          <a:lstStyle/>
          <a:p>
            <a:pPr algn="l"/>
            <a:r>
              <a:rPr lang="en-GB" sz="1000" dirty="0">
                <a:solidFill>
                  <a:srgbClr val="70A7DB"/>
                </a:solidFill>
                <a:latin typeface="Open Sans" pitchFamily="2" charset="0"/>
                <a:ea typeface="Open Sans" pitchFamily="2" charset="0"/>
                <a:cs typeface="Open Sans" pitchFamily="2" charset="0"/>
              </a:rPr>
              <a:t>Page </a:t>
            </a:r>
            <a:fld id="{981535DB-9E61-437F-9C35-22943B1ACEE3}" type="slidenum">
              <a:rPr lang="en-GB" sz="1000" smtClean="0">
                <a:solidFill>
                  <a:srgbClr val="70A7DB"/>
                </a:solidFill>
                <a:latin typeface="Open Sans" pitchFamily="2" charset="0"/>
                <a:ea typeface="Open Sans" pitchFamily="2" charset="0"/>
                <a:cs typeface="Open Sans" pitchFamily="2" charset="0"/>
              </a:rPr>
              <a:pPr algn="l"/>
              <a:t>14</a:t>
            </a:fld>
            <a:r>
              <a:rPr lang="en-GB" sz="1000" dirty="0">
                <a:solidFill>
                  <a:srgbClr val="70A7DB"/>
                </a:solidFill>
                <a:latin typeface="Open Sans" pitchFamily="2" charset="0"/>
                <a:ea typeface="Open Sans" pitchFamily="2" charset="0"/>
                <a:cs typeface="Open Sans" pitchFamily="2" charset="0"/>
              </a:rPr>
              <a:t>   l   PayGuard User Guide</a:t>
            </a:r>
          </a:p>
        </p:txBody>
      </p:sp>
      <p:sp>
        <p:nvSpPr>
          <p:cNvPr id="17" name="Title 5">
            <a:extLst>
              <a:ext uri="{FF2B5EF4-FFF2-40B4-BE49-F238E27FC236}">
                <a16:creationId xmlns:a16="http://schemas.microsoft.com/office/drawing/2014/main" id="{D43750B9-7265-4E3E-9FAB-CC4875C18195}"/>
              </a:ext>
            </a:extLst>
          </p:cNvPr>
          <p:cNvSpPr txBox="1">
            <a:spLocks/>
          </p:cNvSpPr>
          <p:nvPr/>
        </p:nvSpPr>
        <p:spPr>
          <a:xfrm>
            <a:off x="331643" y="324477"/>
            <a:ext cx="4621358" cy="31804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pPr>
              <a:defRPr/>
            </a:pPr>
            <a:r>
              <a:rPr lang="en-US" sz="2100" dirty="0">
                <a:solidFill>
                  <a:srgbClr val="2B295E"/>
                </a:solidFill>
                <a:latin typeface="Open Sans" pitchFamily="2" charset="0"/>
                <a:ea typeface="Open Sans" pitchFamily="2" charset="0"/>
                <a:cs typeface="Open Sans" pitchFamily="2" charset="0"/>
              </a:rPr>
              <a:t>Phone Keypad Process</a:t>
            </a:r>
          </a:p>
        </p:txBody>
      </p:sp>
    </p:spTree>
    <p:extLst>
      <p:ext uri="{BB962C8B-B14F-4D97-AF65-F5344CB8AC3E}">
        <p14:creationId xmlns:p14="http://schemas.microsoft.com/office/powerpoint/2010/main" val="10806656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83942AF-D232-494B-B4BD-31AE8D903438}"/>
              </a:ext>
            </a:extLst>
          </p:cNvPr>
          <p:cNvCxnSpPr>
            <a:cxnSpLocks/>
          </p:cNvCxnSpPr>
          <p:nvPr/>
        </p:nvCxnSpPr>
        <p:spPr>
          <a:xfrm>
            <a:off x="-8626" y="873562"/>
            <a:ext cx="4961626" cy="0"/>
          </a:xfrm>
          <a:prstGeom prst="line">
            <a:avLst/>
          </a:prstGeom>
          <a:ln>
            <a:solidFill>
              <a:srgbClr val="70A7DB"/>
            </a:solidFill>
          </a:ln>
        </p:spPr>
        <p:style>
          <a:lnRef idx="1">
            <a:schemeClr val="accent1"/>
          </a:lnRef>
          <a:fillRef idx="0">
            <a:schemeClr val="accent1"/>
          </a:fillRef>
          <a:effectRef idx="0">
            <a:schemeClr val="accent1"/>
          </a:effectRef>
          <a:fontRef idx="minor">
            <a:schemeClr val="tx1"/>
          </a:fontRef>
        </p:style>
      </p:cxnSp>
      <p:sp>
        <p:nvSpPr>
          <p:cNvPr id="11" name="Title 5">
            <a:extLst>
              <a:ext uri="{FF2B5EF4-FFF2-40B4-BE49-F238E27FC236}">
                <a16:creationId xmlns:a16="http://schemas.microsoft.com/office/drawing/2014/main" id="{53561F43-143A-46C0-B071-F7D8368536E1}"/>
              </a:ext>
            </a:extLst>
          </p:cNvPr>
          <p:cNvSpPr txBox="1">
            <a:spLocks/>
          </p:cNvSpPr>
          <p:nvPr/>
        </p:nvSpPr>
        <p:spPr>
          <a:xfrm>
            <a:off x="331643" y="324477"/>
            <a:ext cx="5379346" cy="31804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pPr>
              <a:defRPr/>
            </a:pPr>
            <a:r>
              <a:rPr lang="en-US" dirty="0">
                <a:solidFill>
                  <a:srgbClr val="364375"/>
                </a:solidFill>
                <a:latin typeface="Open Sans" pitchFamily="2" charset="0"/>
                <a:ea typeface="Open Sans" pitchFamily="2" charset="0"/>
                <a:cs typeface="Open Sans" pitchFamily="2" charset="0"/>
              </a:rPr>
              <a:t>Simple and Comprehensive Reporting</a:t>
            </a:r>
          </a:p>
        </p:txBody>
      </p:sp>
      <p:cxnSp>
        <p:nvCxnSpPr>
          <p:cNvPr id="13" name="Straight Connector 12">
            <a:extLst>
              <a:ext uri="{FF2B5EF4-FFF2-40B4-BE49-F238E27FC236}">
                <a16:creationId xmlns:a16="http://schemas.microsoft.com/office/drawing/2014/main" id="{C90A3B49-4481-42B9-8FBF-4BE07B4B8881}"/>
              </a:ext>
            </a:extLst>
          </p:cNvPr>
          <p:cNvCxnSpPr>
            <a:cxnSpLocks/>
          </p:cNvCxnSpPr>
          <p:nvPr/>
        </p:nvCxnSpPr>
        <p:spPr>
          <a:xfrm>
            <a:off x="-8626" y="6171804"/>
            <a:ext cx="9914626" cy="0"/>
          </a:xfrm>
          <a:prstGeom prst="line">
            <a:avLst/>
          </a:prstGeom>
          <a:ln>
            <a:solidFill>
              <a:srgbClr val="70A7DB"/>
            </a:solidFill>
          </a:ln>
        </p:spPr>
        <p:style>
          <a:lnRef idx="1">
            <a:schemeClr val="accent1"/>
          </a:lnRef>
          <a:fillRef idx="0">
            <a:schemeClr val="accent1"/>
          </a:fillRef>
          <a:effectRef idx="0">
            <a:schemeClr val="accent1"/>
          </a:effectRef>
          <a:fontRef idx="minor">
            <a:schemeClr val="tx1"/>
          </a:fontRef>
        </p:style>
      </p:cxnSp>
      <p:sp>
        <p:nvSpPr>
          <p:cNvPr id="21" name="Text Placeholder 2">
            <a:extLst>
              <a:ext uri="{FF2B5EF4-FFF2-40B4-BE49-F238E27FC236}">
                <a16:creationId xmlns:a16="http://schemas.microsoft.com/office/drawing/2014/main" id="{C4612205-01DA-48BD-B80E-F6A53D986E35}"/>
              </a:ext>
            </a:extLst>
          </p:cNvPr>
          <p:cNvSpPr txBox="1">
            <a:spLocks/>
          </p:cNvSpPr>
          <p:nvPr/>
        </p:nvSpPr>
        <p:spPr>
          <a:xfrm>
            <a:off x="612000" y="1980001"/>
            <a:ext cx="8858846" cy="1449000"/>
          </a:xfrm>
          <a:prstGeom prst="rect">
            <a:avLst/>
          </a:prstGeom>
        </p:spPr>
        <p:txBody>
          <a:bodyPr vert="horz" lIns="91440" tIns="45720" rIns="91440" bIns="45720" numCol="1" spcCol="0" rtlCol="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000" spc="50" dirty="0">
                <a:solidFill>
                  <a:srgbClr val="808285"/>
                </a:solidFill>
                <a:latin typeface="Open Sans" pitchFamily="2" charset="0"/>
                <a:ea typeface="Open Sans" pitchFamily="2" charset="0"/>
                <a:cs typeface="Open Sans" pitchFamily="2" charset="0"/>
              </a:rPr>
              <a:t>If your administrator has set the permission for you, you can see the ‘History’ tab.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000" spc="50" dirty="0">
                <a:solidFill>
                  <a:srgbClr val="808285"/>
                </a:solidFill>
                <a:latin typeface="Open Sans" pitchFamily="2" charset="0"/>
                <a:ea typeface="Open Sans" pitchFamily="2" charset="0"/>
                <a:cs typeface="Open Sans" pitchFamily="2" charset="0"/>
              </a:rPr>
              <a:t>This allows you access to a </a:t>
            </a:r>
            <a:r>
              <a:rPr lang="en-US" sz="1000" b="1" spc="50" dirty="0">
                <a:solidFill>
                  <a:srgbClr val="BF087F"/>
                </a:solidFill>
                <a:latin typeface="Open Sans" pitchFamily="2" charset="0"/>
                <a:ea typeface="Open Sans" pitchFamily="2" charset="0"/>
                <a:cs typeface="Open Sans" pitchFamily="2" charset="0"/>
              </a:rPr>
              <a:t>table of all the transactions</a:t>
            </a:r>
            <a:r>
              <a:rPr lang="en-US" sz="1000" spc="50" dirty="0">
                <a:solidFill>
                  <a:srgbClr val="808285"/>
                </a:solidFill>
                <a:latin typeface="Open Sans" pitchFamily="2" charset="0"/>
                <a:ea typeface="Open Sans" pitchFamily="2" charset="0"/>
                <a:cs typeface="Open Sans" pitchFamily="2" charset="0"/>
              </a:rPr>
              <a:t>, successful or declined, over any channel, using any method, that any staff members has processed. To keep things simple we show you a table that with a few, frequently used columns, but with a couple of clicks you </a:t>
            </a:r>
            <a:r>
              <a:rPr lang="en-US" sz="1000" b="1" spc="50" dirty="0">
                <a:solidFill>
                  <a:srgbClr val="BF087F"/>
                </a:solidFill>
                <a:latin typeface="Open Sans" pitchFamily="2" charset="0"/>
                <a:ea typeface="Open Sans" pitchFamily="2" charset="0"/>
                <a:cs typeface="Open Sans" pitchFamily="2" charset="0"/>
              </a:rPr>
              <a:t>can tailor this table to show any number of columns</a:t>
            </a:r>
            <a:r>
              <a:rPr lang="en-US" sz="1000" b="1" spc="50" dirty="0">
                <a:solidFill>
                  <a:srgbClr val="C9338F"/>
                </a:solidFill>
                <a:latin typeface="Open Sans" pitchFamily="2" charset="0"/>
                <a:ea typeface="Open Sans" pitchFamily="2" charset="0"/>
                <a:cs typeface="Open Sans" pitchFamily="2" charset="0"/>
              </a:rPr>
              <a:t> </a:t>
            </a:r>
            <a:r>
              <a:rPr lang="en-US" sz="1000" spc="50" dirty="0">
                <a:solidFill>
                  <a:srgbClr val="808285"/>
                </a:solidFill>
                <a:latin typeface="Open Sans" pitchFamily="2" charset="0"/>
                <a:ea typeface="Open Sans" pitchFamily="2" charset="0"/>
                <a:cs typeface="Open Sans" pitchFamily="2" charset="0"/>
              </a:rPr>
              <a:t>you wish, and the list is comprehensive.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000" b="0" i="0" u="none" strike="noStrike" kern="1200" cap="none" spc="50" normalizeH="0" baseline="0" noProof="0" dirty="0">
                <a:ln>
                  <a:noFill/>
                </a:ln>
                <a:solidFill>
                  <a:srgbClr val="808285"/>
                </a:solidFill>
                <a:effectLst/>
                <a:uLnTx/>
                <a:uFillTx/>
                <a:latin typeface="Open Sans" pitchFamily="2" charset="0"/>
                <a:ea typeface="Open Sans" pitchFamily="2" charset="0"/>
                <a:cs typeface="Open Sans" pitchFamily="2" charset="0"/>
              </a:rPr>
              <a:t>The export button allows </a:t>
            </a:r>
            <a:r>
              <a:rPr lang="en-US" sz="1000" spc="50" dirty="0">
                <a:solidFill>
                  <a:srgbClr val="808285"/>
                </a:solidFill>
                <a:latin typeface="Open Sans" pitchFamily="2" charset="0"/>
                <a:ea typeface="Open Sans" pitchFamily="2" charset="0"/>
                <a:cs typeface="Open Sans" pitchFamily="2" charset="0"/>
              </a:rPr>
              <a:t>you to </a:t>
            </a:r>
            <a:r>
              <a:rPr lang="en-US" sz="1000" b="1" spc="50" dirty="0">
                <a:solidFill>
                  <a:srgbClr val="BF087F"/>
                </a:solidFill>
                <a:latin typeface="Open Sans" pitchFamily="2" charset="0"/>
                <a:ea typeface="Open Sans" pitchFamily="2" charset="0"/>
                <a:cs typeface="Open Sans" pitchFamily="2" charset="0"/>
              </a:rPr>
              <a:t>export the table to CSV</a:t>
            </a:r>
            <a:r>
              <a:rPr lang="en-US" sz="1000" spc="50" dirty="0">
                <a:solidFill>
                  <a:srgbClr val="808285"/>
                </a:solidFill>
                <a:latin typeface="Open Sans" pitchFamily="2" charset="0"/>
                <a:ea typeface="Open Sans" pitchFamily="2" charset="0"/>
                <a:cs typeface="Open Sans" pitchFamily="2" charset="0"/>
              </a:rPr>
              <a:t>, so you can create and graphs, look-ups or charts you wish, or upload into whatever business intelligence or management information reporting tool you use.</a:t>
            </a:r>
          </a:p>
        </p:txBody>
      </p:sp>
      <p:sp>
        <p:nvSpPr>
          <p:cNvPr id="22" name="Text Placeholder 6">
            <a:extLst>
              <a:ext uri="{FF2B5EF4-FFF2-40B4-BE49-F238E27FC236}">
                <a16:creationId xmlns:a16="http://schemas.microsoft.com/office/drawing/2014/main" id="{1A1EBA33-6E44-42BD-9E73-8D11B5F571DC}"/>
              </a:ext>
            </a:extLst>
          </p:cNvPr>
          <p:cNvSpPr txBox="1">
            <a:spLocks/>
          </p:cNvSpPr>
          <p:nvPr/>
        </p:nvSpPr>
        <p:spPr>
          <a:xfrm>
            <a:off x="612000" y="1440000"/>
            <a:ext cx="5379347" cy="36964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1600" kern="1200">
                <a:solidFill>
                  <a:schemeClr val="tx2"/>
                </a:solidFill>
                <a:latin typeface="Calibri" panose="020F0502020204030204" pitchFamily="34" charset="0"/>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400" b="0" i="0" u="none" strike="noStrike" kern="1200" cap="none" spc="50" normalizeH="0" baseline="0" noProof="0" dirty="0">
                <a:ln>
                  <a:noFill/>
                </a:ln>
                <a:solidFill>
                  <a:srgbClr val="2B295E"/>
                </a:solidFill>
                <a:effectLst/>
                <a:uLnTx/>
                <a:uFillTx/>
                <a:latin typeface="Open Sans" pitchFamily="2" charset="0"/>
                <a:ea typeface="Open Sans" pitchFamily="2" charset="0"/>
                <a:cs typeface="Open Sans" pitchFamily="2" charset="0"/>
              </a:rPr>
              <a:t>History tab</a:t>
            </a:r>
          </a:p>
        </p:txBody>
      </p:sp>
      <p:sp>
        <p:nvSpPr>
          <p:cNvPr id="15" name="Text Placeholder 2">
            <a:extLst>
              <a:ext uri="{FF2B5EF4-FFF2-40B4-BE49-F238E27FC236}">
                <a16:creationId xmlns:a16="http://schemas.microsoft.com/office/drawing/2014/main" id="{4842DF5E-1056-4467-A95F-1873EBDA6665}"/>
              </a:ext>
            </a:extLst>
          </p:cNvPr>
          <p:cNvSpPr txBox="1">
            <a:spLocks/>
          </p:cNvSpPr>
          <p:nvPr/>
        </p:nvSpPr>
        <p:spPr>
          <a:xfrm>
            <a:off x="612000" y="4115137"/>
            <a:ext cx="8858846" cy="1723593"/>
          </a:xfrm>
          <a:prstGeom prst="rect">
            <a:avLst/>
          </a:prstGeom>
        </p:spPr>
        <p:txBody>
          <a:bodyPr vert="horz" lIns="91440" tIns="45720" rIns="91440" bIns="45720" numCol="1" spcCol="0" rtlCol="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000" b="0" i="0" u="none" strike="noStrike" kern="1200" cap="none" spc="50" normalizeH="0" baseline="0" noProof="0" dirty="0">
                <a:ln>
                  <a:noFill/>
                </a:ln>
                <a:solidFill>
                  <a:srgbClr val="808285"/>
                </a:solidFill>
                <a:effectLst/>
                <a:uLnTx/>
                <a:uFillTx/>
                <a:latin typeface="Open Sans" pitchFamily="2" charset="0"/>
                <a:ea typeface="Open Sans" pitchFamily="2" charset="0"/>
                <a:cs typeface="Open Sans" pitchFamily="2" charset="0"/>
              </a:rPr>
              <a:t>Using the Basic Search you can quickly type in an amount, transaction reference, customer name, and so on, to </a:t>
            </a:r>
            <a:r>
              <a:rPr kumimoji="0" lang="en-US" sz="1000" b="1" i="0" u="none" strike="noStrike" kern="1200" cap="none" spc="50" normalizeH="0" baseline="0" noProof="0" dirty="0">
                <a:ln>
                  <a:noFill/>
                </a:ln>
                <a:solidFill>
                  <a:srgbClr val="BF087F"/>
                </a:solidFill>
                <a:effectLst/>
                <a:uLnTx/>
                <a:uFillTx/>
                <a:latin typeface="Open Sans" pitchFamily="2" charset="0"/>
                <a:ea typeface="Open Sans" pitchFamily="2" charset="0"/>
                <a:cs typeface="Open Sans" pitchFamily="2" charset="0"/>
              </a:rPr>
              <a:t>quickly filter</a:t>
            </a:r>
            <a:r>
              <a:rPr kumimoji="0" lang="en-US" sz="1000" b="1" i="0" u="none" strike="noStrike" kern="1200" cap="none" spc="50" normalizeH="0" baseline="0" noProof="0" dirty="0">
                <a:ln>
                  <a:noFill/>
                </a:ln>
                <a:solidFill>
                  <a:srgbClr val="C9338F"/>
                </a:solidFill>
                <a:effectLst/>
                <a:uLnTx/>
                <a:uFillTx/>
                <a:latin typeface="Open Sans" pitchFamily="2" charset="0"/>
                <a:ea typeface="Open Sans" pitchFamily="2" charset="0"/>
                <a:cs typeface="Open Sans" pitchFamily="2" charset="0"/>
              </a:rPr>
              <a:t> </a:t>
            </a:r>
            <a:r>
              <a:rPr kumimoji="0" lang="en-US" sz="1000" b="0" i="0" u="none" strike="noStrike" kern="1200" cap="none" spc="50" normalizeH="0" baseline="0" noProof="0" dirty="0">
                <a:ln>
                  <a:noFill/>
                </a:ln>
                <a:solidFill>
                  <a:srgbClr val="808285"/>
                </a:solidFill>
                <a:effectLst/>
                <a:uLnTx/>
                <a:uFillTx/>
                <a:latin typeface="Open Sans" pitchFamily="2" charset="0"/>
                <a:ea typeface="Open Sans" pitchFamily="2" charset="0"/>
                <a:cs typeface="Open Sans" pitchFamily="2" charset="0"/>
              </a:rPr>
              <a:t>the table to show the specific transactions you are looking for.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000" spc="50" dirty="0">
                <a:solidFill>
                  <a:srgbClr val="808285"/>
                </a:solidFill>
                <a:latin typeface="Open Sans" pitchFamily="2" charset="0"/>
                <a:ea typeface="Open Sans" pitchFamily="2" charset="0"/>
                <a:cs typeface="Open Sans" pitchFamily="2" charset="0"/>
              </a:rPr>
              <a:t>The Advanced Search allows you to filter transactions based on the staff member who took them, the type of payment, the name of the customer, the Reference, the transaction token, any notes you may have appended to the payment record, the channel over which the payment was taken, any date range to wish to chose (up to the minute), and more.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000" b="0" i="0" u="none" strike="noStrike" kern="1200" cap="none" spc="50" normalizeH="0" baseline="0" noProof="0" dirty="0">
                <a:ln>
                  <a:noFill/>
                </a:ln>
                <a:solidFill>
                  <a:srgbClr val="808285"/>
                </a:solidFill>
                <a:effectLst/>
                <a:uLnTx/>
                <a:uFillTx/>
                <a:latin typeface="Open Sans" pitchFamily="2" charset="0"/>
                <a:ea typeface="Open Sans" pitchFamily="2" charset="0"/>
                <a:cs typeface="Open Sans" pitchFamily="2" charset="0"/>
              </a:rPr>
              <a:t>You can use the Advanced Search to obtain a list of the transactions you wish to report on, then export them in a single click to CSV, and create a chart in Excel in minutes.</a:t>
            </a:r>
          </a:p>
        </p:txBody>
      </p:sp>
      <p:sp>
        <p:nvSpPr>
          <p:cNvPr id="17" name="Text Placeholder 6">
            <a:extLst>
              <a:ext uri="{FF2B5EF4-FFF2-40B4-BE49-F238E27FC236}">
                <a16:creationId xmlns:a16="http://schemas.microsoft.com/office/drawing/2014/main" id="{9045B5DC-201A-4408-AEA3-653A7A1F3C70}"/>
              </a:ext>
            </a:extLst>
          </p:cNvPr>
          <p:cNvSpPr txBox="1">
            <a:spLocks/>
          </p:cNvSpPr>
          <p:nvPr/>
        </p:nvSpPr>
        <p:spPr>
          <a:xfrm>
            <a:off x="612000" y="3575137"/>
            <a:ext cx="5379347" cy="36964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1600" kern="1200">
                <a:solidFill>
                  <a:schemeClr val="tx2"/>
                </a:solidFill>
                <a:latin typeface="Calibri" panose="020F0502020204030204" pitchFamily="34" charset="0"/>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400" b="0" i="0" u="none" strike="noStrike" kern="1200" cap="none" spc="50" normalizeH="0" baseline="0" noProof="0" dirty="0">
                <a:ln>
                  <a:noFill/>
                </a:ln>
                <a:solidFill>
                  <a:srgbClr val="2B295E"/>
                </a:solidFill>
                <a:effectLst/>
                <a:uLnTx/>
                <a:uFillTx/>
                <a:latin typeface="Open Sans" pitchFamily="2" charset="0"/>
                <a:ea typeface="Open Sans" pitchFamily="2" charset="0"/>
                <a:cs typeface="Open Sans" pitchFamily="2" charset="0"/>
              </a:rPr>
              <a:t>Basic and Advanced Search</a:t>
            </a:r>
          </a:p>
        </p:txBody>
      </p:sp>
      <p:pic>
        <p:nvPicPr>
          <p:cNvPr id="18" name="Picture 17">
            <a:extLst>
              <a:ext uri="{FF2B5EF4-FFF2-40B4-BE49-F238E27FC236}">
                <a16:creationId xmlns:a16="http://schemas.microsoft.com/office/drawing/2014/main" id="{7CDDD5DF-9977-478E-B73A-5D1D657898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6473" y="6327275"/>
            <a:ext cx="408483" cy="384630"/>
          </a:xfrm>
          <a:prstGeom prst="rect">
            <a:avLst/>
          </a:prstGeom>
        </p:spPr>
      </p:pic>
      <p:sp>
        <p:nvSpPr>
          <p:cNvPr id="23" name="Footer Placeholder 3">
            <a:extLst>
              <a:ext uri="{FF2B5EF4-FFF2-40B4-BE49-F238E27FC236}">
                <a16:creationId xmlns:a16="http://schemas.microsoft.com/office/drawing/2014/main" id="{AD656087-CD5D-42EF-967D-915F071BC721}"/>
              </a:ext>
            </a:extLst>
          </p:cNvPr>
          <p:cNvSpPr txBox="1">
            <a:spLocks/>
          </p:cNvSpPr>
          <p:nvPr/>
        </p:nvSpPr>
        <p:spPr>
          <a:xfrm>
            <a:off x="6304956" y="6379375"/>
            <a:ext cx="2747167" cy="239710"/>
          </a:xfrm>
          <a:prstGeom prst="rect">
            <a:avLst/>
          </a:prstGeom>
          <a:noFill/>
          <a:ln>
            <a:noFill/>
          </a:ln>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70A7DB"/>
                </a:solidFill>
                <a:latin typeface="Open Sans" pitchFamily="2" charset="0"/>
                <a:ea typeface="Open Sans" pitchFamily="2" charset="0"/>
                <a:cs typeface="Open Sans" pitchFamily="2" charset="0"/>
              </a:rPr>
              <a:t>www.payguard.co   |   03333 660 560</a:t>
            </a:r>
          </a:p>
        </p:txBody>
      </p:sp>
      <p:pic>
        <p:nvPicPr>
          <p:cNvPr id="24" name="Picture 23">
            <a:extLst>
              <a:ext uri="{FF2B5EF4-FFF2-40B4-BE49-F238E27FC236}">
                <a16:creationId xmlns:a16="http://schemas.microsoft.com/office/drawing/2014/main" id="{83C04C8A-DC3A-454A-AAD8-2E052DEF43AA}"/>
              </a:ext>
            </a:extLst>
          </p:cNvPr>
          <p:cNvPicPr>
            <a:picLocks noChangeAspect="1"/>
          </p:cNvPicPr>
          <p:nvPr/>
        </p:nvPicPr>
        <p:blipFill>
          <a:blip r:embed="rId3"/>
          <a:stretch>
            <a:fillRect/>
          </a:stretch>
        </p:blipFill>
        <p:spPr>
          <a:xfrm>
            <a:off x="9052124" y="6325150"/>
            <a:ext cx="522233" cy="348155"/>
          </a:xfrm>
          <a:prstGeom prst="rect">
            <a:avLst/>
          </a:prstGeom>
        </p:spPr>
      </p:pic>
      <p:sp>
        <p:nvSpPr>
          <p:cNvPr id="25" name="Footer Placeholder 3">
            <a:extLst>
              <a:ext uri="{FF2B5EF4-FFF2-40B4-BE49-F238E27FC236}">
                <a16:creationId xmlns:a16="http://schemas.microsoft.com/office/drawing/2014/main" id="{45E93E53-D1A1-487D-95E6-7744152D9C5F}"/>
              </a:ext>
            </a:extLst>
          </p:cNvPr>
          <p:cNvSpPr>
            <a:spLocks noGrp="1"/>
          </p:cNvSpPr>
          <p:nvPr>
            <p:ph type="ftr" sz="quarter" idx="11"/>
          </p:nvPr>
        </p:nvSpPr>
        <p:spPr>
          <a:xfrm>
            <a:off x="331643" y="6379373"/>
            <a:ext cx="4613070" cy="239711"/>
          </a:xfrm>
          <a:noFill/>
          <a:ln>
            <a:noFill/>
          </a:ln>
        </p:spPr>
        <p:txBody>
          <a:bodyPr/>
          <a:lstStyle/>
          <a:p>
            <a:pPr algn="l"/>
            <a:r>
              <a:rPr lang="en-GB" sz="1000" dirty="0">
                <a:solidFill>
                  <a:srgbClr val="70A7DB"/>
                </a:solidFill>
                <a:latin typeface="Open Sans" pitchFamily="2" charset="0"/>
                <a:ea typeface="Open Sans" pitchFamily="2" charset="0"/>
                <a:cs typeface="Open Sans" pitchFamily="2" charset="0"/>
              </a:rPr>
              <a:t>Page </a:t>
            </a:r>
            <a:fld id="{981535DB-9E61-437F-9C35-22943B1ACEE3}" type="slidenum">
              <a:rPr lang="en-GB" sz="1000" smtClean="0">
                <a:solidFill>
                  <a:srgbClr val="70A7DB"/>
                </a:solidFill>
                <a:latin typeface="Open Sans" pitchFamily="2" charset="0"/>
                <a:ea typeface="Open Sans" pitchFamily="2" charset="0"/>
                <a:cs typeface="Open Sans" pitchFamily="2" charset="0"/>
              </a:rPr>
              <a:pPr algn="l"/>
              <a:t>15</a:t>
            </a:fld>
            <a:r>
              <a:rPr lang="en-GB" sz="1000" dirty="0">
                <a:solidFill>
                  <a:srgbClr val="70A7DB"/>
                </a:solidFill>
                <a:latin typeface="Open Sans" pitchFamily="2" charset="0"/>
                <a:ea typeface="Open Sans" pitchFamily="2" charset="0"/>
                <a:cs typeface="Open Sans" pitchFamily="2" charset="0"/>
              </a:rPr>
              <a:t>   l   PayGuard User Guide</a:t>
            </a:r>
          </a:p>
        </p:txBody>
      </p:sp>
    </p:spTree>
    <p:extLst>
      <p:ext uri="{BB962C8B-B14F-4D97-AF65-F5344CB8AC3E}">
        <p14:creationId xmlns:p14="http://schemas.microsoft.com/office/powerpoint/2010/main" val="29093821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83942AF-D232-494B-B4BD-31AE8D903438}"/>
              </a:ext>
            </a:extLst>
          </p:cNvPr>
          <p:cNvCxnSpPr>
            <a:cxnSpLocks/>
          </p:cNvCxnSpPr>
          <p:nvPr/>
        </p:nvCxnSpPr>
        <p:spPr>
          <a:xfrm>
            <a:off x="-8626" y="873562"/>
            <a:ext cx="4961626" cy="0"/>
          </a:xfrm>
          <a:prstGeom prst="line">
            <a:avLst/>
          </a:prstGeom>
          <a:ln>
            <a:solidFill>
              <a:srgbClr val="70A7DB"/>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90A3B49-4481-42B9-8FBF-4BE07B4B8881}"/>
              </a:ext>
            </a:extLst>
          </p:cNvPr>
          <p:cNvCxnSpPr>
            <a:cxnSpLocks/>
          </p:cNvCxnSpPr>
          <p:nvPr/>
        </p:nvCxnSpPr>
        <p:spPr>
          <a:xfrm>
            <a:off x="-8626" y="6171804"/>
            <a:ext cx="9914626" cy="0"/>
          </a:xfrm>
          <a:prstGeom prst="line">
            <a:avLst/>
          </a:prstGeom>
          <a:ln>
            <a:solidFill>
              <a:srgbClr val="70A7DB"/>
            </a:solidFill>
          </a:ln>
        </p:spPr>
        <p:style>
          <a:lnRef idx="1">
            <a:schemeClr val="accent1"/>
          </a:lnRef>
          <a:fillRef idx="0">
            <a:schemeClr val="accent1"/>
          </a:fillRef>
          <a:effectRef idx="0">
            <a:schemeClr val="accent1"/>
          </a:effectRef>
          <a:fontRef idx="minor">
            <a:schemeClr val="tx1"/>
          </a:fontRef>
        </p:style>
      </p:cxnSp>
      <p:sp>
        <p:nvSpPr>
          <p:cNvPr id="23" name="Title 5">
            <a:extLst>
              <a:ext uri="{FF2B5EF4-FFF2-40B4-BE49-F238E27FC236}">
                <a16:creationId xmlns:a16="http://schemas.microsoft.com/office/drawing/2014/main" id="{615047BD-1A19-43B7-B8B6-90475F320EEC}"/>
              </a:ext>
            </a:extLst>
          </p:cNvPr>
          <p:cNvSpPr txBox="1">
            <a:spLocks/>
          </p:cNvSpPr>
          <p:nvPr/>
        </p:nvSpPr>
        <p:spPr>
          <a:xfrm>
            <a:off x="331643" y="324477"/>
            <a:ext cx="4621358" cy="31804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pPr>
              <a:defRPr/>
            </a:pPr>
            <a:r>
              <a:rPr lang="en-US" sz="2100" dirty="0">
                <a:solidFill>
                  <a:srgbClr val="2B295E"/>
                </a:solidFill>
                <a:latin typeface="Open Sans" pitchFamily="2" charset="0"/>
                <a:ea typeface="Open Sans" pitchFamily="2" charset="0"/>
                <a:cs typeface="Open Sans" pitchFamily="2" charset="0"/>
              </a:rPr>
              <a:t>History View</a:t>
            </a:r>
          </a:p>
        </p:txBody>
      </p:sp>
      <p:pic>
        <p:nvPicPr>
          <p:cNvPr id="2" name="Picture 1">
            <a:extLst>
              <a:ext uri="{FF2B5EF4-FFF2-40B4-BE49-F238E27FC236}">
                <a16:creationId xmlns:a16="http://schemas.microsoft.com/office/drawing/2014/main" id="{C1C1D689-A802-45ED-9C85-060968B60DC6}"/>
              </a:ext>
            </a:extLst>
          </p:cNvPr>
          <p:cNvPicPr>
            <a:picLocks noChangeAspect="1"/>
          </p:cNvPicPr>
          <p:nvPr/>
        </p:nvPicPr>
        <p:blipFill>
          <a:blip r:embed="rId2"/>
          <a:stretch>
            <a:fillRect/>
          </a:stretch>
        </p:blipFill>
        <p:spPr>
          <a:xfrm>
            <a:off x="524590" y="1229070"/>
            <a:ext cx="8762621" cy="2840667"/>
          </a:xfrm>
          <a:prstGeom prst="rect">
            <a:avLst/>
          </a:prstGeom>
        </p:spPr>
      </p:pic>
      <p:pic>
        <p:nvPicPr>
          <p:cNvPr id="3" name="Picture 2">
            <a:extLst>
              <a:ext uri="{FF2B5EF4-FFF2-40B4-BE49-F238E27FC236}">
                <a16:creationId xmlns:a16="http://schemas.microsoft.com/office/drawing/2014/main" id="{F74C97C7-DD0D-472C-A667-58C0F1B342F7}"/>
              </a:ext>
            </a:extLst>
          </p:cNvPr>
          <p:cNvPicPr>
            <a:picLocks noChangeAspect="1"/>
          </p:cNvPicPr>
          <p:nvPr/>
        </p:nvPicPr>
        <p:blipFill>
          <a:blip r:embed="rId3"/>
          <a:stretch>
            <a:fillRect/>
          </a:stretch>
        </p:blipFill>
        <p:spPr>
          <a:xfrm>
            <a:off x="524590" y="4176987"/>
            <a:ext cx="8829135" cy="1808033"/>
          </a:xfrm>
          <a:prstGeom prst="rect">
            <a:avLst/>
          </a:prstGeom>
        </p:spPr>
      </p:pic>
      <p:pic>
        <p:nvPicPr>
          <p:cNvPr id="12" name="Picture 11">
            <a:extLst>
              <a:ext uri="{FF2B5EF4-FFF2-40B4-BE49-F238E27FC236}">
                <a16:creationId xmlns:a16="http://schemas.microsoft.com/office/drawing/2014/main" id="{D9816D8C-0921-4D35-A488-8576CCA597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96473" y="6327275"/>
            <a:ext cx="408483" cy="384630"/>
          </a:xfrm>
          <a:prstGeom prst="rect">
            <a:avLst/>
          </a:prstGeom>
        </p:spPr>
      </p:pic>
      <p:sp>
        <p:nvSpPr>
          <p:cNvPr id="14" name="Footer Placeholder 3">
            <a:extLst>
              <a:ext uri="{FF2B5EF4-FFF2-40B4-BE49-F238E27FC236}">
                <a16:creationId xmlns:a16="http://schemas.microsoft.com/office/drawing/2014/main" id="{F83FBF8C-DE34-49F1-8D59-AF0C2D2A61E7}"/>
              </a:ext>
            </a:extLst>
          </p:cNvPr>
          <p:cNvSpPr txBox="1">
            <a:spLocks/>
          </p:cNvSpPr>
          <p:nvPr/>
        </p:nvSpPr>
        <p:spPr>
          <a:xfrm>
            <a:off x="6304956" y="6379375"/>
            <a:ext cx="2747167" cy="239710"/>
          </a:xfrm>
          <a:prstGeom prst="rect">
            <a:avLst/>
          </a:prstGeom>
          <a:noFill/>
          <a:ln>
            <a:noFill/>
          </a:ln>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70A7DB"/>
                </a:solidFill>
                <a:latin typeface="Open Sans" pitchFamily="2" charset="0"/>
                <a:ea typeface="Open Sans" pitchFamily="2" charset="0"/>
                <a:cs typeface="Open Sans" pitchFamily="2" charset="0"/>
              </a:rPr>
              <a:t>www.payguard.co   |   03333 660 560</a:t>
            </a:r>
          </a:p>
        </p:txBody>
      </p:sp>
      <p:pic>
        <p:nvPicPr>
          <p:cNvPr id="15" name="Picture 14">
            <a:extLst>
              <a:ext uri="{FF2B5EF4-FFF2-40B4-BE49-F238E27FC236}">
                <a16:creationId xmlns:a16="http://schemas.microsoft.com/office/drawing/2014/main" id="{5CE3BF2D-20E2-4A3C-8F17-5AA747EE396B}"/>
              </a:ext>
            </a:extLst>
          </p:cNvPr>
          <p:cNvPicPr>
            <a:picLocks noChangeAspect="1"/>
          </p:cNvPicPr>
          <p:nvPr/>
        </p:nvPicPr>
        <p:blipFill>
          <a:blip r:embed="rId5"/>
          <a:stretch>
            <a:fillRect/>
          </a:stretch>
        </p:blipFill>
        <p:spPr>
          <a:xfrm>
            <a:off x="9052124" y="6325150"/>
            <a:ext cx="522233" cy="348155"/>
          </a:xfrm>
          <a:prstGeom prst="rect">
            <a:avLst/>
          </a:prstGeom>
        </p:spPr>
      </p:pic>
      <p:sp>
        <p:nvSpPr>
          <p:cNvPr id="17" name="Footer Placeholder 3">
            <a:extLst>
              <a:ext uri="{FF2B5EF4-FFF2-40B4-BE49-F238E27FC236}">
                <a16:creationId xmlns:a16="http://schemas.microsoft.com/office/drawing/2014/main" id="{AA617A9A-739C-4894-BE71-324CE383E293}"/>
              </a:ext>
            </a:extLst>
          </p:cNvPr>
          <p:cNvSpPr>
            <a:spLocks noGrp="1"/>
          </p:cNvSpPr>
          <p:nvPr>
            <p:ph type="ftr" sz="quarter" idx="11"/>
          </p:nvPr>
        </p:nvSpPr>
        <p:spPr>
          <a:xfrm>
            <a:off x="331643" y="6379373"/>
            <a:ext cx="4613070" cy="239711"/>
          </a:xfrm>
          <a:noFill/>
          <a:ln>
            <a:noFill/>
          </a:ln>
        </p:spPr>
        <p:txBody>
          <a:bodyPr/>
          <a:lstStyle/>
          <a:p>
            <a:pPr algn="l"/>
            <a:r>
              <a:rPr lang="en-GB" sz="1000" dirty="0">
                <a:solidFill>
                  <a:srgbClr val="70A7DB"/>
                </a:solidFill>
                <a:latin typeface="Open Sans" pitchFamily="2" charset="0"/>
                <a:ea typeface="Open Sans" pitchFamily="2" charset="0"/>
                <a:cs typeface="Open Sans" pitchFamily="2" charset="0"/>
              </a:rPr>
              <a:t>Page </a:t>
            </a:r>
            <a:fld id="{981535DB-9E61-437F-9C35-22943B1ACEE3}" type="slidenum">
              <a:rPr lang="en-GB" sz="1000" smtClean="0">
                <a:solidFill>
                  <a:srgbClr val="70A7DB"/>
                </a:solidFill>
                <a:latin typeface="Open Sans" pitchFamily="2" charset="0"/>
                <a:ea typeface="Open Sans" pitchFamily="2" charset="0"/>
                <a:cs typeface="Open Sans" pitchFamily="2" charset="0"/>
              </a:rPr>
              <a:pPr algn="l"/>
              <a:t>16</a:t>
            </a:fld>
            <a:r>
              <a:rPr lang="en-GB" sz="1000" dirty="0">
                <a:solidFill>
                  <a:srgbClr val="70A7DB"/>
                </a:solidFill>
                <a:latin typeface="Open Sans" pitchFamily="2" charset="0"/>
                <a:ea typeface="Open Sans" pitchFamily="2" charset="0"/>
                <a:cs typeface="Open Sans" pitchFamily="2" charset="0"/>
              </a:rPr>
              <a:t>   l   PayGuard User Guide</a:t>
            </a:r>
          </a:p>
        </p:txBody>
      </p:sp>
    </p:spTree>
    <p:extLst>
      <p:ext uri="{BB962C8B-B14F-4D97-AF65-F5344CB8AC3E}">
        <p14:creationId xmlns:p14="http://schemas.microsoft.com/office/powerpoint/2010/main" val="7383592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83942AF-D232-494B-B4BD-31AE8D903438}"/>
              </a:ext>
            </a:extLst>
          </p:cNvPr>
          <p:cNvCxnSpPr>
            <a:cxnSpLocks/>
          </p:cNvCxnSpPr>
          <p:nvPr/>
        </p:nvCxnSpPr>
        <p:spPr>
          <a:xfrm>
            <a:off x="-8626" y="873562"/>
            <a:ext cx="4961626" cy="0"/>
          </a:xfrm>
          <a:prstGeom prst="line">
            <a:avLst/>
          </a:prstGeom>
          <a:ln>
            <a:solidFill>
              <a:srgbClr val="70A7DB"/>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90A3B49-4481-42B9-8FBF-4BE07B4B8881}"/>
              </a:ext>
            </a:extLst>
          </p:cNvPr>
          <p:cNvCxnSpPr>
            <a:cxnSpLocks/>
          </p:cNvCxnSpPr>
          <p:nvPr/>
        </p:nvCxnSpPr>
        <p:spPr>
          <a:xfrm>
            <a:off x="-8626" y="6171804"/>
            <a:ext cx="9914626" cy="0"/>
          </a:xfrm>
          <a:prstGeom prst="line">
            <a:avLst/>
          </a:prstGeom>
          <a:ln>
            <a:solidFill>
              <a:srgbClr val="70A7DB"/>
            </a:solidFill>
          </a:ln>
        </p:spPr>
        <p:style>
          <a:lnRef idx="1">
            <a:schemeClr val="accent1"/>
          </a:lnRef>
          <a:fillRef idx="0">
            <a:schemeClr val="accent1"/>
          </a:fillRef>
          <a:effectRef idx="0">
            <a:schemeClr val="accent1"/>
          </a:effectRef>
          <a:fontRef idx="minor">
            <a:schemeClr val="tx1"/>
          </a:fontRef>
        </p:style>
      </p:cxnSp>
      <p:sp>
        <p:nvSpPr>
          <p:cNvPr id="23" name="Title 5">
            <a:extLst>
              <a:ext uri="{FF2B5EF4-FFF2-40B4-BE49-F238E27FC236}">
                <a16:creationId xmlns:a16="http://schemas.microsoft.com/office/drawing/2014/main" id="{615047BD-1A19-43B7-B8B6-90475F320EEC}"/>
              </a:ext>
            </a:extLst>
          </p:cNvPr>
          <p:cNvSpPr txBox="1">
            <a:spLocks/>
          </p:cNvSpPr>
          <p:nvPr/>
        </p:nvSpPr>
        <p:spPr>
          <a:xfrm>
            <a:off x="331643" y="324477"/>
            <a:ext cx="4621358" cy="31804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pPr>
              <a:defRPr/>
            </a:pPr>
            <a:r>
              <a:rPr lang="en-US" sz="2100" dirty="0">
                <a:solidFill>
                  <a:srgbClr val="2B295E"/>
                </a:solidFill>
                <a:latin typeface="Open Sans" pitchFamily="2" charset="0"/>
                <a:ea typeface="Open Sans" pitchFamily="2" charset="0"/>
                <a:cs typeface="Open Sans" pitchFamily="2" charset="0"/>
              </a:rPr>
              <a:t>Table View</a:t>
            </a:r>
          </a:p>
        </p:txBody>
      </p:sp>
      <p:pic>
        <p:nvPicPr>
          <p:cNvPr id="6" name="Picture 5">
            <a:extLst>
              <a:ext uri="{FF2B5EF4-FFF2-40B4-BE49-F238E27FC236}">
                <a16:creationId xmlns:a16="http://schemas.microsoft.com/office/drawing/2014/main" id="{EF10A654-E126-47D2-8648-42E7E777541E}"/>
              </a:ext>
            </a:extLst>
          </p:cNvPr>
          <p:cNvPicPr>
            <a:picLocks noChangeAspect="1"/>
          </p:cNvPicPr>
          <p:nvPr/>
        </p:nvPicPr>
        <p:blipFill>
          <a:blip r:embed="rId2"/>
          <a:stretch>
            <a:fillRect/>
          </a:stretch>
        </p:blipFill>
        <p:spPr>
          <a:xfrm>
            <a:off x="587230" y="1273668"/>
            <a:ext cx="8682605" cy="4533496"/>
          </a:xfrm>
          <a:prstGeom prst="rect">
            <a:avLst/>
          </a:prstGeom>
        </p:spPr>
      </p:pic>
      <p:pic>
        <p:nvPicPr>
          <p:cNvPr id="11" name="Picture 10">
            <a:extLst>
              <a:ext uri="{FF2B5EF4-FFF2-40B4-BE49-F238E27FC236}">
                <a16:creationId xmlns:a16="http://schemas.microsoft.com/office/drawing/2014/main" id="{A28E9129-06B2-4339-9931-6924866C6C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6473" y="6327275"/>
            <a:ext cx="408483" cy="384630"/>
          </a:xfrm>
          <a:prstGeom prst="rect">
            <a:avLst/>
          </a:prstGeom>
        </p:spPr>
      </p:pic>
      <p:sp>
        <p:nvSpPr>
          <p:cNvPr id="12" name="Footer Placeholder 3">
            <a:extLst>
              <a:ext uri="{FF2B5EF4-FFF2-40B4-BE49-F238E27FC236}">
                <a16:creationId xmlns:a16="http://schemas.microsoft.com/office/drawing/2014/main" id="{245372AF-9CCF-4843-B630-044F060F8B38}"/>
              </a:ext>
            </a:extLst>
          </p:cNvPr>
          <p:cNvSpPr txBox="1">
            <a:spLocks/>
          </p:cNvSpPr>
          <p:nvPr/>
        </p:nvSpPr>
        <p:spPr>
          <a:xfrm>
            <a:off x="6304956" y="6379375"/>
            <a:ext cx="2747167" cy="239710"/>
          </a:xfrm>
          <a:prstGeom prst="rect">
            <a:avLst/>
          </a:prstGeom>
          <a:noFill/>
          <a:ln>
            <a:noFill/>
          </a:ln>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70A7DB"/>
                </a:solidFill>
                <a:latin typeface="Open Sans" pitchFamily="2" charset="0"/>
                <a:ea typeface="Open Sans" pitchFamily="2" charset="0"/>
                <a:cs typeface="Open Sans" pitchFamily="2" charset="0"/>
              </a:rPr>
              <a:t>www.payguard.co   |   03333 660 560</a:t>
            </a:r>
          </a:p>
        </p:txBody>
      </p:sp>
      <p:pic>
        <p:nvPicPr>
          <p:cNvPr id="14" name="Picture 13">
            <a:extLst>
              <a:ext uri="{FF2B5EF4-FFF2-40B4-BE49-F238E27FC236}">
                <a16:creationId xmlns:a16="http://schemas.microsoft.com/office/drawing/2014/main" id="{C101B115-4942-4CED-B379-005E57576B45}"/>
              </a:ext>
            </a:extLst>
          </p:cNvPr>
          <p:cNvPicPr>
            <a:picLocks noChangeAspect="1"/>
          </p:cNvPicPr>
          <p:nvPr/>
        </p:nvPicPr>
        <p:blipFill>
          <a:blip r:embed="rId4"/>
          <a:stretch>
            <a:fillRect/>
          </a:stretch>
        </p:blipFill>
        <p:spPr>
          <a:xfrm>
            <a:off x="9052124" y="6325150"/>
            <a:ext cx="522233" cy="348155"/>
          </a:xfrm>
          <a:prstGeom prst="rect">
            <a:avLst/>
          </a:prstGeom>
        </p:spPr>
      </p:pic>
      <p:sp>
        <p:nvSpPr>
          <p:cNvPr id="15" name="Footer Placeholder 3">
            <a:extLst>
              <a:ext uri="{FF2B5EF4-FFF2-40B4-BE49-F238E27FC236}">
                <a16:creationId xmlns:a16="http://schemas.microsoft.com/office/drawing/2014/main" id="{FBF0875B-A22D-41FC-A7F1-DE812F41F4F0}"/>
              </a:ext>
            </a:extLst>
          </p:cNvPr>
          <p:cNvSpPr>
            <a:spLocks noGrp="1"/>
          </p:cNvSpPr>
          <p:nvPr>
            <p:ph type="ftr" sz="quarter" idx="11"/>
          </p:nvPr>
        </p:nvSpPr>
        <p:spPr>
          <a:xfrm>
            <a:off x="331643" y="6379373"/>
            <a:ext cx="4613070" cy="239711"/>
          </a:xfrm>
          <a:noFill/>
          <a:ln>
            <a:noFill/>
          </a:ln>
        </p:spPr>
        <p:txBody>
          <a:bodyPr/>
          <a:lstStyle/>
          <a:p>
            <a:pPr algn="l"/>
            <a:r>
              <a:rPr lang="en-GB" sz="1000" dirty="0">
                <a:solidFill>
                  <a:srgbClr val="70A7DB"/>
                </a:solidFill>
                <a:latin typeface="Open Sans" pitchFamily="2" charset="0"/>
                <a:ea typeface="Open Sans" pitchFamily="2" charset="0"/>
                <a:cs typeface="Open Sans" pitchFamily="2" charset="0"/>
              </a:rPr>
              <a:t>Page </a:t>
            </a:r>
            <a:fld id="{981535DB-9E61-437F-9C35-22943B1ACEE3}" type="slidenum">
              <a:rPr lang="en-GB" sz="1000" smtClean="0">
                <a:solidFill>
                  <a:srgbClr val="70A7DB"/>
                </a:solidFill>
                <a:latin typeface="Open Sans" pitchFamily="2" charset="0"/>
                <a:ea typeface="Open Sans" pitchFamily="2" charset="0"/>
                <a:cs typeface="Open Sans" pitchFamily="2" charset="0"/>
              </a:rPr>
              <a:pPr algn="l"/>
              <a:t>17</a:t>
            </a:fld>
            <a:r>
              <a:rPr lang="en-GB" sz="1000" dirty="0">
                <a:solidFill>
                  <a:srgbClr val="70A7DB"/>
                </a:solidFill>
                <a:latin typeface="Open Sans" pitchFamily="2" charset="0"/>
                <a:ea typeface="Open Sans" pitchFamily="2" charset="0"/>
                <a:cs typeface="Open Sans" pitchFamily="2" charset="0"/>
              </a:rPr>
              <a:t>   l   PayGuard User Guide</a:t>
            </a:r>
          </a:p>
        </p:txBody>
      </p:sp>
    </p:spTree>
    <p:extLst>
      <p:ext uri="{BB962C8B-B14F-4D97-AF65-F5344CB8AC3E}">
        <p14:creationId xmlns:p14="http://schemas.microsoft.com/office/powerpoint/2010/main" val="11932804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83942AF-D232-494B-B4BD-31AE8D903438}"/>
              </a:ext>
            </a:extLst>
          </p:cNvPr>
          <p:cNvCxnSpPr>
            <a:cxnSpLocks/>
          </p:cNvCxnSpPr>
          <p:nvPr/>
        </p:nvCxnSpPr>
        <p:spPr>
          <a:xfrm>
            <a:off x="-8626" y="873562"/>
            <a:ext cx="4961626" cy="0"/>
          </a:xfrm>
          <a:prstGeom prst="line">
            <a:avLst/>
          </a:prstGeom>
          <a:ln>
            <a:solidFill>
              <a:srgbClr val="70A7DB"/>
            </a:solidFill>
          </a:ln>
        </p:spPr>
        <p:style>
          <a:lnRef idx="1">
            <a:schemeClr val="accent1"/>
          </a:lnRef>
          <a:fillRef idx="0">
            <a:schemeClr val="accent1"/>
          </a:fillRef>
          <a:effectRef idx="0">
            <a:schemeClr val="accent1"/>
          </a:effectRef>
          <a:fontRef idx="minor">
            <a:schemeClr val="tx1"/>
          </a:fontRef>
        </p:style>
      </p:cxnSp>
      <p:sp>
        <p:nvSpPr>
          <p:cNvPr id="11" name="Title 5">
            <a:extLst>
              <a:ext uri="{FF2B5EF4-FFF2-40B4-BE49-F238E27FC236}">
                <a16:creationId xmlns:a16="http://schemas.microsoft.com/office/drawing/2014/main" id="{53561F43-143A-46C0-B071-F7D8368536E1}"/>
              </a:ext>
            </a:extLst>
          </p:cNvPr>
          <p:cNvSpPr txBox="1">
            <a:spLocks/>
          </p:cNvSpPr>
          <p:nvPr/>
        </p:nvSpPr>
        <p:spPr>
          <a:xfrm>
            <a:off x="331643" y="324477"/>
            <a:ext cx="4621358" cy="31804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pPr>
              <a:defRPr/>
            </a:pPr>
            <a:r>
              <a:rPr lang="en-US" sz="2100" dirty="0">
                <a:solidFill>
                  <a:srgbClr val="2B295E"/>
                </a:solidFill>
                <a:latin typeface="Open Sans" pitchFamily="2" charset="0"/>
                <a:ea typeface="Open Sans" pitchFamily="2" charset="0"/>
                <a:cs typeface="Open Sans" pitchFamily="2" charset="0"/>
              </a:rPr>
              <a:t>Tips and Tricks</a:t>
            </a:r>
          </a:p>
        </p:txBody>
      </p:sp>
      <p:cxnSp>
        <p:nvCxnSpPr>
          <p:cNvPr id="13" name="Straight Connector 12">
            <a:extLst>
              <a:ext uri="{FF2B5EF4-FFF2-40B4-BE49-F238E27FC236}">
                <a16:creationId xmlns:a16="http://schemas.microsoft.com/office/drawing/2014/main" id="{C90A3B49-4481-42B9-8FBF-4BE07B4B8881}"/>
              </a:ext>
            </a:extLst>
          </p:cNvPr>
          <p:cNvCxnSpPr>
            <a:cxnSpLocks/>
          </p:cNvCxnSpPr>
          <p:nvPr/>
        </p:nvCxnSpPr>
        <p:spPr>
          <a:xfrm>
            <a:off x="-8626" y="6171804"/>
            <a:ext cx="9914626" cy="0"/>
          </a:xfrm>
          <a:prstGeom prst="line">
            <a:avLst/>
          </a:prstGeom>
          <a:ln>
            <a:solidFill>
              <a:srgbClr val="70A7DB"/>
            </a:solidFill>
          </a:ln>
        </p:spPr>
        <p:style>
          <a:lnRef idx="1">
            <a:schemeClr val="accent1"/>
          </a:lnRef>
          <a:fillRef idx="0">
            <a:schemeClr val="accent1"/>
          </a:fillRef>
          <a:effectRef idx="0">
            <a:schemeClr val="accent1"/>
          </a:effectRef>
          <a:fontRef idx="minor">
            <a:schemeClr val="tx1"/>
          </a:fontRef>
        </p:style>
      </p:cxnSp>
      <p:pic>
        <p:nvPicPr>
          <p:cNvPr id="21" name="Graphic 20">
            <a:extLst>
              <a:ext uri="{FF2B5EF4-FFF2-40B4-BE49-F238E27FC236}">
                <a16:creationId xmlns:a16="http://schemas.microsoft.com/office/drawing/2014/main" id="{D2379E50-DE39-4E85-8A04-E5B4EE65312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41478" y="2866477"/>
            <a:ext cx="3032880" cy="3032880"/>
          </a:xfrm>
          <a:prstGeom prst="rect">
            <a:avLst/>
          </a:prstGeom>
        </p:spPr>
      </p:pic>
      <p:sp>
        <p:nvSpPr>
          <p:cNvPr id="15" name="Text Placeholder 2">
            <a:extLst>
              <a:ext uri="{FF2B5EF4-FFF2-40B4-BE49-F238E27FC236}">
                <a16:creationId xmlns:a16="http://schemas.microsoft.com/office/drawing/2014/main" id="{4AFDD9A3-CB02-4E34-9D36-734E61F51603}"/>
              </a:ext>
            </a:extLst>
          </p:cNvPr>
          <p:cNvSpPr txBox="1">
            <a:spLocks/>
          </p:cNvSpPr>
          <p:nvPr/>
        </p:nvSpPr>
        <p:spPr>
          <a:xfrm>
            <a:off x="331643" y="1652196"/>
            <a:ext cx="9242714" cy="118772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spcAft>
                <a:spcPts val="1200"/>
              </a:spcAft>
              <a:buBlip>
                <a:blip r:embed="rId4"/>
              </a:buBlip>
            </a:pPr>
            <a:r>
              <a:rPr lang="en-GB" sz="1000" spc="50" dirty="0">
                <a:solidFill>
                  <a:schemeClr val="bg1">
                    <a:lumMod val="50000"/>
                  </a:schemeClr>
                </a:solidFill>
                <a:latin typeface="Open Sans" pitchFamily="2" charset="0"/>
                <a:ea typeface="Open Sans" pitchFamily="2" charset="0"/>
                <a:cs typeface="Open Sans" pitchFamily="2" charset="0"/>
              </a:rPr>
              <a:t>     Bookmark or screenshot sections of this guide if you have difficulty with specific steps. Please consider the environment before </a:t>
            </a:r>
            <a:br>
              <a:rPr lang="en-GB" sz="1000" spc="50" dirty="0">
                <a:solidFill>
                  <a:schemeClr val="bg1">
                    <a:lumMod val="50000"/>
                  </a:schemeClr>
                </a:solidFill>
                <a:latin typeface="Open Sans" pitchFamily="2" charset="0"/>
                <a:ea typeface="Open Sans" pitchFamily="2" charset="0"/>
                <a:cs typeface="Open Sans" pitchFamily="2" charset="0"/>
              </a:rPr>
            </a:br>
            <a:r>
              <a:rPr lang="en-GB" sz="1000" spc="50" dirty="0">
                <a:solidFill>
                  <a:schemeClr val="bg1">
                    <a:lumMod val="50000"/>
                  </a:schemeClr>
                </a:solidFill>
                <a:latin typeface="Open Sans" pitchFamily="2" charset="0"/>
                <a:ea typeface="Open Sans" pitchFamily="2" charset="0"/>
                <a:cs typeface="Open Sans" pitchFamily="2" charset="0"/>
              </a:rPr>
              <a:t>     printing this document.</a:t>
            </a:r>
          </a:p>
          <a:p>
            <a:pPr marL="171450" indent="-171450">
              <a:spcAft>
                <a:spcPts val="1200"/>
              </a:spcAft>
              <a:buBlip>
                <a:blip r:embed="rId4"/>
              </a:buBlip>
            </a:pPr>
            <a:r>
              <a:rPr lang="en-GB" sz="1000" spc="50" dirty="0">
                <a:solidFill>
                  <a:schemeClr val="bg1">
                    <a:lumMod val="50000"/>
                  </a:schemeClr>
                </a:solidFill>
                <a:latin typeface="Open Sans" pitchFamily="2" charset="0"/>
                <a:ea typeface="Open Sans" pitchFamily="2" charset="0"/>
                <a:cs typeface="Open Sans" pitchFamily="2" charset="0"/>
              </a:rPr>
              <a:t>     There’s no such thing as a stupid question! If you’re unsure of anything, ask your line manager or get in touch with the </a:t>
            </a:r>
            <a:br>
              <a:rPr lang="en-GB" sz="1000" spc="50" dirty="0">
                <a:solidFill>
                  <a:schemeClr val="bg1">
                    <a:lumMod val="50000"/>
                  </a:schemeClr>
                </a:solidFill>
                <a:latin typeface="Open Sans" pitchFamily="2" charset="0"/>
                <a:ea typeface="Open Sans" pitchFamily="2" charset="0"/>
                <a:cs typeface="Open Sans" pitchFamily="2" charset="0"/>
              </a:rPr>
            </a:br>
            <a:r>
              <a:rPr lang="en-GB" sz="1000" spc="50" dirty="0">
                <a:solidFill>
                  <a:schemeClr val="bg1">
                    <a:lumMod val="50000"/>
                  </a:schemeClr>
                </a:solidFill>
                <a:latin typeface="Open Sans" pitchFamily="2" charset="0"/>
                <a:ea typeface="Open Sans" pitchFamily="2" charset="0"/>
                <a:cs typeface="Open Sans" pitchFamily="2" charset="0"/>
              </a:rPr>
              <a:t>     PayGuard team; we’re always happy to help.</a:t>
            </a:r>
          </a:p>
        </p:txBody>
      </p:sp>
      <p:sp>
        <p:nvSpPr>
          <p:cNvPr id="16" name="Text Placeholder 2">
            <a:extLst>
              <a:ext uri="{FF2B5EF4-FFF2-40B4-BE49-F238E27FC236}">
                <a16:creationId xmlns:a16="http://schemas.microsoft.com/office/drawing/2014/main" id="{9039BBC5-1D32-42E3-9FE4-F3AFAEDA8AE6}"/>
              </a:ext>
            </a:extLst>
          </p:cNvPr>
          <p:cNvSpPr txBox="1">
            <a:spLocks/>
          </p:cNvSpPr>
          <p:nvPr/>
        </p:nvSpPr>
        <p:spPr>
          <a:xfrm>
            <a:off x="331643" y="2932737"/>
            <a:ext cx="5324276" cy="232178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spcAft>
                <a:spcPts val="1200"/>
              </a:spcAft>
              <a:buBlip>
                <a:blip r:embed="rId4"/>
              </a:buBlip>
            </a:pPr>
            <a:r>
              <a:rPr lang="en-GB" sz="1000" spc="50" dirty="0">
                <a:solidFill>
                  <a:schemeClr val="bg1">
                    <a:lumMod val="50000"/>
                  </a:schemeClr>
                </a:solidFill>
                <a:latin typeface="Open Sans" pitchFamily="2" charset="0"/>
                <a:ea typeface="Open Sans" pitchFamily="2" charset="0"/>
                <a:cs typeface="Open Sans" pitchFamily="2" charset="0"/>
              </a:rPr>
              <a:t>     After logging in for the first time, you can change your password by </a:t>
            </a:r>
            <a:br>
              <a:rPr lang="en-GB" sz="1000" spc="50" dirty="0">
                <a:solidFill>
                  <a:schemeClr val="bg1">
                    <a:lumMod val="50000"/>
                  </a:schemeClr>
                </a:solidFill>
                <a:latin typeface="Open Sans" pitchFamily="2" charset="0"/>
                <a:ea typeface="Open Sans" pitchFamily="2" charset="0"/>
                <a:cs typeface="Open Sans" pitchFamily="2" charset="0"/>
              </a:rPr>
            </a:br>
            <a:r>
              <a:rPr lang="en-GB" sz="1000" spc="50" dirty="0">
                <a:solidFill>
                  <a:schemeClr val="bg1">
                    <a:lumMod val="50000"/>
                  </a:schemeClr>
                </a:solidFill>
                <a:latin typeface="Open Sans" pitchFamily="2" charset="0"/>
                <a:ea typeface="Open Sans" pitchFamily="2" charset="0"/>
                <a:cs typeface="Open Sans" pitchFamily="2" charset="0"/>
              </a:rPr>
              <a:t>     clicking the Settings button in the top right corner, and selecting </a:t>
            </a:r>
            <a:br>
              <a:rPr lang="en-GB" sz="1000" spc="50" dirty="0">
                <a:solidFill>
                  <a:schemeClr val="bg1">
                    <a:lumMod val="50000"/>
                  </a:schemeClr>
                </a:solidFill>
                <a:latin typeface="Open Sans" pitchFamily="2" charset="0"/>
                <a:ea typeface="Open Sans" pitchFamily="2" charset="0"/>
                <a:cs typeface="Open Sans" pitchFamily="2" charset="0"/>
              </a:rPr>
            </a:br>
            <a:r>
              <a:rPr lang="en-GB" sz="1000" spc="50" dirty="0">
                <a:solidFill>
                  <a:schemeClr val="bg1">
                    <a:lumMod val="50000"/>
                  </a:schemeClr>
                </a:solidFill>
                <a:latin typeface="Open Sans" pitchFamily="2" charset="0"/>
                <a:ea typeface="Open Sans" pitchFamily="2" charset="0"/>
                <a:cs typeface="Open Sans" pitchFamily="2" charset="0"/>
              </a:rPr>
              <a:t>     profile.</a:t>
            </a:r>
          </a:p>
          <a:p>
            <a:pPr marL="171450" indent="-171450">
              <a:spcAft>
                <a:spcPts val="1200"/>
              </a:spcAft>
              <a:buBlip>
                <a:blip r:embed="rId4"/>
              </a:buBlip>
            </a:pPr>
            <a:r>
              <a:rPr lang="en-GB" sz="1000" spc="50" dirty="0">
                <a:solidFill>
                  <a:schemeClr val="bg1">
                    <a:lumMod val="50000"/>
                  </a:schemeClr>
                </a:solidFill>
                <a:latin typeface="Open Sans" pitchFamily="2" charset="0"/>
                <a:ea typeface="Open Sans" pitchFamily="2" charset="0"/>
                <a:cs typeface="Open Sans" pitchFamily="2" charset="0"/>
              </a:rPr>
              <a:t>     If you only have one Process available to you, you will not need to </a:t>
            </a:r>
            <a:br>
              <a:rPr lang="en-GB" sz="1000" spc="50" dirty="0">
                <a:solidFill>
                  <a:schemeClr val="bg1">
                    <a:lumMod val="50000"/>
                  </a:schemeClr>
                </a:solidFill>
                <a:latin typeface="Open Sans" pitchFamily="2" charset="0"/>
                <a:ea typeface="Open Sans" pitchFamily="2" charset="0"/>
                <a:cs typeface="Open Sans" pitchFamily="2" charset="0"/>
              </a:rPr>
            </a:br>
            <a:r>
              <a:rPr lang="en-GB" sz="1000" spc="50" dirty="0">
                <a:solidFill>
                  <a:schemeClr val="bg1">
                    <a:lumMod val="50000"/>
                  </a:schemeClr>
                </a:solidFill>
                <a:latin typeface="Open Sans" pitchFamily="2" charset="0"/>
                <a:ea typeface="Open Sans" pitchFamily="2" charset="0"/>
                <a:cs typeface="Open Sans" pitchFamily="2" charset="0"/>
              </a:rPr>
              <a:t>     select one – The pay tab will appear ready at the next step</a:t>
            </a:r>
          </a:p>
          <a:p>
            <a:pPr marL="171450" indent="-171450">
              <a:spcAft>
                <a:spcPts val="1200"/>
              </a:spcAft>
              <a:buBlip>
                <a:blip r:embed="rId4"/>
              </a:buBlip>
            </a:pPr>
            <a:r>
              <a:rPr lang="en-GB" sz="1000" spc="50" dirty="0">
                <a:solidFill>
                  <a:schemeClr val="bg1">
                    <a:lumMod val="50000"/>
                  </a:schemeClr>
                </a:solidFill>
                <a:latin typeface="Open Sans" pitchFamily="2" charset="0"/>
                <a:ea typeface="Open Sans" pitchFamily="2" charset="0"/>
                <a:cs typeface="Open Sans" pitchFamily="2" charset="0"/>
              </a:rPr>
              <a:t>     If your direct dial number does not run through our network, you will </a:t>
            </a:r>
            <a:br>
              <a:rPr lang="en-GB" sz="1000" spc="50" dirty="0">
                <a:solidFill>
                  <a:schemeClr val="bg1">
                    <a:lumMod val="50000"/>
                  </a:schemeClr>
                </a:solidFill>
                <a:latin typeface="Open Sans" pitchFamily="2" charset="0"/>
                <a:ea typeface="Open Sans" pitchFamily="2" charset="0"/>
                <a:cs typeface="Open Sans" pitchFamily="2" charset="0"/>
              </a:rPr>
            </a:br>
            <a:r>
              <a:rPr lang="en-GB" sz="1000" spc="50" dirty="0">
                <a:solidFill>
                  <a:schemeClr val="bg1">
                    <a:lumMod val="50000"/>
                  </a:schemeClr>
                </a:solidFill>
                <a:latin typeface="Open Sans" pitchFamily="2" charset="0"/>
                <a:ea typeface="Open Sans" pitchFamily="2" charset="0"/>
                <a:cs typeface="Open Sans" pitchFamily="2" charset="0"/>
              </a:rPr>
              <a:t>     see a number in the Call me on field that you might not recognise. It’s </a:t>
            </a:r>
            <a:br>
              <a:rPr lang="en-GB" sz="1000" spc="50" dirty="0">
                <a:solidFill>
                  <a:schemeClr val="bg1">
                    <a:lumMod val="50000"/>
                  </a:schemeClr>
                </a:solidFill>
                <a:latin typeface="Open Sans" pitchFamily="2" charset="0"/>
                <a:ea typeface="Open Sans" pitchFamily="2" charset="0"/>
                <a:cs typeface="Open Sans" pitchFamily="2" charset="0"/>
              </a:rPr>
            </a:br>
            <a:r>
              <a:rPr lang="en-GB" sz="1000" spc="50" dirty="0">
                <a:solidFill>
                  <a:schemeClr val="bg1">
                    <a:lumMod val="50000"/>
                  </a:schemeClr>
                </a:solidFill>
                <a:latin typeface="Open Sans" pitchFamily="2" charset="0"/>
                <a:ea typeface="Open Sans" pitchFamily="2" charset="0"/>
                <a:cs typeface="Open Sans" pitchFamily="2" charset="0"/>
              </a:rPr>
              <a:t>     important that you leave this number as it is, as it will be linked </a:t>
            </a:r>
            <a:br>
              <a:rPr lang="en-GB" sz="1000" spc="50" dirty="0">
                <a:solidFill>
                  <a:schemeClr val="bg1">
                    <a:lumMod val="50000"/>
                  </a:schemeClr>
                </a:solidFill>
                <a:latin typeface="Open Sans" pitchFamily="2" charset="0"/>
                <a:ea typeface="Open Sans" pitchFamily="2" charset="0"/>
                <a:cs typeface="Open Sans" pitchFamily="2" charset="0"/>
              </a:rPr>
            </a:br>
            <a:r>
              <a:rPr lang="en-GB" sz="1000" spc="50" dirty="0">
                <a:solidFill>
                  <a:schemeClr val="bg1">
                    <a:lumMod val="50000"/>
                  </a:schemeClr>
                </a:solidFill>
                <a:latin typeface="Open Sans" pitchFamily="2" charset="0"/>
                <a:ea typeface="Open Sans" pitchFamily="2" charset="0"/>
                <a:cs typeface="Open Sans" pitchFamily="2" charset="0"/>
              </a:rPr>
              <a:t>     directly to your own and allow us to connect PayGuard to you.</a:t>
            </a:r>
          </a:p>
        </p:txBody>
      </p:sp>
      <p:pic>
        <p:nvPicPr>
          <p:cNvPr id="12" name="Picture 11">
            <a:extLst>
              <a:ext uri="{FF2B5EF4-FFF2-40B4-BE49-F238E27FC236}">
                <a16:creationId xmlns:a16="http://schemas.microsoft.com/office/drawing/2014/main" id="{1A71E145-8163-40F2-BAAE-B2EED2C2A6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96473" y="6327275"/>
            <a:ext cx="408483" cy="384630"/>
          </a:xfrm>
          <a:prstGeom prst="rect">
            <a:avLst/>
          </a:prstGeom>
        </p:spPr>
      </p:pic>
      <p:sp>
        <p:nvSpPr>
          <p:cNvPr id="14" name="Footer Placeholder 3">
            <a:extLst>
              <a:ext uri="{FF2B5EF4-FFF2-40B4-BE49-F238E27FC236}">
                <a16:creationId xmlns:a16="http://schemas.microsoft.com/office/drawing/2014/main" id="{65909D4A-D3FA-4A34-A717-37C6E0824B9D}"/>
              </a:ext>
            </a:extLst>
          </p:cNvPr>
          <p:cNvSpPr txBox="1">
            <a:spLocks/>
          </p:cNvSpPr>
          <p:nvPr/>
        </p:nvSpPr>
        <p:spPr>
          <a:xfrm>
            <a:off x="6304956" y="6379375"/>
            <a:ext cx="2747167" cy="239710"/>
          </a:xfrm>
          <a:prstGeom prst="rect">
            <a:avLst/>
          </a:prstGeom>
          <a:noFill/>
          <a:ln>
            <a:noFill/>
          </a:ln>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70A7DB"/>
                </a:solidFill>
                <a:latin typeface="Open Sans" pitchFamily="2" charset="0"/>
                <a:ea typeface="Open Sans" pitchFamily="2" charset="0"/>
                <a:cs typeface="Open Sans" pitchFamily="2" charset="0"/>
              </a:rPr>
              <a:t>www.payguard.co   |   03333 660 560</a:t>
            </a:r>
          </a:p>
        </p:txBody>
      </p:sp>
      <p:pic>
        <p:nvPicPr>
          <p:cNvPr id="17" name="Picture 16">
            <a:extLst>
              <a:ext uri="{FF2B5EF4-FFF2-40B4-BE49-F238E27FC236}">
                <a16:creationId xmlns:a16="http://schemas.microsoft.com/office/drawing/2014/main" id="{BFB17870-ADB1-4833-BC91-192639AA0126}"/>
              </a:ext>
            </a:extLst>
          </p:cNvPr>
          <p:cNvPicPr>
            <a:picLocks noChangeAspect="1"/>
          </p:cNvPicPr>
          <p:nvPr/>
        </p:nvPicPr>
        <p:blipFill>
          <a:blip r:embed="rId6"/>
          <a:stretch>
            <a:fillRect/>
          </a:stretch>
        </p:blipFill>
        <p:spPr>
          <a:xfrm>
            <a:off x="9052124" y="6325150"/>
            <a:ext cx="522233" cy="348155"/>
          </a:xfrm>
          <a:prstGeom prst="rect">
            <a:avLst/>
          </a:prstGeom>
        </p:spPr>
      </p:pic>
      <p:sp>
        <p:nvSpPr>
          <p:cNvPr id="18" name="Footer Placeholder 3">
            <a:extLst>
              <a:ext uri="{FF2B5EF4-FFF2-40B4-BE49-F238E27FC236}">
                <a16:creationId xmlns:a16="http://schemas.microsoft.com/office/drawing/2014/main" id="{36DBB8D3-4183-4A4C-A8AA-C96E1CEAF598}"/>
              </a:ext>
            </a:extLst>
          </p:cNvPr>
          <p:cNvSpPr>
            <a:spLocks noGrp="1"/>
          </p:cNvSpPr>
          <p:nvPr>
            <p:ph type="ftr" sz="quarter" idx="11"/>
          </p:nvPr>
        </p:nvSpPr>
        <p:spPr>
          <a:xfrm>
            <a:off x="331643" y="6379373"/>
            <a:ext cx="4613070" cy="239711"/>
          </a:xfrm>
          <a:noFill/>
          <a:ln>
            <a:noFill/>
          </a:ln>
        </p:spPr>
        <p:txBody>
          <a:bodyPr/>
          <a:lstStyle/>
          <a:p>
            <a:pPr algn="l"/>
            <a:r>
              <a:rPr lang="en-GB" sz="1000" dirty="0">
                <a:solidFill>
                  <a:srgbClr val="70A7DB"/>
                </a:solidFill>
                <a:latin typeface="Open Sans" pitchFamily="2" charset="0"/>
                <a:ea typeface="Open Sans" pitchFamily="2" charset="0"/>
                <a:cs typeface="Open Sans" pitchFamily="2" charset="0"/>
              </a:rPr>
              <a:t>Page </a:t>
            </a:r>
            <a:fld id="{981535DB-9E61-437F-9C35-22943B1ACEE3}" type="slidenum">
              <a:rPr lang="en-GB" sz="1000" smtClean="0">
                <a:solidFill>
                  <a:srgbClr val="70A7DB"/>
                </a:solidFill>
                <a:latin typeface="Open Sans" pitchFamily="2" charset="0"/>
                <a:ea typeface="Open Sans" pitchFamily="2" charset="0"/>
                <a:cs typeface="Open Sans" pitchFamily="2" charset="0"/>
              </a:rPr>
              <a:pPr algn="l"/>
              <a:t>18</a:t>
            </a:fld>
            <a:r>
              <a:rPr lang="en-GB" sz="1000" dirty="0">
                <a:solidFill>
                  <a:srgbClr val="70A7DB"/>
                </a:solidFill>
                <a:latin typeface="Open Sans" pitchFamily="2" charset="0"/>
                <a:ea typeface="Open Sans" pitchFamily="2" charset="0"/>
                <a:cs typeface="Open Sans" pitchFamily="2" charset="0"/>
              </a:rPr>
              <a:t>   l   PayGuard User Guide</a:t>
            </a:r>
          </a:p>
        </p:txBody>
      </p:sp>
    </p:spTree>
    <p:extLst>
      <p:ext uri="{BB962C8B-B14F-4D97-AF65-F5344CB8AC3E}">
        <p14:creationId xmlns:p14="http://schemas.microsoft.com/office/powerpoint/2010/main" val="37260332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83942AF-D232-494B-B4BD-31AE8D903438}"/>
              </a:ext>
            </a:extLst>
          </p:cNvPr>
          <p:cNvCxnSpPr>
            <a:cxnSpLocks/>
          </p:cNvCxnSpPr>
          <p:nvPr/>
        </p:nvCxnSpPr>
        <p:spPr>
          <a:xfrm>
            <a:off x="-8626" y="873562"/>
            <a:ext cx="4961626" cy="0"/>
          </a:xfrm>
          <a:prstGeom prst="line">
            <a:avLst/>
          </a:prstGeom>
          <a:ln>
            <a:solidFill>
              <a:srgbClr val="70A7DB"/>
            </a:solidFill>
          </a:ln>
        </p:spPr>
        <p:style>
          <a:lnRef idx="1">
            <a:schemeClr val="accent1"/>
          </a:lnRef>
          <a:fillRef idx="0">
            <a:schemeClr val="accent1"/>
          </a:fillRef>
          <a:effectRef idx="0">
            <a:schemeClr val="accent1"/>
          </a:effectRef>
          <a:fontRef idx="minor">
            <a:schemeClr val="tx1"/>
          </a:fontRef>
        </p:style>
      </p:cxnSp>
      <p:sp>
        <p:nvSpPr>
          <p:cNvPr id="11" name="Title 5">
            <a:extLst>
              <a:ext uri="{FF2B5EF4-FFF2-40B4-BE49-F238E27FC236}">
                <a16:creationId xmlns:a16="http://schemas.microsoft.com/office/drawing/2014/main" id="{53561F43-143A-46C0-B071-F7D8368536E1}"/>
              </a:ext>
            </a:extLst>
          </p:cNvPr>
          <p:cNvSpPr txBox="1">
            <a:spLocks/>
          </p:cNvSpPr>
          <p:nvPr/>
        </p:nvSpPr>
        <p:spPr>
          <a:xfrm>
            <a:off x="331643" y="324477"/>
            <a:ext cx="4621358" cy="31804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pPr>
              <a:defRPr/>
            </a:pPr>
            <a:r>
              <a:rPr lang="en-US" sz="2100" dirty="0">
                <a:solidFill>
                  <a:srgbClr val="2B295E"/>
                </a:solidFill>
                <a:latin typeface="Open Sans" pitchFamily="2" charset="0"/>
                <a:ea typeface="Open Sans" pitchFamily="2" charset="0"/>
                <a:cs typeface="Open Sans" pitchFamily="2" charset="0"/>
              </a:rPr>
              <a:t>Tips and Tricks</a:t>
            </a:r>
          </a:p>
        </p:txBody>
      </p:sp>
      <p:cxnSp>
        <p:nvCxnSpPr>
          <p:cNvPr id="13" name="Straight Connector 12">
            <a:extLst>
              <a:ext uri="{FF2B5EF4-FFF2-40B4-BE49-F238E27FC236}">
                <a16:creationId xmlns:a16="http://schemas.microsoft.com/office/drawing/2014/main" id="{C90A3B49-4481-42B9-8FBF-4BE07B4B8881}"/>
              </a:ext>
            </a:extLst>
          </p:cNvPr>
          <p:cNvCxnSpPr>
            <a:cxnSpLocks/>
          </p:cNvCxnSpPr>
          <p:nvPr/>
        </p:nvCxnSpPr>
        <p:spPr>
          <a:xfrm>
            <a:off x="-8626" y="6171804"/>
            <a:ext cx="9914626" cy="0"/>
          </a:xfrm>
          <a:prstGeom prst="line">
            <a:avLst/>
          </a:prstGeom>
          <a:ln>
            <a:solidFill>
              <a:srgbClr val="70A7DB"/>
            </a:solidFill>
          </a:ln>
        </p:spPr>
        <p:style>
          <a:lnRef idx="1">
            <a:schemeClr val="accent1"/>
          </a:lnRef>
          <a:fillRef idx="0">
            <a:schemeClr val="accent1"/>
          </a:fillRef>
          <a:effectRef idx="0">
            <a:schemeClr val="accent1"/>
          </a:effectRef>
          <a:fontRef idx="minor">
            <a:schemeClr val="tx1"/>
          </a:fontRef>
        </p:style>
      </p:cxnSp>
      <p:sp>
        <p:nvSpPr>
          <p:cNvPr id="15" name="Text Placeholder 2">
            <a:extLst>
              <a:ext uri="{FF2B5EF4-FFF2-40B4-BE49-F238E27FC236}">
                <a16:creationId xmlns:a16="http://schemas.microsoft.com/office/drawing/2014/main" id="{4AFDD9A3-CB02-4E34-9D36-734E61F51603}"/>
              </a:ext>
            </a:extLst>
          </p:cNvPr>
          <p:cNvSpPr txBox="1">
            <a:spLocks/>
          </p:cNvSpPr>
          <p:nvPr/>
        </p:nvSpPr>
        <p:spPr>
          <a:xfrm>
            <a:off x="331643" y="1652195"/>
            <a:ext cx="9242714" cy="188509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spcAft>
                <a:spcPts val="1200"/>
              </a:spcAft>
              <a:buBlip>
                <a:blip r:embed="rId2"/>
              </a:buBlip>
            </a:pPr>
            <a:r>
              <a:rPr lang="en-GB" sz="1000" spc="50" dirty="0">
                <a:solidFill>
                  <a:schemeClr val="bg1">
                    <a:lumMod val="50000"/>
                  </a:schemeClr>
                </a:solidFill>
                <a:latin typeface="Open Sans" pitchFamily="2" charset="0"/>
                <a:ea typeface="Open Sans" pitchFamily="2" charset="0"/>
                <a:cs typeface="Open Sans" pitchFamily="2" charset="0"/>
              </a:rPr>
              <a:t>     If your customer has a menu on their phone number before you get through to them, for example, “Press 1 for Support,” then </a:t>
            </a:r>
            <a:br>
              <a:rPr lang="en-GB" sz="1000" spc="50" dirty="0">
                <a:solidFill>
                  <a:schemeClr val="bg1">
                    <a:lumMod val="50000"/>
                  </a:schemeClr>
                </a:solidFill>
                <a:latin typeface="Open Sans" pitchFamily="2" charset="0"/>
                <a:ea typeface="Open Sans" pitchFamily="2" charset="0"/>
                <a:cs typeface="Open Sans" pitchFamily="2" charset="0"/>
              </a:rPr>
            </a:br>
            <a:r>
              <a:rPr lang="en-GB" sz="1000" spc="50" dirty="0">
                <a:solidFill>
                  <a:schemeClr val="bg1">
                    <a:lumMod val="50000"/>
                  </a:schemeClr>
                </a:solidFill>
                <a:latin typeface="Open Sans" pitchFamily="2" charset="0"/>
                <a:ea typeface="Open Sans" pitchFamily="2" charset="0"/>
                <a:cs typeface="Open Sans" pitchFamily="2" charset="0"/>
              </a:rPr>
              <a:t>     you must reset the keypad before entering your PIN. Press ## to clear any previous buttons pressed during the call and reset </a:t>
            </a:r>
            <a:br>
              <a:rPr lang="en-GB" sz="1000" spc="50" dirty="0">
                <a:solidFill>
                  <a:schemeClr val="bg1">
                    <a:lumMod val="50000"/>
                  </a:schemeClr>
                </a:solidFill>
                <a:latin typeface="Open Sans" pitchFamily="2" charset="0"/>
                <a:ea typeface="Open Sans" pitchFamily="2" charset="0"/>
                <a:cs typeface="Open Sans" pitchFamily="2" charset="0"/>
              </a:rPr>
            </a:br>
            <a:r>
              <a:rPr lang="en-GB" sz="1000" spc="50" dirty="0">
                <a:solidFill>
                  <a:schemeClr val="bg1">
                    <a:lumMod val="50000"/>
                  </a:schemeClr>
                </a:solidFill>
                <a:latin typeface="Open Sans" pitchFamily="2" charset="0"/>
                <a:ea typeface="Open Sans" pitchFamily="2" charset="0"/>
                <a:cs typeface="Open Sans" pitchFamily="2" charset="0"/>
              </a:rPr>
              <a:t>     the PIN. This is displayed on the link screen, left, just in case you forget!</a:t>
            </a:r>
          </a:p>
          <a:p>
            <a:pPr marL="171450" indent="-171450">
              <a:spcAft>
                <a:spcPts val="1200"/>
              </a:spcAft>
              <a:buBlip>
                <a:blip r:embed="rId2"/>
              </a:buBlip>
            </a:pPr>
            <a:r>
              <a:rPr lang="en-GB" sz="1000" spc="50" dirty="0">
                <a:solidFill>
                  <a:schemeClr val="bg1">
                    <a:lumMod val="50000"/>
                  </a:schemeClr>
                </a:solidFill>
                <a:latin typeface="Open Sans" pitchFamily="2" charset="0"/>
                <a:ea typeface="Open Sans" pitchFamily="2" charset="0"/>
                <a:cs typeface="Open Sans" pitchFamily="2" charset="0"/>
              </a:rPr>
              <a:t>     You can hover your mouse over the green Linked message to check that you are connected with the correct caller via their </a:t>
            </a:r>
            <a:br>
              <a:rPr lang="en-GB" sz="1000" spc="50" dirty="0">
                <a:solidFill>
                  <a:schemeClr val="bg1">
                    <a:lumMod val="50000"/>
                  </a:schemeClr>
                </a:solidFill>
                <a:latin typeface="Open Sans" pitchFamily="2" charset="0"/>
                <a:ea typeface="Open Sans" pitchFamily="2" charset="0"/>
                <a:cs typeface="Open Sans" pitchFamily="2" charset="0"/>
              </a:rPr>
            </a:br>
            <a:r>
              <a:rPr lang="en-GB" sz="1000" spc="50" dirty="0">
                <a:solidFill>
                  <a:schemeClr val="bg1">
                    <a:lumMod val="50000"/>
                  </a:schemeClr>
                </a:solidFill>
                <a:latin typeface="Open Sans" pitchFamily="2" charset="0"/>
                <a:ea typeface="Open Sans" pitchFamily="2" charset="0"/>
                <a:cs typeface="Open Sans" pitchFamily="2" charset="0"/>
              </a:rPr>
              <a:t>     phone number.</a:t>
            </a:r>
          </a:p>
          <a:p>
            <a:pPr marL="171450" indent="-171450">
              <a:spcAft>
                <a:spcPts val="1200"/>
              </a:spcAft>
              <a:buBlip>
                <a:blip r:embed="rId2"/>
              </a:buBlip>
            </a:pPr>
            <a:r>
              <a:rPr lang="en-GB" sz="1000" spc="50" dirty="0">
                <a:solidFill>
                  <a:schemeClr val="bg1">
                    <a:lumMod val="50000"/>
                  </a:schemeClr>
                </a:solidFill>
                <a:latin typeface="Open Sans" pitchFamily="2" charset="0"/>
                <a:ea typeface="Open Sans" pitchFamily="2" charset="0"/>
                <a:cs typeface="Open Sans" pitchFamily="2" charset="0"/>
              </a:rPr>
              <a:t>     The reference field is not required by PayGuard to continue. If your business requires a reference in this field, make sure not </a:t>
            </a:r>
            <a:br>
              <a:rPr lang="en-GB" sz="1000" spc="50" dirty="0">
                <a:solidFill>
                  <a:schemeClr val="bg1">
                    <a:lumMod val="50000"/>
                  </a:schemeClr>
                </a:solidFill>
                <a:latin typeface="Open Sans" pitchFamily="2" charset="0"/>
                <a:ea typeface="Open Sans" pitchFamily="2" charset="0"/>
                <a:cs typeface="Open Sans" pitchFamily="2" charset="0"/>
              </a:rPr>
            </a:br>
            <a:r>
              <a:rPr lang="en-GB" sz="1000" spc="50" dirty="0">
                <a:solidFill>
                  <a:schemeClr val="bg1">
                    <a:lumMod val="50000"/>
                  </a:schemeClr>
                </a:solidFill>
                <a:latin typeface="Open Sans" pitchFamily="2" charset="0"/>
                <a:ea typeface="Open Sans" pitchFamily="2" charset="0"/>
                <a:cs typeface="Open Sans" pitchFamily="2" charset="0"/>
              </a:rPr>
              <a:t>     to forget!</a:t>
            </a:r>
          </a:p>
        </p:txBody>
      </p:sp>
      <p:sp>
        <p:nvSpPr>
          <p:cNvPr id="16" name="Text Placeholder 2">
            <a:extLst>
              <a:ext uri="{FF2B5EF4-FFF2-40B4-BE49-F238E27FC236}">
                <a16:creationId xmlns:a16="http://schemas.microsoft.com/office/drawing/2014/main" id="{9039BBC5-1D32-42E3-9FE4-F3AFAEDA8AE6}"/>
              </a:ext>
            </a:extLst>
          </p:cNvPr>
          <p:cNvSpPr txBox="1">
            <a:spLocks/>
          </p:cNvSpPr>
          <p:nvPr/>
        </p:nvSpPr>
        <p:spPr>
          <a:xfrm>
            <a:off x="331643" y="3692769"/>
            <a:ext cx="5564830" cy="156175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spcAft>
                <a:spcPts val="1200"/>
              </a:spcAft>
              <a:buBlip>
                <a:blip r:embed="rId2"/>
              </a:buBlip>
            </a:pPr>
            <a:r>
              <a:rPr lang="en-GB" sz="1000" spc="50" dirty="0">
                <a:solidFill>
                  <a:schemeClr val="bg1">
                    <a:lumMod val="50000"/>
                  </a:schemeClr>
                </a:solidFill>
                <a:latin typeface="Open Sans" pitchFamily="2" charset="0"/>
                <a:ea typeface="Open Sans" pitchFamily="2" charset="0"/>
                <a:cs typeface="Open Sans" pitchFamily="2" charset="0"/>
              </a:rPr>
              <a:t>     Many customers will instinctively begin reading their card details. </a:t>
            </a:r>
            <a:br>
              <a:rPr lang="en-GB" sz="1000" spc="50" dirty="0">
                <a:solidFill>
                  <a:schemeClr val="bg1">
                    <a:lumMod val="50000"/>
                  </a:schemeClr>
                </a:solidFill>
                <a:latin typeface="Open Sans" pitchFamily="2" charset="0"/>
                <a:ea typeface="Open Sans" pitchFamily="2" charset="0"/>
                <a:cs typeface="Open Sans" pitchFamily="2" charset="0"/>
              </a:rPr>
            </a:br>
            <a:r>
              <a:rPr lang="en-GB" sz="1000" spc="50" dirty="0">
                <a:solidFill>
                  <a:schemeClr val="bg1">
                    <a:lumMod val="50000"/>
                  </a:schemeClr>
                </a:solidFill>
                <a:latin typeface="Open Sans" pitchFamily="2" charset="0"/>
                <a:ea typeface="Open Sans" pitchFamily="2" charset="0"/>
                <a:cs typeface="Open Sans" pitchFamily="2" charset="0"/>
              </a:rPr>
              <a:t>     Make sure to let them know beforehand that they will not need to. If </a:t>
            </a:r>
            <a:br>
              <a:rPr lang="en-GB" sz="1000" spc="50" dirty="0">
                <a:solidFill>
                  <a:schemeClr val="bg1">
                    <a:lumMod val="50000"/>
                  </a:schemeClr>
                </a:solidFill>
                <a:latin typeface="Open Sans" pitchFamily="2" charset="0"/>
                <a:ea typeface="Open Sans" pitchFamily="2" charset="0"/>
                <a:cs typeface="Open Sans" pitchFamily="2" charset="0"/>
              </a:rPr>
            </a:br>
            <a:r>
              <a:rPr lang="en-GB" sz="1000" spc="50" dirty="0">
                <a:solidFill>
                  <a:schemeClr val="bg1">
                    <a:lumMod val="50000"/>
                  </a:schemeClr>
                </a:solidFill>
                <a:latin typeface="Open Sans" pitchFamily="2" charset="0"/>
                <a:ea typeface="Open Sans" pitchFamily="2" charset="0"/>
                <a:cs typeface="Open Sans" pitchFamily="2" charset="0"/>
              </a:rPr>
              <a:t>     they start to read them out, it is important to ask them to stop!</a:t>
            </a:r>
          </a:p>
        </p:txBody>
      </p:sp>
      <p:pic>
        <p:nvPicPr>
          <p:cNvPr id="17" name="Graphic 16">
            <a:extLst>
              <a:ext uri="{FF2B5EF4-FFF2-40B4-BE49-F238E27FC236}">
                <a16:creationId xmlns:a16="http://schemas.microsoft.com/office/drawing/2014/main" id="{1819F110-0D3B-48C8-8178-CF245C81560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6603021" y="3262736"/>
            <a:ext cx="2897809" cy="2763729"/>
          </a:xfrm>
          <a:prstGeom prst="rect">
            <a:avLst/>
          </a:prstGeom>
        </p:spPr>
      </p:pic>
      <p:pic>
        <p:nvPicPr>
          <p:cNvPr id="12" name="Picture 11">
            <a:extLst>
              <a:ext uri="{FF2B5EF4-FFF2-40B4-BE49-F238E27FC236}">
                <a16:creationId xmlns:a16="http://schemas.microsoft.com/office/drawing/2014/main" id="{F12D6E45-D2AF-4782-8167-0A9EC3D780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96473" y="6327275"/>
            <a:ext cx="408483" cy="384630"/>
          </a:xfrm>
          <a:prstGeom prst="rect">
            <a:avLst/>
          </a:prstGeom>
        </p:spPr>
      </p:pic>
      <p:sp>
        <p:nvSpPr>
          <p:cNvPr id="14" name="Footer Placeholder 3">
            <a:extLst>
              <a:ext uri="{FF2B5EF4-FFF2-40B4-BE49-F238E27FC236}">
                <a16:creationId xmlns:a16="http://schemas.microsoft.com/office/drawing/2014/main" id="{E5ABAE13-A85F-475B-B7A7-4F91D17AF89A}"/>
              </a:ext>
            </a:extLst>
          </p:cNvPr>
          <p:cNvSpPr txBox="1">
            <a:spLocks/>
          </p:cNvSpPr>
          <p:nvPr/>
        </p:nvSpPr>
        <p:spPr>
          <a:xfrm>
            <a:off x="6304956" y="6379375"/>
            <a:ext cx="2747167" cy="239710"/>
          </a:xfrm>
          <a:prstGeom prst="rect">
            <a:avLst/>
          </a:prstGeom>
          <a:noFill/>
          <a:ln>
            <a:noFill/>
          </a:ln>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70A7DB"/>
                </a:solidFill>
                <a:latin typeface="Open Sans" pitchFamily="2" charset="0"/>
                <a:ea typeface="Open Sans" pitchFamily="2" charset="0"/>
                <a:cs typeface="Open Sans" pitchFamily="2" charset="0"/>
              </a:rPr>
              <a:t>www.payguard.co   |   03333 660 560</a:t>
            </a:r>
          </a:p>
        </p:txBody>
      </p:sp>
      <p:pic>
        <p:nvPicPr>
          <p:cNvPr id="19" name="Picture 18">
            <a:extLst>
              <a:ext uri="{FF2B5EF4-FFF2-40B4-BE49-F238E27FC236}">
                <a16:creationId xmlns:a16="http://schemas.microsoft.com/office/drawing/2014/main" id="{AFBEDB93-47D4-4AA4-BFA4-C735DCAF860E}"/>
              </a:ext>
            </a:extLst>
          </p:cNvPr>
          <p:cNvPicPr>
            <a:picLocks noChangeAspect="1"/>
          </p:cNvPicPr>
          <p:nvPr/>
        </p:nvPicPr>
        <p:blipFill>
          <a:blip r:embed="rId6"/>
          <a:stretch>
            <a:fillRect/>
          </a:stretch>
        </p:blipFill>
        <p:spPr>
          <a:xfrm>
            <a:off x="9052124" y="6325150"/>
            <a:ext cx="522233" cy="348155"/>
          </a:xfrm>
          <a:prstGeom prst="rect">
            <a:avLst/>
          </a:prstGeom>
        </p:spPr>
      </p:pic>
      <p:sp>
        <p:nvSpPr>
          <p:cNvPr id="20" name="Footer Placeholder 3">
            <a:extLst>
              <a:ext uri="{FF2B5EF4-FFF2-40B4-BE49-F238E27FC236}">
                <a16:creationId xmlns:a16="http://schemas.microsoft.com/office/drawing/2014/main" id="{858B5F6E-7100-4581-8179-4A91A66B4BFA}"/>
              </a:ext>
            </a:extLst>
          </p:cNvPr>
          <p:cNvSpPr>
            <a:spLocks noGrp="1"/>
          </p:cNvSpPr>
          <p:nvPr>
            <p:ph type="ftr" sz="quarter" idx="11"/>
          </p:nvPr>
        </p:nvSpPr>
        <p:spPr>
          <a:xfrm>
            <a:off x="331643" y="6379373"/>
            <a:ext cx="4613070" cy="239711"/>
          </a:xfrm>
          <a:noFill/>
          <a:ln>
            <a:noFill/>
          </a:ln>
        </p:spPr>
        <p:txBody>
          <a:bodyPr/>
          <a:lstStyle/>
          <a:p>
            <a:pPr algn="l"/>
            <a:r>
              <a:rPr lang="en-GB" sz="1000" dirty="0">
                <a:solidFill>
                  <a:srgbClr val="70A7DB"/>
                </a:solidFill>
                <a:latin typeface="Open Sans" pitchFamily="2" charset="0"/>
                <a:ea typeface="Open Sans" pitchFamily="2" charset="0"/>
                <a:cs typeface="Open Sans" pitchFamily="2" charset="0"/>
              </a:rPr>
              <a:t>Page </a:t>
            </a:r>
            <a:fld id="{981535DB-9E61-437F-9C35-22943B1ACEE3}" type="slidenum">
              <a:rPr lang="en-GB" sz="1000" smtClean="0">
                <a:solidFill>
                  <a:srgbClr val="70A7DB"/>
                </a:solidFill>
                <a:latin typeface="Open Sans" pitchFamily="2" charset="0"/>
                <a:ea typeface="Open Sans" pitchFamily="2" charset="0"/>
                <a:cs typeface="Open Sans" pitchFamily="2" charset="0"/>
              </a:rPr>
              <a:pPr algn="l"/>
              <a:t>19</a:t>
            </a:fld>
            <a:r>
              <a:rPr lang="en-GB" sz="1000" dirty="0">
                <a:solidFill>
                  <a:srgbClr val="70A7DB"/>
                </a:solidFill>
                <a:latin typeface="Open Sans" pitchFamily="2" charset="0"/>
                <a:ea typeface="Open Sans" pitchFamily="2" charset="0"/>
                <a:cs typeface="Open Sans" pitchFamily="2" charset="0"/>
              </a:rPr>
              <a:t>   l   PayGuard User Guide</a:t>
            </a:r>
          </a:p>
        </p:txBody>
      </p:sp>
    </p:spTree>
    <p:extLst>
      <p:ext uri="{BB962C8B-B14F-4D97-AF65-F5344CB8AC3E}">
        <p14:creationId xmlns:p14="http://schemas.microsoft.com/office/powerpoint/2010/main" val="2713599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9DEF6C8-BA97-4BDA-9810-36E5927988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155" y="1417301"/>
            <a:ext cx="3020000" cy="3828598"/>
          </a:xfrm>
          <a:prstGeom prst="rect">
            <a:avLst/>
          </a:prstGeom>
        </p:spPr>
      </p:pic>
      <p:cxnSp>
        <p:nvCxnSpPr>
          <p:cNvPr id="5" name="Straight Connector 4">
            <a:extLst>
              <a:ext uri="{FF2B5EF4-FFF2-40B4-BE49-F238E27FC236}">
                <a16:creationId xmlns:a16="http://schemas.microsoft.com/office/drawing/2014/main" id="{B83942AF-D232-494B-B4BD-31AE8D903438}"/>
              </a:ext>
            </a:extLst>
          </p:cNvPr>
          <p:cNvCxnSpPr>
            <a:cxnSpLocks/>
          </p:cNvCxnSpPr>
          <p:nvPr/>
        </p:nvCxnSpPr>
        <p:spPr>
          <a:xfrm>
            <a:off x="-8626" y="873562"/>
            <a:ext cx="4961626" cy="0"/>
          </a:xfrm>
          <a:prstGeom prst="line">
            <a:avLst/>
          </a:prstGeom>
          <a:ln>
            <a:solidFill>
              <a:srgbClr val="70A7DB"/>
            </a:solidFill>
          </a:ln>
        </p:spPr>
        <p:style>
          <a:lnRef idx="1">
            <a:schemeClr val="accent1"/>
          </a:lnRef>
          <a:fillRef idx="0">
            <a:schemeClr val="accent1"/>
          </a:fillRef>
          <a:effectRef idx="0">
            <a:schemeClr val="accent1"/>
          </a:effectRef>
          <a:fontRef idx="minor">
            <a:schemeClr val="tx1"/>
          </a:fontRef>
        </p:style>
      </p:cxnSp>
      <p:sp>
        <p:nvSpPr>
          <p:cNvPr id="11" name="Title 5">
            <a:extLst>
              <a:ext uri="{FF2B5EF4-FFF2-40B4-BE49-F238E27FC236}">
                <a16:creationId xmlns:a16="http://schemas.microsoft.com/office/drawing/2014/main" id="{53561F43-143A-46C0-B071-F7D8368536E1}"/>
              </a:ext>
            </a:extLst>
          </p:cNvPr>
          <p:cNvSpPr txBox="1">
            <a:spLocks/>
          </p:cNvSpPr>
          <p:nvPr/>
        </p:nvSpPr>
        <p:spPr>
          <a:xfrm>
            <a:off x="331643" y="324477"/>
            <a:ext cx="4621358" cy="31804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pPr>
              <a:defRPr/>
            </a:pPr>
            <a:r>
              <a:rPr lang="en-US" sz="2100" dirty="0">
                <a:solidFill>
                  <a:srgbClr val="2B295E"/>
                </a:solidFill>
                <a:latin typeface="Open Sans" pitchFamily="2" charset="0"/>
                <a:ea typeface="Open Sans" pitchFamily="2" charset="0"/>
                <a:cs typeface="Open Sans" pitchFamily="2" charset="0"/>
              </a:rPr>
              <a:t>Logging In</a:t>
            </a:r>
          </a:p>
        </p:txBody>
      </p:sp>
      <p:cxnSp>
        <p:nvCxnSpPr>
          <p:cNvPr id="13" name="Straight Connector 12">
            <a:extLst>
              <a:ext uri="{FF2B5EF4-FFF2-40B4-BE49-F238E27FC236}">
                <a16:creationId xmlns:a16="http://schemas.microsoft.com/office/drawing/2014/main" id="{C90A3B49-4481-42B9-8FBF-4BE07B4B8881}"/>
              </a:ext>
            </a:extLst>
          </p:cNvPr>
          <p:cNvCxnSpPr>
            <a:cxnSpLocks/>
          </p:cNvCxnSpPr>
          <p:nvPr/>
        </p:nvCxnSpPr>
        <p:spPr>
          <a:xfrm>
            <a:off x="-8626" y="6171804"/>
            <a:ext cx="9914626" cy="0"/>
          </a:xfrm>
          <a:prstGeom prst="line">
            <a:avLst/>
          </a:prstGeom>
          <a:ln>
            <a:solidFill>
              <a:srgbClr val="70A7DB"/>
            </a:solidFill>
          </a:ln>
        </p:spPr>
        <p:style>
          <a:lnRef idx="1">
            <a:schemeClr val="accent1"/>
          </a:lnRef>
          <a:fillRef idx="0">
            <a:schemeClr val="accent1"/>
          </a:fillRef>
          <a:effectRef idx="0">
            <a:schemeClr val="accent1"/>
          </a:effectRef>
          <a:fontRef idx="minor">
            <a:schemeClr val="tx1"/>
          </a:fontRef>
        </p:style>
      </p:cxnSp>
      <p:sp>
        <p:nvSpPr>
          <p:cNvPr id="17" name="Text Placeholder 2">
            <a:extLst>
              <a:ext uri="{FF2B5EF4-FFF2-40B4-BE49-F238E27FC236}">
                <a16:creationId xmlns:a16="http://schemas.microsoft.com/office/drawing/2014/main" id="{4F203541-EF28-46BD-8C7C-3F30B41DAC65}"/>
              </a:ext>
            </a:extLst>
          </p:cNvPr>
          <p:cNvSpPr txBox="1">
            <a:spLocks/>
          </p:cNvSpPr>
          <p:nvPr/>
        </p:nvSpPr>
        <p:spPr>
          <a:xfrm>
            <a:off x="4211514" y="1699418"/>
            <a:ext cx="5259331" cy="2699003"/>
          </a:xfrm>
          <a:prstGeom prst="rect">
            <a:avLst/>
          </a:prstGeom>
        </p:spPr>
        <p:txBody>
          <a:bodyPr vert="horz" lIns="91440" tIns="45720" rIns="91440" bIns="45720" numCol="1" spcCol="0" rtlCol="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lvl="0">
              <a:defRPr/>
            </a:pPr>
            <a:r>
              <a:rPr lang="en-GB" sz="1000" spc="50" dirty="0">
                <a:solidFill>
                  <a:srgbClr val="808285"/>
                </a:solidFill>
                <a:latin typeface="Open Sans" pitchFamily="2" charset="0"/>
                <a:ea typeface="Open Sans" pitchFamily="2" charset="0"/>
                <a:cs typeface="Open Sans" pitchFamily="2" charset="0"/>
              </a:rPr>
              <a:t>To use PayGuard, you will need to log in to Fusion’s INovation platform through a web browser (or within your company’s application if they have linked to PayGuard via iFrame).</a:t>
            </a:r>
          </a:p>
          <a:p>
            <a:pPr lvl="0">
              <a:defRPr/>
            </a:pPr>
            <a:endParaRPr lang="en-GB" sz="1000" spc="50" dirty="0">
              <a:solidFill>
                <a:srgbClr val="808285"/>
              </a:solidFill>
              <a:latin typeface="Open Sans" pitchFamily="2" charset="0"/>
              <a:ea typeface="Open Sans" pitchFamily="2" charset="0"/>
              <a:cs typeface="Open Sans" pitchFamily="2" charset="0"/>
            </a:endParaRPr>
          </a:p>
          <a:p>
            <a:pPr lvl="0">
              <a:defRPr/>
            </a:pPr>
            <a:r>
              <a:rPr lang="en-GB" sz="1000" spc="50" dirty="0">
                <a:solidFill>
                  <a:srgbClr val="808285"/>
                </a:solidFill>
                <a:latin typeface="Open Sans" pitchFamily="2" charset="0"/>
                <a:ea typeface="Open Sans" pitchFamily="2" charset="0"/>
                <a:cs typeface="Open Sans" pitchFamily="2" charset="0"/>
              </a:rPr>
              <a:t>Please follow this link:</a:t>
            </a:r>
          </a:p>
          <a:p>
            <a:pPr lvl="0">
              <a:defRPr/>
            </a:pPr>
            <a:endParaRPr lang="en-GB" sz="1000" spc="50" dirty="0">
              <a:solidFill>
                <a:srgbClr val="808285"/>
              </a:solidFill>
              <a:latin typeface="Open Sans" pitchFamily="2" charset="0"/>
              <a:ea typeface="Open Sans" pitchFamily="2" charset="0"/>
              <a:cs typeface="Open Sans" pitchFamily="2" charset="0"/>
            </a:endParaRPr>
          </a:p>
          <a:p>
            <a:pPr lvl="0">
              <a:defRPr/>
            </a:pPr>
            <a:r>
              <a:rPr lang="en-GB" sz="1000" spc="50" dirty="0">
                <a:solidFill>
                  <a:srgbClr val="BF087F"/>
                </a:solidFill>
                <a:latin typeface="Open Sans" pitchFamily="2" charset="0"/>
                <a:ea typeface="Open Sans" pitchFamily="2" charset="0"/>
                <a:cs typeface="Open Sans" pitchFamily="2" charset="0"/>
                <a:hlinkClick r:id="rId3">
                  <a:extLst>
                    <a:ext uri="{A12FA001-AC4F-418D-AE19-62706E023703}">
                      <ahyp:hlinkClr xmlns:ahyp="http://schemas.microsoft.com/office/drawing/2018/hyperlinkcolor" val="tx"/>
                    </a:ext>
                  </a:extLst>
                </a:hlinkClick>
              </a:rPr>
              <a:t>https://inovation.fusiontelecom.co/login/ </a:t>
            </a:r>
            <a:endParaRPr lang="en-GB" sz="1000" spc="50" dirty="0">
              <a:solidFill>
                <a:srgbClr val="BF087F"/>
              </a:solidFill>
              <a:latin typeface="Open Sans" pitchFamily="2" charset="0"/>
              <a:ea typeface="Open Sans" pitchFamily="2" charset="0"/>
              <a:cs typeface="Open Sans" pitchFamily="2" charset="0"/>
            </a:endParaRPr>
          </a:p>
          <a:p>
            <a:pPr lvl="0">
              <a:defRPr/>
            </a:pPr>
            <a:endParaRPr lang="en-GB" sz="1000" spc="50" dirty="0">
              <a:solidFill>
                <a:srgbClr val="808285"/>
              </a:solidFill>
              <a:latin typeface="Open Sans" pitchFamily="2" charset="0"/>
              <a:ea typeface="Open Sans" pitchFamily="2" charset="0"/>
              <a:cs typeface="Open Sans" pitchFamily="2" charset="0"/>
            </a:endParaRPr>
          </a:p>
          <a:p>
            <a:pPr lvl="0">
              <a:defRPr/>
            </a:pPr>
            <a:r>
              <a:rPr lang="en-GB" sz="1000" spc="50" dirty="0">
                <a:solidFill>
                  <a:srgbClr val="808285"/>
                </a:solidFill>
                <a:latin typeface="Open Sans" pitchFamily="2" charset="0"/>
                <a:ea typeface="Open Sans" pitchFamily="2" charset="0"/>
                <a:cs typeface="Open Sans" pitchFamily="2" charset="0"/>
              </a:rPr>
              <a:t>To log in, use your email address and the password provided. Make sure you are logged in at the start of the day, so that PayGuard is ready for when you need it and you don’t need to log in whilst already on a call.</a:t>
            </a:r>
          </a:p>
        </p:txBody>
      </p:sp>
      <p:sp>
        <p:nvSpPr>
          <p:cNvPr id="18" name="Text Placeholder 6">
            <a:extLst>
              <a:ext uri="{FF2B5EF4-FFF2-40B4-BE49-F238E27FC236}">
                <a16:creationId xmlns:a16="http://schemas.microsoft.com/office/drawing/2014/main" id="{8A986DE2-790B-4109-B6D7-79FA0632FE61}"/>
              </a:ext>
            </a:extLst>
          </p:cNvPr>
          <p:cNvSpPr txBox="1">
            <a:spLocks/>
          </p:cNvSpPr>
          <p:nvPr/>
        </p:nvSpPr>
        <p:spPr>
          <a:xfrm>
            <a:off x="4211514" y="1277679"/>
            <a:ext cx="3193618" cy="36964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1600" kern="1200">
                <a:solidFill>
                  <a:schemeClr val="tx2"/>
                </a:solidFill>
                <a:latin typeface="Calibri" panose="020F0502020204030204" pitchFamily="34" charset="0"/>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400" b="0" i="0" u="none" strike="noStrike" kern="1200" cap="none" spc="50" normalizeH="0" noProof="0" dirty="0">
                <a:ln>
                  <a:noFill/>
                </a:ln>
                <a:solidFill>
                  <a:srgbClr val="2B295E"/>
                </a:solidFill>
                <a:effectLst/>
                <a:uLnTx/>
                <a:uFillTx/>
                <a:latin typeface="Open Sans" pitchFamily="2" charset="0"/>
                <a:ea typeface="Open Sans" pitchFamily="2" charset="0"/>
                <a:cs typeface="Open Sans" pitchFamily="2" charset="0"/>
              </a:rPr>
              <a:t>The INovation Platform</a:t>
            </a:r>
          </a:p>
        </p:txBody>
      </p:sp>
      <p:sp>
        <p:nvSpPr>
          <p:cNvPr id="16" name="Text Placeholder 2">
            <a:extLst>
              <a:ext uri="{FF2B5EF4-FFF2-40B4-BE49-F238E27FC236}">
                <a16:creationId xmlns:a16="http://schemas.microsoft.com/office/drawing/2014/main" id="{69EAE3CC-9A5A-4ECC-8DF8-3FBB6FC7D465}"/>
              </a:ext>
            </a:extLst>
          </p:cNvPr>
          <p:cNvSpPr txBox="1">
            <a:spLocks/>
          </p:cNvSpPr>
          <p:nvPr/>
        </p:nvSpPr>
        <p:spPr>
          <a:xfrm>
            <a:off x="4211514" y="4869760"/>
            <a:ext cx="4220309" cy="528188"/>
          </a:xfrm>
          <a:prstGeom prst="rect">
            <a:avLst/>
          </a:prstGeom>
          <a:solidFill>
            <a:srgbClr val="7DB0E2">
              <a:alpha val="10000"/>
            </a:srgbClr>
          </a:solidFill>
        </p:spPr>
        <p:txBody>
          <a:bodyPr vert="horz" lIns="91440" tIns="45720" rIns="91440" bIns="45720" numCol="1" spcCol="0" rtlCol="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lvl="0">
              <a:defRPr/>
            </a:pPr>
            <a:r>
              <a:rPr lang="en-GB" sz="900" i="1" spc="50" dirty="0">
                <a:solidFill>
                  <a:srgbClr val="70A7DB"/>
                </a:solidFill>
                <a:latin typeface="Open Sans" pitchFamily="2" charset="0"/>
                <a:ea typeface="Open Sans" pitchFamily="2" charset="0"/>
                <a:cs typeface="Open Sans" pitchFamily="2" charset="0"/>
              </a:rPr>
              <a:t>Hint: After logging in for the first time, you can change your password by clicking the </a:t>
            </a:r>
            <a:r>
              <a:rPr lang="en-GB" sz="900" b="1" i="1" spc="50" dirty="0">
                <a:solidFill>
                  <a:srgbClr val="BF087F"/>
                </a:solidFill>
                <a:latin typeface="Open Sans" pitchFamily="2" charset="0"/>
                <a:ea typeface="Open Sans" pitchFamily="2" charset="0"/>
                <a:cs typeface="Open Sans" pitchFamily="2" charset="0"/>
              </a:rPr>
              <a:t>Settings</a:t>
            </a:r>
            <a:r>
              <a:rPr lang="en-GB" sz="900" i="1" spc="50" dirty="0">
                <a:solidFill>
                  <a:srgbClr val="70A7DB"/>
                </a:solidFill>
                <a:latin typeface="Open Sans" pitchFamily="2" charset="0"/>
                <a:ea typeface="Open Sans" pitchFamily="2" charset="0"/>
                <a:cs typeface="Open Sans" pitchFamily="2" charset="0"/>
              </a:rPr>
              <a:t> button in the top right corner, and selecting profile.</a:t>
            </a:r>
          </a:p>
        </p:txBody>
      </p:sp>
      <p:pic>
        <p:nvPicPr>
          <p:cNvPr id="2" name="Picture 1">
            <a:extLst>
              <a:ext uri="{FF2B5EF4-FFF2-40B4-BE49-F238E27FC236}">
                <a16:creationId xmlns:a16="http://schemas.microsoft.com/office/drawing/2014/main" id="{0B8B07CE-7658-4966-BE79-A3BB5DA6A9FA}"/>
              </a:ext>
            </a:extLst>
          </p:cNvPr>
          <p:cNvPicPr>
            <a:picLocks noChangeAspect="1"/>
          </p:cNvPicPr>
          <p:nvPr/>
        </p:nvPicPr>
        <p:blipFill>
          <a:blip r:embed="rId4"/>
          <a:stretch>
            <a:fillRect/>
          </a:stretch>
        </p:blipFill>
        <p:spPr>
          <a:xfrm>
            <a:off x="8591793" y="4696401"/>
            <a:ext cx="879052" cy="1068847"/>
          </a:xfrm>
          <a:prstGeom prst="rect">
            <a:avLst/>
          </a:prstGeom>
        </p:spPr>
      </p:pic>
      <p:pic>
        <p:nvPicPr>
          <p:cNvPr id="14" name="Picture 13">
            <a:extLst>
              <a:ext uri="{FF2B5EF4-FFF2-40B4-BE49-F238E27FC236}">
                <a16:creationId xmlns:a16="http://schemas.microsoft.com/office/drawing/2014/main" id="{E27727F1-E5A6-4C7B-BA12-6D9BA47B3B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96473" y="6327275"/>
            <a:ext cx="408483" cy="384630"/>
          </a:xfrm>
          <a:prstGeom prst="rect">
            <a:avLst/>
          </a:prstGeom>
        </p:spPr>
      </p:pic>
      <p:sp>
        <p:nvSpPr>
          <p:cNvPr id="19" name="Footer Placeholder 3">
            <a:extLst>
              <a:ext uri="{FF2B5EF4-FFF2-40B4-BE49-F238E27FC236}">
                <a16:creationId xmlns:a16="http://schemas.microsoft.com/office/drawing/2014/main" id="{69E4AD67-AFBA-49B2-8A42-73D45CCE6A6D}"/>
              </a:ext>
            </a:extLst>
          </p:cNvPr>
          <p:cNvSpPr txBox="1">
            <a:spLocks/>
          </p:cNvSpPr>
          <p:nvPr/>
        </p:nvSpPr>
        <p:spPr>
          <a:xfrm>
            <a:off x="6304956" y="6379375"/>
            <a:ext cx="2747167" cy="239710"/>
          </a:xfrm>
          <a:prstGeom prst="rect">
            <a:avLst/>
          </a:prstGeom>
          <a:noFill/>
          <a:ln>
            <a:noFill/>
          </a:ln>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70A7DB"/>
                </a:solidFill>
                <a:latin typeface="Open Sans" pitchFamily="2" charset="0"/>
                <a:ea typeface="Open Sans" pitchFamily="2" charset="0"/>
                <a:cs typeface="Open Sans" pitchFamily="2" charset="0"/>
              </a:rPr>
              <a:t>www.payguard.co   |   03333 660 560</a:t>
            </a:r>
          </a:p>
        </p:txBody>
      </p:sp>
      <p:pic>
        <p:nvPicPr>
          <p:cNvPr id="20" name="Picture 19">
            <a:extLst>
              <a:ext uri="{FF2B5EF4-FFF2-40B4-BE49-F238E27FC236}">
                <a16:creationId xmlns:a16="http://schemas.microsoft.com/office/drawing/2014/main" id="{BF62CB4E-FB6D-4EBC-8A0E-675E8E414F2F}"/>
              </a:ext>
            </a:extLst>
          </p:cNvPr>
          <p:cNvPicPr>
            <a:picLocks noChangeAspect="1"/>
          </p:cNvPicPr>
          <p:nvPr/>
        </p:nvPicPr>
        <p:blipFill>
          <a:blip r:embed="rId6"/>
          <a:stretch>
            <a:fillRect/>
          </a:stretch>
        </p:blipFill>
        <p:spPr>
          <a:xfrm>
            <a:off x="9052124" y="6325150"/>
            <a:ext cx="522233" cy="348155"/>
          </a:xfrm>
          <a:prstGeom prst="rect">
            <a:avLst/>
          </a:prstGeom>
        </p:spPr>
      </p:pic>
      <p:sp>
        <p:nvSpPr>
          <p:cNvPr id="21" name="Footer Placeholder 3">
            <a:extLst>
              <a:ext uri="{FF2B5EF4-FFF2-40B4-BE49-F238E27FC236}">
                <a16:creationId xmlns:a16="http://schemas.microsoft.com/office/drawing/2014/main" id="{CFA58BD5-5A99-40C4-A728-E4B7829086A8}"/>
              </a:ext>
            </a:extLst>
          </p:cNvPr>
          <p:cNvSpPr>
            <a:spLocks noGrp="1"/>
          </p:cNvSpPr>
          <p:nvPr>
            <p:ph type="ftr" sz="quarter" idx="11"/>
          </p:nvPr>
        </p:nvSpPr>
        <p:spPr>
          <a:xfrm>
            <a:off x="331643" y="6379373"/>
            <a:ext cx="4613070" cy="239711"/>
          </a:xfrm>
          <a:noFill/>
          <a:ln>
            <a:noFill/>
          </a:ln>
        </p:spPr>
        <p:txBody>
          <a:bodyPr/>
          <a:lstStyle/>
          <a:p>
            <a:pPr algn="l"/>
            <a:r>
              <a:rPr lang="en-GB" sz="1000" dirty="0">
                <a:solidFill>
                  <a:srgbClr val="70A7DB"/>
                </a:solidFill>
                <a:latin typeface="Open Sans" pitchFamily="2" charset="0"/>
                <a:ea typeface="Open Sans" pitchFamily="2" charset="0"/>
                <a:cs typeface="Open Sans" pitchFamily="2" charset="0"/>
              </a:rPr>
              <a:t>Page </a:t>
            </a:r>
            <a:fld id="{981535DB-9E61-437F-9C35-22943B1ACEE3}" type="slidenum">
              <a:rPr lang="en-GB" sz="1000" smtClean="0">
                <a:solidFill>
                  <a:srgbClr val="70A7DB"/>
                </a:solidFill>
                <a:latin typeface="Open Sans" pitchFamily="2" charset="0"/>
                <a:ea typeface="Open Sans" pitchFamily="2" charset="0"/>
                <a:cs typeface="Open Sans" pitchFamily="2" charset="0"/>
              </a:rPr>
              <a:pPr algn="l"/>
              <a:t>2</a:t>
            </a:fld>
            <a:r>
              <a:rPr lang="en-GB" sz="1000" dirty="0">
                <a:solidFill>
                  <a:srgbClr val="70A7DB"/>
                </a:solidFill>
                <a:latin typeface="Open Sans" pitchFamily="2" charset="0"/>
                <a:ea typeface="Open Sans" pitchFamily="2" charset="0"/>
                <a:cs typeface="Open Sans" pitchFamily="2" charset="0"/>
              </a:rPr>
              <a:t>   l   PayGuard User Guide</a:t>
            </a:r>
          </a:p>
        </p:txBody>
      </p:sp>
    </p:spTree>
    <p:extLst>
      <p:ext uri="{BB962C8B-B14F-4D97-AF65-F5344CB8AC3E}">
        <p14:creationId xmlns:p14="http://schemas.microsoft.com/office/powerpoint/2010/main" val="971997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83942AF-D232-494B-B4BD-31AE8D903438}"/>
              </a:ext>
            </a:extLst>
          </p:cNvPr>
          <p:cNvCxnSpPr>
            <a:cxnSpLocks/>
          </p:cNvCxnSpPr>
          <p:nvPr/>
        </p:nvCxnSpPr>
        <p:spPr>
          <a:xfrm>
            <a:off x="-8626" y="873562"/>
            <a:ext cx="4961626" cy="0"/>
          </a:xfrm>
          <a:prstGeom prst="line">
            <a:avLst/>
          </a:prstGeom>
          <a:ln>
            <a:solidFill>
              <a:srgbClr val="70A7DB"/>
            </a:solidFill>
          </a:ln>
        </p:spPr>
        <p:style>
          <a:lnRef idx="1">
            <a:schemeClr val="accent1"/>
          </a:lnRef>
          <a:fillRef idx="0">
            <a:schemeClr val="accent1"/>
          </a:fillRef>
          <a:effectRef idx="0">
            <a:schemeClr val="accent1"/>
          </a:effectRef>
          <a:fontRef idx="minor">
            <a:schemeClr val="tx1"/>
          </a:fontRef>
        </p:style>
      </p:cxnSp>
      <p:sp>
        <p:nvSpPr>
          <p:cNvPr id="11" name="Title 5">
            <a:extLst>
              <a:ext uri="{FF2B5EF4-FFF2-40B4-BE49-F238E27FC236}">
                <a16:creationId xmlns:a16="http://schemas.microsoft.com/office/drawing/2014/main" id="{53561F43-143A-46C0-B071-F7D8368536E1}"/>
              </a:ext>
            </a:extLst>
          </p:cNvPr>
          <p:cNvSpPr txBox="1">
            <a:spLocks/>
          </p:cNvSpPr>
          <p:nvPr/>
        </p:nvSpPr>
        <p:spPr>
          <a:xfrm>
            <a:off x="331643" y="324477"/>
            <a:ext cx="4621358" cy="31804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pPr>
              <a:defRPr/>
            </a:pPr>
            <a:r>
              <a:rPr lang="en-US" sz="2100" dirty="0">
                <a:solidFill>
                  <a:srgbClr val="2B295E"/>
                </a:solidFill>
                <a:latin typeface="Open Sans" pitchFamily="2" charset="0"/>
                <a:ea typeface="Open Sans" pitchFamily="2" charset="0"/>
                <a:cs typeface="Open Sans" pitchFamily="2" charset="0"/>
              </a:rPr>
              <a:t>Tips and Tricks</a:t>
            </a:r>
          </a:p>
        </p:txBody>
      </p:sp>
      <p:cxnSp>
        <p:nvCxnSpPr>
          <p:cNvPr id="13" name="Straight Connector 12">
            <a:extLst>
              <a:ext uri="{FF2B5EF4-FFF2-40B4-BE49-F238E27FC236}">
                <a16:creationId xmlns:a16="http://schemas.microsoft.com/office/drawing/2014/main" id="{C90A3B49-4481-42B9-8FBF-4BE07B4B8881}"/>
              </a:ext>
            </a:extLst>
          </p:cNvPr>
          <p:cNvCxnSpPr>
            <a:cxnSpLocks/>
          </p:cNvCxnSpPr>
          <p:nvPr/>
        </p:nvCxnSpPr>
        <p:spPr>
          <a:xfrm>
            <a:off x="-8626" y="6171804"/>
            <a:ext cx="9914626" cy="0"/>
          </a:xfrm>
          <a:prstGeom prst="line">
            <a:avLst/>
          </a:prstGeom>
          <a:ln>
            <a:solidFill>
              <a:srgbClr val="70A7DB"/>
            </a:solidFill>
          </a:ln>
        </p:spPr>
        <p:style>
          <a:lnRef idx="1">
            <a:schemeClr val="accent1"/>
          </a:lnRef>
          <a:fillRef idx="0">
            <a:schemeClr val="accent1"/>
          </a:fillRef>
          <a:effectRef idx="0">
            <a:schemeClr val="accent1"/>
          </a:effectRef>
          <a:fontRef idx="minor">
            <a:schemeClr val="tx1"/>
          </a:fontRef>
        </p:style>
      </p:cxnSp>
      <p:sp>
        <p:nvSpPr>
          <p:cNvPr id="15" name="Text Placeholder 2">
            <a:extLst>
              <a:ext uri="{FF2B5EF4-FFF2-40B4-BE49-F238E27FC236}">
                <a16:creationId xmlns:a16="http://schemas.microsoft.com/office/drawing/2014/main" id="{4AFDD9A3-CB02-4E34-9D36-734E61F51603}"/>
              </a:ext>
            </a:extLst>
          </p:cNvPr>
          <p:cNvSpPr txBox="1">
            <a:spLocks/>
          </p:cNvSpPr>
          <p:nvPr/>
        </p:nvSpPr>
        <p:spPr>
          <a:xfrm>
            <a:off x="331643" y="1652195"/>
            <a:ext cx="9242714" cy="188509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spcAft>
                <a:spcPts val="1200"/>
              </a:spcAft>
              <a:buBlip>
                <a:blip r:embed="rId2"/>
              </a:buBlip>
            </a:pPr>
            <a:r>
              <a:rPr lang="en-GB" sz="1000" spc="50" dirty="0">
                <a:solidFill>
                  <a:schemeClr val="bg1">
                    <a:lumMod val="50000"/>
                  </a:schemeClr>
                </a:solidFill>
                <a:latin typeface="Open Sans" pitchFamily="2" charset="0"/>
                <a:ea typeface="Open Sans" pitchFamily="2" charset="0"/>
                <a:cs typeface="Open Sans" pitchFamily="2" charset="0"/>
              </a:rPr>
              <a:t>     If you cannot see your customer’s card details appearing on the screen as pictured when they enter them, there may be an </a:t>
            </a:r>
            <a:br>
              <a:rPr lang="en-GB" sz="1000" spc="50" dirty="0">
                <a:solidFill>
                  <a:schemeClr val="bg1">
                    <a:lumMod val="50000"/>
                  </a:schemeClr>
                </a:solidFill>
                <a:latin typeface="Open Sans" pitchFamily="2" charset="0"/>
                <a:ea typeface="Open Sans" pitchFamily="2" charset="0"/>
                <a:cs typeface="Open Sans" pitchFamily="2" charset="0"/>
              </a:rPr>
            </a:br>
            <a:r>
              <a:rPr lang="en-GB" sz="1000" spc="50" dirty="0">
                <a:solidFill>
                  <a:schemeClr val="bg1">
                    <a:lumMod val="50000"/>
                  </a:schemeClr>
                </a:solidFill>
                <a:latin typeface="Open Sans" pitchFamily="2" charset="0"/>
                <a:ea typeface="Open Sans" pitchFamily="2" charset="0"/>
                <a:cs typeface="Open Sans" pitchFamily="2" charset="0"/>
              </a:rPr>
              <a:t>     issue where we cannot hear the digits they are pressing on their phone. This can occasionally happen if there are issues on </a:t>
            </a:r>
            <a:br>
              <a:rPr lang="en-GB" sz="1000" spc="50" dirty="0">
                <a:solidFill>
                  <a:schemeClr val="bg1">
                    <a:lumMod val="50000"/>
                  </a:schemeClr>
                </a:solidFill>
                <a:latin typeface="Open Sans" pitchFamily="2" charset="0"/>
                <a:ea typeface="Open Sans" pitchFamily="2" charset="0"/>
                <a:cs typeface="Open Sans" pitchFamily="2" charset="0"/>
              </a:rPr>
            </a:br>
            <a:r>
              <a:rPr lang="en-GB" sz="1000" spc="50" dirty="0">
                <a:solidFill>
                  <a:schemeClr val="bg1">
                    <a:lumMod val="50000"/>
                  </a:schemeClr>
                </a:solidFill>
                <a:latin typeface="Open Sans" pitchFamily="2" charset="0"/>
                <a:ea typeface="Open Sans" pitchFamily="2" charset="0"/>
                <a:cs typeface="Open Sans" pitchFamily="2" charset="0"/>
              </a:rPr>
              <a:t>     their network. The best course of action here is to ask the customer if they have an alternate phone number you can contact </a:t>
            </a:r>
            <a:br>
              <a:rPr lang="en-GB" sz="1000" spc="50" dirty="0">
                <a:solidFill>
                  <a:schemeClr val="bg1">
                    <a:lumMod val="50000"/>
                  </a:schemeClr>
                </a:solidFill>
                <a:latin typeface="Open Sans" pitchFamily="2" charset="0"/>
                <a:ea typeface="Open Sans" pitchFamily="2" charset="0"/>
                <a:cs typeface="Open Sans" pitchFamily="2" charset="0"/>
              </a:rPr>
            </a:br>
            <a:r>
              <a:rPr lang="en-GB" sz="1000" spc="50" dirty="0">
                <a:solidFill>
                  <a:schemeClr val="bg1">
                    <a:lumMod val="50000"/>
                  </a:schemeClr>
                </a:solidFill>
                <a:latin typeface="Open Sans" pitchFamily="2" charset="0"/>
                <a:ea typeface="Open Sans" pitchFamily="2" charset="0"/>
                <a:cs typeface="Open Sans" pitchFamily="2" charset="0"/>
              </a:rPr>
              <a:t>     them on, like a landline.</a:t>
            </a:r>
          </a:p>
          <a:p>
            <a:pPr marL="171450" indent="-171450">
              <a:spcAft>
                <a:spcPts val="1200"/>
              </a:spcAft>
              <a:buBlip>
                <a:blip r:embed="rId2"/>
              </a:buBlip>
            </a:pPr>
            <a:r>
              <a:rPr lang="en-GB" sz="1000" spc="50" dirty="0">
                <a:solidFill>
                  <a:schemeClr val="bg1">
                    <a:lumMod val="50000"/>
                  </a:schemeClr>
                </a:solidFill>
                <a:latin typeface="Open Sans" pitchFamily="2" charset="0"/>
                <a:ea typeface="Open Sans" pitchFamily="2" charset="0"/>
                <a:cs typeface="Open Sans" pitchFamily="2" charset="0"/>
              </a:rPr>
              <a:t>     It’s good practice to confirm the last four digits of the customer’s card back to them. If they have made a mistake or missed a </a:t>
            </a:r>
            <a:br>
              <a:rPr lang="en-GB" sz="1000" spc="50" dirty="0">
                <a:solidFill>
                  <a:schemeClr val="bg1">
                    <a:lumMod val="50000"/>
                  </a:schemeClr>
                </a:solidFill>
                <a:latin typeface="Open Sans" pitchFamily="2" charset="0"/>
                <a:ea typeface="Open Sans" pitchFamily="2" charset="0"/>
                <a:cs typeface="Open Sans" pitchFamily="2" charset="0"/>
              </a:rPr>
            </a:br>
            <a:r>
              <a:rPr lang="en-GB" sz="1000" spc="50" dirty="0">
                <a:solidFill>
                  <a:schemeClr val="bg1">
                    <a:lumMod val="50000"/>
                  </a:schemeClr>
                </a:solidFill>
                <a:latin typeface="Open Sans" pitchFamily="2" charset="0"/>
                <a:ea typeface="Open Sans" pitchFamily="2" charset="0"/>
                <a:cs typeface="Open Sans" pitchFamily="2" charset="0"/>
              </a:rPr>
              <a:t>     number out, these will likely not match.</a:t>
            </a:r>
          </a:p>
          <a:p>
            <a:pPr marL="171450" indent="-171450">
              <a:spcAft>
                <a:spcPts val="1200"/>
              </a:spcAft>
              <a:buBlip>
                <a:blip r:embed="rId2"/>
              </a:buBlip>
            </a:pPr>
            <a:r>
              <a:rPr lang="en-GB" sz="1000" spc="50" dirty="0">
                <a:solidFill>
                  <a:schemeClr val="bg1">
                    <a:lumMod val="50000"/>
                  </a:schemeClr>
                </a:solidFill>
                <a:latin typeface="Open Sans" pitchFamily="2" charset="0"/>
                <a:ea typeface="Open Sans" pitchFamily="2" charset="0"/>
                <a:cs typeface="Open Sans" pitchFamily="2" charset="0"/>
              </a:rPr>
              <a:t>     Neither the Post-Order Reference nor the Notes will be seen by the customer. They are for internal use only.</a:t>
            </a:r>
          </a:p>
        </p:txBody>
      </p:sp>
      <p:sp>
        <p:nvSpPr>
          <p:cNvPr id="12" name="Text Placeholder 2">
            <a:extLst>
              <a:ext uri="{FF2B5EF4-FFF2-40B4-BE49-F238E27FC236}">
                <a16:creationId xmlns:a16="http://schemas.microsoft.com/office/drawing/2014/main" id="{4B17D35C-C7CE-47A2-B842-B58ACDCF54D7}"/>
              </a:ext>
            </a:extLst>
          </p:cNvPr>
          <p:cNvSpPr txBox="1">
            <a:spLocks/>
          </p:cNvSpPr>
          <p:nvPr/>
        </p:nvSpPr>
        <p:spPr>
          <a:xfrm>
            <a:off x="331643" y="3736156"/>
            <a:ext cx="5512311" cy="219225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spcAft>
                <a:spcPts val="1200"/>
              </a:spcAft>
              <a:buBlip>
                <a:blip r:embed="rId2"/>
              </a:buBlip>
            </a:pPr>
            <a:r>
              <a:rPr lang="en-GB" sz="1000" spc="50" dirty="0">
                <a:solidFill>
                  <a:schemeClr val="bg1">
                    <a:lumMod val="50000"/>
                  </a:schemeClr>
                </a:solidFill>
                <a:latin typeface="Open Sans" pitchFamily="2" charset="0"/>
                <a:ea typeface="Open Sans" pitchFamily="2" charset="0"/>
                <a:cs typeface="Open Sans" pitchFamily="2" charset="0"/>
              </a:rPr>
              <a:t>     Email and SMS confirmations are not receipts, and as such, should not </a:t>
            </a:r>
            <a:br>
              <a:rPr lang="en-GB" sz="1000" spc="50" dirty="0">
                <a:solidFill>
                  <a:schemeClr val="bg1">
                    <a:lumMod val="50000"/>
                  </a:schemeClr>
                </a:solidFill>
                <a:latin typeface="Open Sans" pitchFamily="2" charset="0"/>
                <a:ea typeface="Open Sans" pitchFamily="2" charset="0"/>
                <a:cs typeface="Open Sans" pitchFamily="2" charset="0"/>
              </a:rPr>
            </a:br>
            <a:r>
              <a:rPr lang="en-GB" sz="1000" spc="50" dirty="0">
                <a:solidFill>
                  <a:schemeClr val="bg1">
                    <a:lumMod val="50000"/>
                  </a:schemeClr>
                </a:solidFill>
                <a:latin typeface="Open Sans" pitchFamily="2" charset="0"/>
                <a:ea typeface="Open Sans" pitchFamily="2" charset="0"/>
                <a:cs typeface="Open Sans" pitchFamily="2" charset="0"/>
              </a:rPr>
              <a:t>     be referred to as such to your customer. This is simply a confirmation </a:t>
            </a:r>
            <a:br>
              <a:rPr lang="en-GB" sz="1000" spc="50" dirty="0">
                <a:solidFill>
                  <a:schemeClr val="bg1">
                    <a:lumMod val="50000"/>
                  </a:schemeClr>
                </a:solidFill>
                <a:latin typeface="Open Sans" pitchFamily="2" charset="0"/>
                <a:ea typeface="Open Sans" pitchFamily="2" charset="0"/>
                <a:cs typeface="Open Sans" pitchFamily="2" charset="0"/>
              </a:rPr>
            </a:br>
            <a:r>
              <a:rPr lang="en-GB" sz="1000" spc="50" dirty="0">
                <a:solidFill>
                  <a:schemeClr val="bg1">
                    <a:lumMod val="50000"/>
                  </a:schemeClr>
                </a:solidFill>
                <a:latin typeface="Open Sans" pitchFamily="2" charset="0"/>
                <a:ea typeface="Open Sans" pitchFamily="2" charset="0"/>
                <a:cs typeface="Open Sans" pitchFamily="2" charset="0"/>
              </a:rPr>
              <a:t>     that the payment has been processed via PayGuard.</a:t>
            </a:r>
          </a:p>
          <a:p>
            <a:pPr marL="171450" indent="-171450">
              <a:spcAft>
                <a:spcPts val="1200"/>
              </a:spcAft>
              <a:buBlip>
                <a:blip r:embed="rId2"/>
              </a:buBlip>
            </a:pPr>
            <a:r>
              <a:rPr lang="en-GB" sz="1000" spc="50" dirty="0">
                <a:solidFill>
                  <a:schemeClr val="bg1">
                    <a:lumMod val="50000"/>
                  </a:schemeClr>
                </a:solidFill>
                <a:latin typeface="Open Sans" pitchFamily="2" charset="0"/>
                <a:ea typeface="Open Sans" pitchFamily="2" charset="0"/>
                <a:cs typeface="Open Sans" pitchFamily="2" charset="0"/>
              </a:rPr>
              <a:t>     If there are any issues with your customer being able to access the link, </a:t>
            </a:r>
            <a:br>
              <a:rPr lang="en-GB" sz="1000" spc="50" dirty="0">
                <a:solidFill>
                  <a:schemeClr val="bg1">
                    <a:lumMod val="50000"/>
                  </a:schemeClr>
                </a:solidFill>
                <a:latin typeface="Open Sans" pitchFamily="2" charset="0"/>
                <a:ea typeface="Open Sans" pitchFamily="2" charset="0"/>
                <a:cs typeface="Open Sans" pitchFamily="2" charset="0"/>
              </a:rPr>
            </a:br>
            <a:r>
              <a:rPr lang="en-GB" sz="1000" spc="50" dirty="0">
                <a:solidFill>
                  <a:schemeClr val="bg1">
                    <a:lumMod val="50000"/>
                  </a:schemeClr>
                </a:solidFill>
                <a:latin typeface="Open Sans" pitchFamily="2" charset="0"/>
                <a:ea typeface="Open Sans" pitchFamily="2" charset="0"/>
                <a:cs typeface="Open Sans" pitchFamily="2" charset="0"/>
              </a:rPr>
              <a:t>     you can click Regenerate Link to create a new one. Send this to them to </a:t>
            </a:r>
            <a:br>
              <a:rPr lang="en-GB" sz="1000" spc="50" dirty="0">
                <a:solidFill>
                  <a:schemeClr val="bg1">
                    <a:lumMod val="50000"/>
                  </a:schemeClr>
                </a:solidFill>
                <a:latin typeface="Open Sans" pitchFamily="2" charset="0"/>
                <a:ea typeface="Open Sans" pitchFamily="2" charset="0"/>
                <a:cs typeface="Open Sans" pitchFamily="2" charset="0"/>
              </a:rPr>
            </a:br>
            <a:r>
              <a:rPr lang="en-GB" sz="1000" spc="50" dirty="0">
                <a:solidFill>
                  <a:schemeClr val="bg1">
                    <a:lumMod val="50000"/>
                  </a:schemeClr>
                </a:solidFill>
                <a:latin typeface="Open Sans" pitchFamily="2" charset="0"/>
                <a:ea typeface="Open Sans" pitchFamily="2" charset="0"/>
                <a:cs typeface="Open Sans" pitchFamily="2" charset="0"/>
              </a:rPr>
              <a:t>     allow them to start entering their details again.</a:t>
            </a:r>
          </a:p>
          <a:p>
            <a:pPr marL="171450" indent="-171450">
              <a:spcAft>
                <a:spcPts val="1200"/>
              </a:spcAft>
              <a:buBlip>
                <a:blip r:embed="rId2"/>
              </a:buBlip>
            </a:pPr>
            <a:r>
              <a:rPr lang="en-GB" sz="1000" spc="50" dirty="0">
                <a:solidFill>
                  <a:schemeClr val="bg1">
                    <a:lumMod val="50000"/>
                  </a:schemeClr>
                </a:solidFill>
                <a:latin typeface="Open Sans" pitchFamily="2" charset="0"/>
                <a:ea typeface="Open Sans" pitchFamily="2" charset="0"/>
                <a:cs typeface="Open Sans" pitchFamily="2" charset="0"/>
              </a:rPr>
              <a:t>     Your customer can use card details stored in their browser, for example </a:t>
            </a:r>
            <a:br>
              <a:rPr lang="en-GB" sz="1000" spc="50" dirty="0">
                <a:solidFill>
                  <a:schemeClr val="bg1">
                    <a:lumMod val="50000"/>
                  </a:schemeClr>
                </a:solidFill>
                <a:latin typeface="Open Sans" pitchFamily="2" charset="0"/>
                <a:ea typeface="Open Sans" pitchFamily="2" charset="0"/>
                <a:cs typeface="Open Sans" pitchFamily="2" charset="0"/>
              </a:rPr>
            </a:br>
            <a:r>
              <a:rPr lang="en-GB" sz="1000" spc="50" dirty="0">
                <a:solidFill>
                  <a:schemeClr val="bg1">
                    <a:lumMod val="50000"/>
                  </a:schemeClr>
                </a:solidFill>
                <a:latin typeface="Open Sans" pitchFamily="2" charset="0"/>
                <a:ea typeface="Open Sans" pitchFamily="2" charset="0"/>
                <a:cs typeface="Open Sans" pitchFamily="2" charset="0"/>
              </a:rPr>
              <a:t>     using Google’s Chrome Autofill, to complete their card details in </a:t>
            </a:r>
            <a:br>
              <a:rPr lang="en-GB" sz="1000" spc="50" dirty="0">
                <a:solidFill>
                  <a:schemeClr val="bg1">
                    <a:lumMod val="50000"/>
                  </a:schemeClr>
                </a:solidFill>
                <a:latin typeface="Open Sans" pitchFamily="2" charset="0"/>
                <a:ea typeface="Open Sans" pitchFamily="2" charset="0"/>
                <a:cs typeface="Open Sans" pitchFamily="2" charset="0"/>
              </a:rPr>
            </a:br>
            <a:r>
              <a:rPr lang="en-GB" sz="1000" spc="50" dirty="0">
                <a:solidFill>
                  <a:schemeClr val="bg1">
                    <a:lumMod val="50000"/>
                  </a:schemeClr>
                </a:solidFill>
                <a:latin typeface="Open Sans" pitchFamily="2" charset="0"/>
                <a:ea typeface="Open Sans" pitchFamily="2" charset="0"/>
                <a:cs typeface="Open Sans" pitchFamily="2" charset="0"/>
              </a:rPr>
              <a:t>     seconds!</a:t>
            </a:r>
          </a:p>
        </p:txBody>
      </p:sp>
      <p:pic>
        <p:nvPicPr>
          <p:cNvPr id="17" name="Graphic 16">
            <a:extLst>
              <a:ext uri="{FF2B5EF4-FFF2-40B4-BE49-F238E27FC236}">
                <a16:creationId xmlns:a16="http://schemas.microsoft.com/office/drawing/2014/main" id="{C04E3044-0879-4116-9588-B7EADCDBE08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04185" y="3898819"/>
            <a:ext cx="1911456" cy="1911456"/>
          </a:xfrm>
          <a:prstGeom prst="rect">
            <a:avLst/>
          </a:prstGeom>
        </p:spPr>
      </p:pic>
      <p:pic>
        <p:nvPicPr>
          <p:cNvPr id="14" name="Picture 13">
            <a:extLst>
              <a:ext uri="{FF2B5EF4-FFF2-40B4-BE49-F238E27FC236}">
                <a16:creationId xmlns:a16="http://schemas.microsoft.com/office/drawing/2014/main" id="{2BBE31BF-E062-4722-B1C9-B2DE8472A7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96473" y="6327275"/>
            <a:ext cx="408483" cy="384630"/>
          </a:xfrm>
          <a:prstGeom prst="rect">
            <a:avLst/>
          </a:prstGeom>
        </p:spPr>
      </p:pic>
      <p:sp>
        <p:nvSpPr>
          <p:cNvPr id="16" name="Footer Placeholder 3">
            <a:extLst>
              <a:ext uri="{FF2B5EF4-FFF2-40B4-BE49-F238E27FC236}">
                <a16:creationId xmlns:a16="http://schemas.microsoft.com/office/drawing/2014/main" id="{177D2431-E71E-4C06-A622-7EB7C8127A5A}"/>
              </a:ext>
            </a:extLst>
          </p:cNvPr>
          <p:cNvSpPr txBox="1">
            <a:spLocks/>
          </p:cNvSpPr>
          <p:nvPr/>
        </p:nvSpPr>
        <p:spPr>
          <a:xfrm>
            <a:off x="6304956" y="6379375"/>
            <a:ext cx="2747167" cy="239710"/>
          </a:xfrm>
          <a:prstGeom prst="rect">
            <a:avLst/>
          </a:prstGeom>
          <a:noFill/>
          <a:ln>
            <a:noFill/>
          </a:ln>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70A7DB"/>
                </a:solidFill>
                <a:latin typeface="Open Sans" pitchFamily="2" charset="0"/>
                <a:ea typeface="Open Sans" pitchFamily="2" charset="0"/>
                <a:cs typeface="Open Sans" pitchFamily="2" charset="0"/>
              </a:rPr>
              <a:t>www.payguard.co   |   03333 660 560</a:t>
            </a:r>
          </a:p>
        </p:txBody>
      </p:sp>
      <p:pic>
        <p:nvPicPr>
          <p:cNvPr id="19" name="Picture 18">
            <a:extLst>
              <a:ext uri="{FF2B5EF4-FFF2-40B4-BE49-F238E27FC236}">
                <a16:creationId xmlns:a16="http://schemas.microsoft.com/office/drawing/2014/main" id="{CF4BC641-9CB0-46C5-BE18-4B415B795862}"/>
              </a:ext>
            </a:extLst>
          </p:cNvPr>
          <p:cNvPicPr>
            <a:picLocks noChangeAspect="1"/>
          </p:cNvPicPr>
          <p:nvPr/>
        </p:nvPicPr>
        <p:blipFill>
          <a:blip r:embed="rId6"/>
          <a:stretch>
            <a:fillRect/>
          </a:stretch>
        </p:blipFill>
        <p:spPr>
          <a:xfrm>
            <a:off x="9052124" y="6325150"/>
            <a:ext cx="522233" cy="348155"/>
          </a:xfrm>
          <a:prstGeom prst="rect">
            <a:avLst/>
          </a:prstGeom>
        </p:spPr>
      </p:pic>
      <p:sp>
        <p:nvSpPr>
          <p:cNvPr id="20" name="Footer Placeholder 3">
            <a:extLst>
              <a:ext uri="{FF2B5EF4-FFF2-40B4-BE49-F238E27FC236}">
                <a16:creationId xmlns:a16="http://schemas.microsoft.com/office/drawing/2014/main" id="{BC42B72B-40EC-4C5C-B1E5-3F824035A44B}"/>
              </a:ext>
            </a:extLst>
          </p:cNvPr>
          <p:cNvSpPr>
            <a:spLocks noGrp="1"/>
          </p:cNvSpPr>
          <p:nvPr>
            <p:ph type="ftr" sz="quarter" idx="11"/>
          </p:nvPr>
        </p:nvSpPr>
        <p:spPr>
          <a:xfrm>
            <a:off x="331643" y="6379373"/>
            <a:ext cx="4613070" cy="239711"/>
          </a:xfrm>
          <a:noFill/>
          <a:ln>
            <a:noFill/>
          </a:ln>
        </p:spPr>
        <p:txBody>
          <a:bodyPr/>
          <a:lstStyle/>
          <a:p>
            <a:pPr algn="l"/>
            <a:r>
              <a:rPr lang="en-GB" sz="1000" dirty="0">
                <a:solidFill>
                  <a:srgbClr val="70A7DB"/>
                </a:solidFill>
                <a:latin typeface="Open Sans" pitchFamily="2" charset="0"/>
                <a:ea typeface="Open Sans" pitchFamily="2" charset="0"/>
                <a:cs typeface="Open Sans" pitchFamily="2" charset="0"/>
              </a:rPr>
              <a:t>Page </a:t>
            </a:r>
            <a:fld id="{981535DB-9E61-437F-9C35-22943B1ACEE3}" type="slidenum">
              <a:rPr lang="en-GB" sz="1000" smtClean="0">
                <a:solidFill>
                  <a:srgbClr val="70A7DB"/>
                </a:solidFill>
                <a:latin typeface="Open Sans" pitchFamily="2" charset="0"/>
                <a:ea typeface="Open Sans" pitchFamily="2" charset="0"/>
                <a:cs typeface="Open Sans" pitchFamily="2" charset="0"/>
              </a:rPr>
              <a:pPr algn="l"/>
              <a:t>20</a:t>
            </a:fld>
            <a:r>
              <a:rPr lang="en-GB" sz="1000" dirty="0">
                <a:solidFill>
                  <a:srgbClr val="70A7DB"/>
                </a:solidFill>
                <a:latin typeface="Open Sans" pitchFamily="2" charset="0"/>
                <a:ea typeface="Open Sans" pitchFamily="2" charset="0"/>
                <a:cs typeface="Open Sans" pitchFamily="2" charset="0"/>
              </a:rPr>
              <a:t>   l   PayGuard User Guide</a:t>
            </a:r>
          </a:p>
        </p:txBody>
      </p:sp>
    </p:spTree>
    <p:extLst>
      <p:ext uri="{BB962C8B-B14F-4D97-AF65-F5344CB8AC3E}">
        <p14:creationId xmlns:p14="http://schemas.microsoft.com/office/powerpoint/2010/main" val="384814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78C8DD2A-DA2D-4F29-91CA-AE1D8D5906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1627" y="3332709"/>
            <a:ext cx="2639218" cy="2255109"/>
          </a:xfrm>
          <a:prstGeom prst="rect">
            <a:avLst/>
          </a:prstGeom>
        </p:spPr>
      </p:pic>
      <p:cxnSp>
        <p:nvCxnSpPr>
          <p:cNvPr id="5" name="Straight Connector 4">
            <a:extLst>
              <a:ext uri="{FF2B5EF4-FFF2-40B4-BE49-F238E27FC236}">
                <a16:creationId xmlns:a16="http://schemas.microsoft.com/office/drawing/2014/main" id="{B83942AF-D232-494B-B4BD-31AE8D903438}"/>
              </a:ext>
            </a:extLst>
          </p:cNvPr>
          <p:cNvCxnSpPr>
            <a:cxnSpLocks/>
          </p:cNvCxnSpPr>
          <p:nvPr/>
        </p:nvCxnSpPr>
        <p:spPr>
          <a:xfrm>
            <a:off x="-8626" y="873562"/>
            <a:ext cx="4961626" cy="0"/>
          </a:xfrm>
          <a:prstGeom prst="line">
            <a:avLst/>
          </a:prstGeom>
          <a:ln>
            <a:solidFill>
              <a:srgbClr val="70A7DB"/>
            </a:solidFill>
          </a:ln>
        </p:spPr>
        <p:style>
          <a:lnRef idx="1">
            <a:schemeClr val="accent1"/>
          </a:lnRef>
          <a:fillRef idx="0">
            <a:schemeClr val="accent1"/>
          </a:fillRef>
          <a:effectRef idx="0">
            <a:schemeClr val="accent1"/>
          </a:effectRef>
          <a:fontRef idx="minor">
            <a:schemeClr val="tx1"/>
          </a:fontRef>
        </p:style>
      </p:cxnSp>
      <p:sp>
        <p:nvSpPr>
          <p:cNvPr id="11" name="Title 5">
            <a:extLst>
              <a:ext uri="{FF2B5EF4-FFF2-40B4-BE49-F238E27FC236}">
                <a16:creationId xmlns:a16="http://schemas.microsoft.com/office/drawing/2014/main" id="{53561F43-143A-46C0-B071-F7D8368536E1}"/>
              </a:ext>
            </a:extLst>
          </p:cNvPr>
          <p:cNvSpPr txBox="1">
            <a:spLocks/>
          </p:cNvSpPr>
          <p:nvPr/>
        </p:nvSpPr>
        <p:spPr>
          <a:xfrm>
            <a:off x="331643" y="324477"/>
            <a:ext cx="4621358" cy="31804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pPr>
              <a:defRPr/>
            </a:pPr>
            <a:r>
              <a:rPr lang="en-US" sz="2100" dirty="0">
                <a:solidFill>
                  <a:srgbClr val="2B295E"/>
                </a:solidFill>
                <a:latin typeface="Open Sans" pitchFamily="2" charset="0"/>
                <a:ea typeface="Open Sans" pitchFamily="2" charset="0"/>
                <a:cs typeface="Open Sans" pitchFamily="2" charset="0"/>
              </a:rPr>
              <a:t>Logging In</a:t>
            </a:r>
          </a:p>
        </p:txBody>
      </p:sp>
      <p:cxnSp>
        <p:nvCxnSpPr>
          <p:cNvPr id="13" name="Straight Connector 12">
            <a:extLst>
              <a:ext uri="{FF2B5EF4-FFF2-40B4-BE49-F238E27FC236}">
                <a16:creationId xmlns:a16="http://schemas.microsoft.com/office/drawing/2014/main" id="{C90A3B49-4481-42B9-8FBF-4BE07B4B8881}"/>
              </a:ext>
            </a:extLst>
          </p:cNvPr>
          <p:cNvCxnSpPr>
            <a:cxnSpLocks/>
          </p:cNvCxnSpPr>
          <p:nvPr/>
        </p:nvCxnSpPr>
        <p:spPr>
          <a:xfrm>
            <a:off x="-8626" y="6171804"/>
            <a:ext cx="9914626" cy="0"/>
          </a:xfrm>
          <a:prstGeom prst="line">
            <a:avLst/>
          </a:prstGeom>
          <a:ln>
            <a:solidFill>
              <a:srgbClr val="70A7DB"/>
            </a:solidFill>
          </a:ln>
        </p:spPr>
        <p:style>
          <a:lnRef idx="1">
            <a:schemeClr val="accent1"/>
          </a:lnRef>
          <a:fillRef idx="0">
            <a:schemeClr val="accent1"/>
          </a:fillRef>
          <a:effectRef idx="0">
            <a:schemeClr val="accent1"/>
          </a:effectRef>
          <a:fontRef idx="minor">
            <a:schemeClr val="tx1"/>
          </a:fontRef>
        </p:style>
      </p:cxnSp>
      <p:sp>
        <p:nvSpPr>
          <p:cNvPr id="17" name="Text Placeholder 2">
            <a:extLst>
              <a:ext uri="{FF2B5EF4-FFF2-40B4-BE49-F238E27FC236}">
                <a16:creationId xmlns:a16="http://schemas.microsoft.com/office/drawing/2014/main" id="{4F203541-EF28-46BD-8C7C-3F30B41DAC65}"/>
              </a:ext>
            </a:extLst>
          </p:cNvPr>
          <p:cNvSpPr txBox="1">
            <a:spLocks/>
          </p:cNvSpPr>
          <p:nvPr/>
        </p:nvSpPr>
        <p:spPr>
          <a:xfrm>
            <a:off x="2400298" y="2412642"/>
            <a:ext cx="6042365" cy="318046"/>
          </a:xfrm>
          <a:prstGeom prst="rect">
            <a:avLst/>
          </a:prstGeom>
        </p:spPr>
        <p:txBody>
          <a:bodyPr vert="horz" lIns="91440" tIns="45720" rIns="91440" bIns="45720" numCol="1" spcCol="0" rtlCol="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lvl="0">
              <a:defRPr/>
            </a:pPr>
            <a:r>
              <a:rPr lang="en-GB" sz="1000" spc="50" dirty="0">
                <a:solidFill>
                  <a:srgbClr val="808285"/>
                </a:solidFill>
                <a:latin typeface="Open Sans" pitchFamily="2" charset="0"/>
                <a:ea typeface="Open Sans" pitchFamily="2" charset="0"/>
                <a:cs typeface="Open Sans" pitchFamily="2" charset="0"/>
              </a:rPr>
              <a:t>Once logged in, you will see the INovation dashboard. </a:t>
            </a:r>
            <a:r>
              <a:rPr lang="en-GB" sz="1000" b="1" spc="50" dirty="0">
                <a:solidFill>
                  <a:srgbClr val="BF087F"/>
                </a:solidFill>
                <a:latin typeface="Open Sans" pitchFamily="2" charset="0"/>
                <a:ea typeface="Open Sans" pitchFamily="2" charset="0"/>
                <a:cs typeface="Open Sans" pitchFamily="2" charset="0"/>
              </a:rPr>
              <a:t>Click on the PayGuard Icon</a:t>
            </a:r>
          </a:p>
        </p:txBody>
      </p:sp>
      <p:pic>
        <p:nvPicPr>
          <p:cNvPr id="14" name="Picture 13">
            <a:extLst>
              <a:ext uri="{FF2B5EF4-FFF2-40B4-BE49-F238E27FC236}">
                <a16:creationId xmlns:a16="http://schemas.microsoft.com/office/drawing/2014/main" id="{5A44D7AB-3415-4A15-8653-9AAE75D093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156" y="1622962"/>
            <a:ext cx="1777142" cy="1709748"/>
          </a:xfrm>
          <a:prstGeom prst="rect">
            <a:avLst/>
          </a:prstGeom>
        </p:spPr>
      </p:pic>
      <p:sp>
        <p:nvSpPr>
          <p:cNvPr id="20" name="Text Placeholder 2">
            <a:extLst>
              <a:ext uri="{FF2B5EF4-FFF2-40B4-BE49-F238E27FC236}">
                <a16:creationId xmlns:a16="http://schemas.microsoft.com/office/drawing/2014/main" id="{26C58445-ED31-4188-9FFA-E5C015D52E9C}"/>
              </a:ext>
            </a:extLst>
          </p:cNvPr>
          <p:cNvSpPr txBox="1">
            <a:spLocks/>
          </p:cNvSpPr>
          <p:nvPr/>
        </p:nvSpPr>
        <p:spPr>
          <a:xfrm>
            <a:off x="585918" y="4445358"/>
            <a:ext cx="5719038" cy="881932"/>
          </a:xfrm>
          <a:prstGeom prst="rect">
            <a:avLst/>
          </a:prstGeom>
        </p:spPr>
        <p:txBody>
          <a:bodyPr vert="horz" lIns="91440" tIns="45720" rIns="91440" bIns="45720" numCol="1" spcCol="0" rtlCol="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lvl="0" algn="r">
              <a:defRPr/>
            </a:pPr>
            <a:r>
              <a:rPr lang="en-GB" sz="1000" spc="50" dirty="0">
                <a:solidFill>
                  <a:srgbClr val="808285"/>
                </a:solidFill>
                <a:latin typeface="Open Sans" pitchFamily="2" charset="0"/>
                <a:ea typeface="Open Sans" pitchFamily="2" charset="0"/>
                <a:cs typeface="Open Sans" pitchFamily="2" charset="0"/>
              </a:rPr>
              <a:t>You can also navigate here using the sidebar menu, by selecting </a:t>
            </a:r>
          </a:p>
          <a:p>
            <a:pPr lvl="0" algn="r">
              <a:defRPr/>
            </a:pPr>
            <a:r>
              <a:rPr lang="en-GB" sz="1000" b="1" spc="50" dirty="0">
                <a:solidFill>
                  <a:srgbClr val="BF087F"/>
                </a:solidFill>
                <a:latin typeface="Open Sans" pitchFamily="2" charset="0"/>
                <a:ea typeface="Open Sans" pitchFamily="2" charset="0"/>
                <a:cs typeface="Open Sans" pitchFamily="2" charset="0"/>
              </a:rPr>
              <a:t>PayGuard -&gt; Workspace</a:t>
            </a:r>
          </a:p>
        </p:txBody>
      </p:sp>
      <p:pic>
        <p:nvPicPr>
          <p:cNvPr id="15" name="Picture 14">
            <a:extLst>
              <a:ext uri="{FF2B5EF4-FFF2-40B4-BE49-F238E27FC236}">
                <a16:creationId xmlns:a16="http://schemas.microsoft.com/office/drawing/2014/main" id="{191CC501-D107-451C-9196-2B727004D0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96473" y="6327275"/>
            <a:ext cx="408483" cy="384630"/>
          </a:xfrm>
          <a:prstGeom prst="rect">
            <a:avLst/>
          </a:prstGeom>
        </p:spPr>
      </p:pic>
      <p:sp>
        <p:nvSpPr>
          <p:cNvPr id="16" name="Footer Placeholder 3">
            <a:extLst>
              <a:ext uri="{FF2B5EF4-FFF2-40B4-BE49-F238E27FC236}">
                <a16:creationId xmlns:a16="http://schemas.microsoft.com/office/drawing/2014/main" id="{09AF0577-8890-451B-B75C-7D36CFD40962}"/>
              </a:ext>
            </a:extLst>
          </p:cNvPr>
          <p:cNvSpPr txBox="1">
            <a:spLocks/>
          </p:cNvSpPr>
          <p:nvPr/>
        </p:nvSpPr>
        <p:spPr>
          <a:xfrm>
            <a:off x="6304956" y="6379375"/>
            <a:ext cx="2747167" cy="239710"/>
          </a:xfrm>
          <a:prstGeom prst="rect">
            <a:avLst/>
          </a:prstGeom>
          <a:noFill/>
          <a:ln>
            <a:noFill/>
          </a:ln>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70A7DB"/>
                </a:solidFill>
                <a:latin typeface="Open Sans" pitchFamily="2" charset="0"/>
                <a:ea typeface="Open Sans" pitchFamily="2" charset="0"/>
                <a:cs typeface="Open Sans" pitchFamily="2" charset="0"/>
              </a:rPr>
              <a:t>www.payguard.co   |   03333 660 560</a:t>
            </a:r>
          </a:p>
        </p:txBody>
      </p:sp>
      <p:pic>
        <p:nvPicPr>
          <p:cNvPr id="18" name="Picture 17">
            <a:extLst>
              <a:ext uri="{FF2B5EF4-FFF2-40B4-BE49-F238E27FC236}">
                <a16:creationId xmlns:a16="http://schemas.microsoft.com/office/drawing/2014/main" id="{FC6D9459-1F50-4A40-BE27-CEEBD1BA135D}"/>
              </a:ext>
            </a:extLst>
          </p:cNvPr>
          <p:cNvPicPr>
            <a:picLocks noChangeAspect="1"/>
          </p:cNvPicPr>
          <p:nvPr/>
        </p:nvPicPr>
        <p:blipFill>
          <a:blip r:embed="rId5"/>
          <a:stretch>
            <a:fillRect/>
          </a:stretch>
        </p:blipFill>
        <p:spPr>
          <a:xfrm>
            <a:off x="9052124" y="6325150"/>
            <a:ext cx="522233" cy="348155"/>
          </a:xfrm>
          <a:prstGeom prst="rect">
            <a:avLst/>
          </a:prstGeom>
        </p:spPr>
      </p:pic>
      <p:sp>
        <p:nvSpPr>
          <p:cNvPr id="21" name="Footer Placeholder 3">
            <a:extLst>
              <a:ext uri="{FF2B5EF4-FFF2-40B4-BE49-F238E27FC236}">
                <a16:creationId xmlns:a16="http://schemas.microsoft.com/office/drawing/2014/main" id="{A643280B-E8CE-4093-9989-87F6DFF0B739}"/>
              </a:ext>
            </a:extLst>
          </p:cNvPr>
          <p:cNvSpPr>
            <a:spLocks noGrp="1"/>
          </p:cNvSpPr>
          <p:nvPr>
            <p:ph type="ftr" sz="quarter" idx="11"/>
          </p:nvPr>
        </p:nvSpPr>
        <p:spPr>
          <a:xfrm>
            <a:off x="331643" y="6379373"/>
            <a:ext cx="4613070" cy="239711"/>
          </a:xfrm>
          <a:noFill/>
          <a:ln>
            <a:noFill/>
          </a:ln>
        </p:spPr>
        <p:txBody>
          <a:bodyPr/>
          <a:lstStyle/>
          <a:p>
            <a:pPr algn="l"/>
            <a:r>
              <a:rPr lang="en-GB" sz="1000" dirty="0">
                <a:solidFill>
                  <a:srgbClr val="70A7DB"/>
                </a:solidFill>
                <a:latin typeface="Open Sans" pitchFamily="2" charset="0"/>
                <a:ea typeface="Open Sans" pitchFamily="2" charset="0"/>
                <a:cs typeface="Open Sans" pitchFamily="2" charset="0"/>
              </a:rPr>
              <a:t>Page </a:t>
            </a:r>
            <a:fld id="{981535DB-9E61-437F-9C35-22943B1ACEE3}" type="slidenum">
              <a:rPr lang="en-GB" sz="1000" smtClean="0">
                <a:solidFill>
                  <a:srgbClr val="70A7DB"/>
                </a:solidFill>
                <a:latin typeface="Open Sans" pitchFamily="2" charset="0"/>
                <a:ea typeface="Open Sans" pitchFamily="2" charset="0"/>
                <a:cs typeface="Open Sans" pitchFamily="2" charset="0"/>
              </a:rPr>
              <a:pPr algn="l"/>
              <a:t>3</a:t>
            </a:fld>
            <a:r>
              <a:rPr lang="en-GB" sz="1000" dirty="0">
                <a:solidFill>
                  <a:srgbClr val="70A7DB"/>
                </a:solidFill>
                <a:latin typeface="Open Sans" pitchFamily="2" charset="0"/>
                <a:ea typeface="Open Sans" pitchFamily="2" charset="0"/>
                <a:cs typeface="Open Sans" pitchFamily="2" charset="0"/>
              </a:rPr>
              <a:t>   l   PayGuard User Guide</a:t>
            </a:r>
          </a:p>
        </p:txBody>
      </p:sp>
    </p:spTree>
    <p:extLst>
      <p:ext uri="{BB962C8B-B14F-4D97-AF65-F5344CB8AC3E}">
        <p14:creationId xmlns:p14="http://schemas.microsoft.com/office/powerpoint/2010/main" val="2528764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83942AF-D232-494B-B4BD-31AE8D903438}"/>
              </a:ext>
            </a:extLst>
          </p:cNvPr>
          <p:cNvCxnSpPr>
            <a:cxnSpLocks/>
          </p:cNvCxnSpPr>
          <p:nvPr/>
        </p:nvCxnSpPr>
        <p:spPr>
          <a:xfrm>
            <a:off x="-8626" y="873562"/>
            <a:ext cx="4961626" cy="0"/>
          </a:xfrm>
          <a:prstGeom prst="line">
            <a:avLst/>
          </a:prstGeom>
          <a:ln>
            <a:solidFill>
              <a:srgbClr val="70A7DB"/>
            </a:solidFill>
          </a:ln>
        </p:spPr>
        <p:style>
          <a:lnRef idx="1">
            <a:schemeClr val="accent1"/>
          </a:lnRef>
          <a:fillRef idx="0">
            <a:schemeClr val="accent1"/>
          </a:fillRef>
          <a:effectRef idx="0">
            <a:schemeClr val="accent1"/>
          </a:effectRef>
          <a:fontRef idx="minor">
            <a:schemeClr val="tx1"/>
          </a:fontRef>
        </p:style>
      </p:cxnSp>
      <p:sp>
        <p:nvSpPr>
          <p:cNvPr id="11" name="Title 5">
            <a:extLst>
              <a:ext uri="{FF2B5EF4-FFF2-40B4-BE49-F238E27FC236}">
                <a16:creationId xmlns:a16="http://schemas.microsoft.com/office/drawing/2014/main" id="{53561F43-143A-46C0-B071-F7D8368536E1}"/>
              </a:ext>
            </a:extLst>
          </p:cNvPr>
          <p:cNvSpPr txBox="1">
            <a:spLocks/>
          </p:cNvSpPr>
          <p:nvPr/>
        </p:nvSpPr>
        <p:spPr>
          <a:xfrm>
            <a:off x="331643" y="324477"/>
            <a:ext cx="4621358" cy="31804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pPr>
              <a:defRPr/>
            </a:pPr>
            <a:r>
              <a:rPr lang="en-US" sz="2100" dirty="0">
                <a:solidFill>
                  <a:srgbClr val="2B295E"/>
                </a:solidFill>
                <a:latin typeface="Open Sans" pitchFamily="2" charset="0"/>
                <a:ea typeface="Open Sans" pitchFamily="2" charset="0"/>
                <a:cs typeface="Open Sans" pitchFamily="2" charset="0"/>
              </a:rPr>
              <a:t>Workspace and Process Selection</a:t>
            </a:r>
          </a:p>
        </p:txBody>
      </p:sp>
      <p:cxnSp>
        <p:nvCxnSpPr>
          <p:cNvPr id="13" name="Straight Connector 12">
            <a:extLst>
              <a:ext uri="{FF2B5EF4-FFF2-40B4-BE49-F238E27FC236}">
                <a16:creationId xmlns:a16="http://schemas.microsoft.com/office/drawing/2014/main" id="{C90A3B49-4481-42B9-8FBF-4BE07B4B8881}"/>
              </a:ext>
            </a:extLst>
          </p:cNvPr>
          <p:cNvCxnSpPr>
            <a:cxnSpLocks/>
          </p:cNvCxnSpPr>
          <p:nvPr/>
        </p:nvCxnSpPr>
        <p:spPr>
          <a:xfrm>
            <a:off x="-8626" y="6171804"/>
            <a:ext cx="9914626" cy="0"/>
          </a:xfrm>
          <a:prstGeom prst="line">
            <a:avLst/>
          </a:prstGeom>
          <a:ln>
            <a:solidFill>
              <a:srgbClr val="70A7DB"/>
            </a:solidFill>
          </a:ln>
        </p:spPr>
        <p:style>
          <a:lnRef idx="1">
            <a:schemeClr val="accent1"/>
          </a:lnRef>
          <a:fillRef idx="0">
            <a:schemeClr val="accent1"/>
          </a:fillRef>
          <a:effectRef idx="0">
            <a:schemeClr val="accent1"/>
          </a:effectRef>
          <a:fontRef idx="minor">
            <a:schemeClr val="tx1"/>
          </a:fontRef>
        </p:style>
      </p:cxnSp>
      <p:sp>
        <p:nvSpPr>
          <p:cNvPr id="17" name="Text Placeholder 2">
            <a:extLst>
              <a:ext uri="{FF2B5EF4-FFF2-40B4-BE49-F238E27FC236}">
                <a16:creationId xmlns:a16="http://schemas.microsoft.com/office/drawing/2014/main" id="{4F203541-EF28-46BD-8C7C-3F30B41DAC65}"/>
              </a:ext>
            </a:extLst>
          </p:cNvPr>
          <p:cNvSpPr txBox="1">
            <a:spLocks/>
          </p:cNvSpPr>
          <p:nvPr/>
        </p:nvSpPr>
        <p:spPr>
          <a:xfrm>
            <a:off x="6453553" y="1446530"/>
            <a:ext cx="3120803" cy="1199362"/>
          </a:xfrm>
          <a:prstGeom prst="rect">
            <a:avLst/>
          </a:prstGeom>
        </p:spPr>
        <p:txBody>
          <a:bodyPr vert="horz" lIns="91440" tIns="45720" rIns="91440" bIns="45720" numCol="1" spcCol="0" rtlCol="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lvl="0">
              <a:defRPr/>
            </a:pPr>
            <a:r>
              <a:rPr lang="en-GB" sz="1000" spc="50" dirty="0">
                <a:solidFill>
                  <a:srgbClr val="808285"/>
                </a:solidFill>
                <a:latin typeface="Open Sans" pitchFamily="2" charset="0"/>
                <a:ea typeface="Open Sans" pitchFamily="2" charset="0"/>
                <a:cs typeface="Open Sans" pitchFamily="2" charset="0"/>
              </a:rPr>
              <a:t>When you first land on the </a:t>
            </a:r>
            <a:r>
              <a:rPr lang="en-GB" sz="1000" spc="50" dirty="0">
                <a:solidFill>
                  <a:schemeClr val="bg1">
                    <a:lumMod val="50000"/>
                  </a:schemeClr>
                </a:solidFill>
                <a:latin typeface="Open Sans" pitchFamily="2" charset="0"/>
                <a:ea typeface="Open Sans" pitchFamily="2" charset="0"/>
                <a:cs typeface="Open Sans" pitchFamily="2" charset="0"/>
              </a:rPr>
              <a:t>Workspace</a:t>
            </a:r>
            <a:r>
              <a:rPr lang="en-GB" sz="1000" spc="50" dirty="0">
                <a:solidFill>
                  <a:srgbClr val="808285"/>
                </a:solidFill>
                <a:latin typeface="Open Sans" pitchFamily="2" charset="0"/>
                <a:ea typeface="Open Sans" pitchFamily="2" charset="0"/>
                <a:cs typeface="Open Sans" pitchFamily="2" charset="0"/>
              </a:rPr>
              <a:t> page, you will see the </a:t>
            </a:r>
            <a:r>
              <a:rPr lang="en-GB" sz="1000" b="1" spc="50" dirty="0">
                <a:solidFill>
                  <a:srgbClr val="BF087F"/>
                </a:solidFill>
                <a:latin typeface="Open Sans" pitchFamily="2" charset="0"/>
                <a:ea typeface="Open Sans" pitchFamily="2" charset="0"/>
                <a:cs typeface="Open Sans" pitchFamily="2" charset="0"/>
              </a:rPr>
              <a:t>Pay tab</a:t>
            </a:r>
            <a:r>
              <a:rPr lang="en-GB" sz="1000" spc="50" dirty="0">
                <a:solidFill>
                  <a:srgbClr val="808285"/>
                </a:solidFill>
                <a:latin typeface="Open Sans" pitchFamily="2" charset="0"/>
                <a:ea typeface="Open Sans" pitchFamily="2" charset="0"/>
                <a:cs typeface="Open Sans" pitchFamily="2" charset="0"/>
              </a:rPr>
              <a:t>. </a:t>
            </a:r>
          </a:p>
          <a:p>
            <a:pPr lvl="0">
              <a:defRPr/>
            </a:pPr>
            <a:r>
              <a:rPr lang="en-GB" sz="1000" spc="50" dirty="0">
                <a:solidFill>
                  <a:srgbClr val="808285"/>
                </a:solidFill>
                <a:latin typeface="Open Sans" pitchFamily="2" charset="0"/>
                <a:ea typeface="Open Sans" pitchFamily="2" charset="0"/>
                <a:cs typeface="Open Sans" pitchFamily="2" charset="0"/>
              </a:rPr>
              <a:t>First, you must select the </a:t>
            </a:r>
            <a:r>
              <a:rPr lang="en-GB" sz="1000" b="1" spc="50" dirty="0">
                <a:solidFill>
                  <a:srgbClr val="BF087F"/>
                </a:solidFill>
                <a:latin typeface="Open Sans" pitchFamily="2" charset="0"/>
                <a:ea typeface="Open Sans" pitchFamily="2" charset="0"/>
                <a:cs typeface="Open Sans" pitchFamily="2" charset="0"/>
              </a:rPr>
              <a:t>Process</a:t>
            </a:r>
            <a:r>
              <a:rPr lang="en-GB" sz="1000" spc="50" dirty="0">
                <a:solidFill>
                  <a:srgbClr val="808285"/>
                </a:solidFill>
                <a:latin typeface="Open Sans" pitchFamily="2" charset="0"/>
                <a:ea typeface="Open Sans" pitchFamily="2" charset="0"/>
                <a:cs typeface="Open Sans" pitchFamily="2" charset="0"/>
              </a:rPr>
              <a:t> through which you will be taking your customer’s payment.</a:t>
            </a:r>
            <a:endParaRPr lang="en-GB" sz="1000" spc="50" dirty="0">
              <a:solidFill>
                <a:srgbClr val="C9338F"/>
              </a:solidFill>
              <a:latin typeface="Open Sans" pitchFamily="2" charset="0"/>
              <a:ea typeface="Open Sans" pitchFamily="2" charset="0"/>
              <a:cs typeface="Open Sans" pitchFamily="2" charset="0"/>
            </a:endParaRPr>
          </a:p>
        </p:txBody>
      </p:sp>
      <p:sp>
        <p:nvSpPr>
          <p:cNvPr id="20" name="Text Placeholder 2">
            <a:extLst>
              <a:ext uri="{FF2B5EF4-FFF2-40B4-BE49-F238E27FC236}">
                <a16:creationId xmlns:a16="http://schemas.microsoft.com/office/drawing/2014/main" id="{26C58445-ED31-4188-9FFA-E5C015D52E9C}"/>
              </a:ext>
            </a:extLst>
          </p:cNvPr>
          <p:cNvSpPr txBox="1">
            <a:spLocks/>
          </p:cNvSpPr>
          <p:nvPr/>
        </p:nvSpPr>
        <p:spPr>
          <a:xfrm>
            <a:off x="6453554" y="3912893"/>
            <a:ext cx="3120802" cy="931668"/>
          </a:xfrm>
          <a:prstGeom prst="rect">
            <a:avLst/>
          </a:prstGeom>
        </p:spPr>
        <p:txBody>
          <a:bodyPr vert="horz" lIns="91440" tIns="45720" rIns="91440" bIns="45720" numCol="1" spcCol="0" rtlCol="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lvl="0">
              <a:defRPr/>
            </a:pPr>
            <a:r>
              <a:rPr lang="en-GB" sz="1000" spc="50" dirty="0">
                <a:solidFill>
                  <a:srgbClr val="808285"/>
                </a:solidFill>
                <a:latin typeface="Open Sans" pitchFamily="2" charset="0"/>
                <a:ea typeface="Open Sans" pitchFamily="2" charset="0"/>
                <a:cs typeface="Open Sans" pitchFamily="2" charset="0"/>
              </a:rPr>
              <a:t>You can select the option you wish to use from the dropdown list. </a:t>
            </a:r>
          </a:p>
          <a:p>
            <a:pPr lvl="0">
              <a:defRPr/>
            </a:pPr>
            <a:r>
              <a:rPr lang="en-GB" sz="1000" spc="50" dirty="0">
                <a:solidFill>
                  <a:srgbClr val="808285"/>
                </a:solidFill>
                <a:latin typeface="Open Sans" pitchFamily="2" charset="0"/>
                <a:ea typeface="Open Sans" pitchFamily="2" charset="0"/>
                <a:cs typeface="Open Sans" pitchFamily="2" charset="0"/>
              </a:rPr>
              <a:t>Once you’ve chosen an option, click </a:t>
            </a:r>
            <a:r>
              <a:rPr lang="en-GB" sz="1000" b="1" spc="50" dirty="0">
                <a:solidFill>
                  <a:srgbClr val="BF087F"/>
                </a:solidFill>
                <a:latin typeface="Open Sans" pitchFamily="2" charset="0"/>
                <a:ea typeface="Open Sans" pitchFamily="2" charset="0"/>
                <a:cs typeface="Open Sans" pitchFamily="2" charset="0"/>
              </a:rPr>
              <a:t>Start</a:t>
            </a:r>
            <a:r>
              <a:rPr lang="en-GB" sz="1000" spc="50" dirty="0">
                <a:solidFill>
                  <a:srgbClr val="808285"/>
                </a:solidFill>
                <a:latin typeface="Open Sans" pitchFamily="2" charset="0"/>
                <a:ea typeface="Open Sans" pitchFamily="2" charset="0"/>
                <a:cs typeface="Open Sans" pitchFamily="2" charset="0"/>
              </a:rPr>
              <a:t> to continue.</a:t>
            </a:r>
            <a:endParaRPr lang="en-GB" sz="1000" spc="50" dirty="0">
              <a:solidFill>
                <a:srgbClr val="C9338F"/>
              </a:solidFill>
              <a:latin typeface="Open Sans" pitchFamily="2" charset="0"/>
              <a:ea typeface="Open Sans" pitchFamily="2" charset="0"/>
              <a:cs typeface="Open Sans" pitchFamily="2" charset="0"/>
            </a:endParaRPr>
          </a:p>
        </p:txBody>
      </p:sp>
      <p:pic>
        <p:nvPicPr>
          <p:cNvPr id="15" name="Picture 14">
            <a:extLst>
              <a:ext uri="{FF2B5EF4-FFF2-40B4-BE49-F238E27FC236}">
                <a16:creationId xmlns:a16="http://schemas.microsoft.com/office/drawing/2014/main" id="{09269414-C7AE-4033-AB71-723B5279FE73}"/>
              </a:ext>
            </a:extLst>
          </p:cNvPr>
          <p:cNvPicPr/>
          <p:nvPr/>
        </p:nvPicPr>
        <p:blipFill>
          <a:blip r:embed="rId2"/>
          <a:stretch>
            <a:fillRect/>
          </a:stretch>
        </p:blipFill>
        <p:spPr>
          <a:xfrm>
            <a:off x="446674" y="1446530"/>
            <a:ext cx="5654040" cy="1982470"/>
          </a:xfrm>
          <a:prstGeom prst="rect">
            <a:avLst/>
          </a:prstGeom>
        </p:spPr>
      </p:pic>
      <p:pic>
        <p:nvPicPr>
          <p:cNvPr id="16" name="Picture 15">
            <a:extLst>
              <a:ext uri="{FF2B5EF4-FFF2-40B4-BE49-F238E27FC236}">
                <a16:creationId xmlns:a16="http://schemas.microsoft.com/office/drawing/2014/main" id="{3D06923C-E47F-4921-9C13-5D75F9979093}"/>
              </a:ext>
            </a:extLst>
          </p:cNvPr>
          <p:cNvPicPr/>
          <p:nvPr/>
        </p:nvPicPr>
        <p:blipFill>
          <a:blip r:embed="rId3"/>
          <a:stretch>
            <a:fillRect/>
          </a:stretch>
        </p:blipFill>
        <p:spPr>
          <a:xfrm>
            <a:off x="454033" y="3929252"/>
            <a:ext cx="5666105" cy="1983105"/>
          </a:xfrm>
          <a:prstGeom prst="rect">
            <a:avLst/>
          </a:prstGeom>
        </p:spPr>
      </p:pic>
      <p:sp>
        <p:nvSpPr>
          <p:cNvPr id="18" name="Text Placeholder 2">
            <a:extLst>
              <a:ext uri="{FF2B5EF4-FFF2-40B4-BE49-F238E27FC236}">
                <a16:creationId xmlns:a16="http://schemas.microsoft.com/office/drawing/2014/main" id="{E7A472E8-5FD6-48A7-8C6A-03947DE95457}"/>
              </a:ext>
            </a:extLst>
          </p:cNvPr>
          <p:cNvSpPr txBox="1">
            <a:spLocks/>
          </p:cNvSpPr>
          <p:nvPr/>
        </p:nvSpPr>
        <p:spPr>
          <a:xfrm>
            <a:off x="6453553" y="2953070"/>
            <a:ext cx="3120802" cy="405591"/>
          </a:xfrm>
          <a:prstGeom prst="rect">
            <a:avLst/>
          </a:prstGeom>
          <a:solidFill>
            <a:srgbClr val="7DB0E2">
              <a:alpha val="10000"/>
            </a:srgbClr>
          </a:solidFill>
        </p:spPr>
        <p:txBody>
          <a:bodyPr vert="horz" lIns="91440" tIns="45720" rIns="91440" bIns="45720" numCol="1" spcCol="0" rtlCol="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lvl="0">
              <a:defRPr/>
            </a:pPr>
            <a:r>
              <a:rPr lang="en-GB" sz="1000" i="1" spc="50" dirty="0">
                <a:solidFill>
                  <a:srgbClr val="70A7DB"/>
                </a:solidFill>
                <a:latin typeface="Open Sans" pitchFamily="2" charset="0"/>
                <a:ea typeface="Open Sans" pitchFamily="2" charset="0"/>
                <a:cs typeface="Open Sans" pitchFamily="2" charset="0"/>
              </a:rPr>
              <a:t>Did You Know? If you only have one </a:t>
            </a:r>
            <a:r>
              <a:rPr lang="en-GB" sz="1000" b="1" i="1" spc="50" dirty="0">
                <a:solidFill>
                  <a:srgbClr val="BF087F"/>
                </a:solidFill>
                <a:latin typeface="Open Sans" pitchFamily="2" charset="0"/>
                <a:ea typeface="Open Sans" pitchFamily="2" charset="0"/>
                <a:cs typeface="Open Sans" pitchFamily="2" charset="0"/>
              </a:rPr>
              <a:t>Process</a:t>
            </a:r>
            <a:r>
              <a:rPr lang="en-GB" sz="1000" i="1" spc="50" dirty="0">
                <a:solidFill>
                  <a:srgbClr val="7DB0E2"/>
                </a:solidFill>
                <a:latin typeface="Open Sans" pitchFamily="2" charset="0"/>
                <a:ea typeface="Open Sans" pitchFamily="2" charset="0"/>
                <a:cs typeface="Open Sans" pitchFamily="2" charset="0"/>
              </a:rPr>
              <a:t> </a:t>
            </a:r>
            <a:r>
              <a:rPr lang="en-GB" sz="1000" i="1" spc="50" dirty="0">
                <a:solidFill>
                  <a:srgbClr val="70A7DB"/>
                </a:solidFill>
                <a:latin typeface="Open Sans" pitchFamily="2" charset="0"/>
                <a:ea typeface="Open Sans" pitchFamily="2" charset="0"/>
                <a:cs typeface="Open Sans" pitchFamily="2" charset="0"/>
              </a:rPr>
              <a:t>available to you, you will not need to select one.</a:t>
            </a:r>
          </a:p>
        </p:txBody>
      </p:sp>
      <p:pic>
        <p:nvPicPr>
          <p:cNvPr id="14" name="Picture 13">
            <a:extLst>
              <a:ext uri="{FF2B5EF4-FFF2-40B4-BE49-F238E27FC236}">
                <a16:creationId xmlns:a16="http://schemas.microsoft.com/office/drawing/2014/main" id="{E16DF0F7-1D86-4693-9ACB-0856BA784D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96473" y="6327275"/>
            <a:ext cx="408483" cy="384630"/>
          </a:xfrm>
          <a:prstGeom prst="rect">
            <a:avLst/>
          </a:prstGeom>
        </p:spPr>
      </p:pic>
      <p:sp>
        <p:nvSpPr>
          <p:cNvPr id="19" name="Footer Placeholder 3">
            <a:extLst>
              <a:ext uri="{FF2B5EF4-FFF2-40B4-BE49-F238E27FC236}">
                <a16:creationId xmlns:a16="http://schemas.microsoft.com/office/drawing/2014/main" id="{8FC0ADDA-CE2B-4089-806B-AFA94C0C619A}"/>
              </a:ext>
            </a:extLst>
          </p:cNvPr>
          <p:cNvSpPr txBox="1">
            <a:spLocks/>
          </p:cNvSpPr>
          <p:nvPr/>
        </p:nvSpPr>
        <p:spPr>
          <a:xfrm>
            <a:off x="6304956" y="6379375"/>
            <a:ext cx="2747167" cy="239710"/>
          </a:xfrm>
          <a:prstGeom prst="rect">
            <a:avLst/>
          </a:prstGeom>
          <a:noFill/>
          <a:ln>
            <a:noFill/>
          </a:ln>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70A7DB"/>
                </a:solidFill>
                <a:latin typeface="Open Sans" pitchFamily="2" charset="0"/>
                <a:ea typeface="Open Sans" pitchFamily="2" charset="0"/>
                <a:cs typeface="Open Sans" pitchFamily="2" charset="0"/>
              </a:rPr>
              <a:t>www.payguard.co   |   03333 660 560</a:t>
            </a:r>
          </a:p>
        </p:txBody>
      </p:sp>
      <p:pic>
        <p:nvPicPr>
          <p:cNvPr id="21" name="Picture 20">
            <a:extLst>
              <a:ext uri="{FF2B5EF4-FFF2-40B4-BE49-F238E27FC236}">
                <a16:creationId xmlns:a16="http://schemas.microsoft.com/office/drawing/2014/main" id="{3085159B-78D7-4EA1-B84F-6F8286107B0D}"/>
              </a:ext>
            </a:extLst>
          </p:cNvPr>
          <p:cNvPicPr>
            <a:picLocks noChangeAspect="1"/>
          </p:cNvPicPr>
          <p:nvPr/>
        </p:nvPicPr>
        <p:blipFill>
          <a:blip r:embed="rId5"/>
          <a:stretch>
            <a:fillRect/>
          </a:stretch>
        </p:blipFill>
        <p:spPr>
          <a:xfrm>
            <a:off x="9052124" y="6325150"/>
            <a:ext cx="522233" cy="348155"/>
          </a:xfrm>
          <a:prstGeom prst="rect">
            <a:avLst/>
          </a:prstGeom>
        </p:spPr>
      </p:pic>
      <p:sp>
        <p:nvSpPr>
          <p:cNvPr id="22" name="Footer Placeholder 3">
            <a:extLst>
              <a:ext uri="{FF2B5EF4-FFF2-40B4-BE49-F238E27FC236}">
                <a16:creationId xmlns:a16="http://schemas.microsoft.com/office/drawing/2014/main" id="{3EB620B3-5310-4895-9F6E-93DC0B98AAA3}"/>
              </a:ext>
            </a:extLst>
          </p:cNvPr>
          <p:cNvSpPr>
            <a:spLocks noGrp="1"/>
          </p:cNvSpPr>
          <p:nvPr>
            <p:ph type="ftr" sz="quarter" idx="11"/>
          </p:nvPr>
        </p:nvSpPr>
        <p:spPr>
          <a:xfrm>
            <a:off x="331643" y="6379373"/>
            <a:ext cx="4613070" cy="239711"/>
          </a:xfrm>
          <a:noFill/>
          <a:ln>
            <a:noFill/>
          </a:ln>
        </p:spPr>
        <p:txBody>
          <a:bodyPr/>
          <a:lstStyle/>
          <a:p>
            <a:pPr algn="l"/>
            <a:r>
              <a:rPr lang="en-GB" sz="1000" dirty="0">
                <a:solidFill>
                  <a:srgbClr val="70A7DB"/>
                </a:solidFill>
                <a:latin typeface="Open Sans" pitchFamily="2" charset="0"/>
                <a:ea typeface="Open Sans" pitchFamily="2" charset="0"/>
                <a:cs typeface="Open Sans" pitchFamily="2" charset="0"/>
              </a:rPr>
              <a:t>Page </a:t>
            </a:r>
            <a:fld id="{981535DB-9E61-437F-9C35-22943B1ACEE3}" type="slidenum">
              <a:rPr lang="en-GB" sz="1000" smtClean="0">
                <a:solidFill>
                  <a:srgbClr val="70A7DB"/>
                </a:solidFill>
                <a:latin typeface="Open Sans" pitchFamily="2" charset="0"/>
                <a:ea typeface="Open Sans" pitchFamily="2" charset="0"/>
                <a:cs typeface="Open Sans" pitchFamily="2" charset="0"/>
              </a:rPr>
              <a:pPr algn="l"/>
              <a:t>4</a:t>
            </a:fld>
            <a:r>
              <a:rPr lang="en-GB" sz="1000" dirty="0">
                <a:solidFill>
                  <a:srgbClr val="70A7DB"/>
                </a:solidFill>
                <a:latin typeface="Open Sans" pitchFamily="2" charset="0"/>
                <a:ea typeface="Open Sans" pitchFamily="2" charset="0"/>
                <a:cs typeface="Open Sans" pitchFamily="2" charset="0"/>
              </a:rPr>
              <a:t>   l   PayGuard User Guide</a:t>
            </a:r>
          </a:p>
        </p:txBody>
      </p:sp>
    </p:spTree>
    <p:extLst>
      <p:ext uri="{BB962C8B-B14F-4D97-AF65-F5344CB8AC3E}">
        <p14:creationId xmlns:p14="http://schemas.microsoft.com/office/powerpoint/2010/main" val="3948197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E1214A4-B390-4F96-ACFD-3F8EA7D565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642" y="1365372"/>
            <a:ext cx="5461000" cy="4042410"/>
          </a:xfrm>
          <a:prstGeom prst="rect">
            <a:avLst/>
          </a:prstGeom>
        </p:spPr>
      </p:pic>
      <p:cxnSp>
        <p:nvCxnSpPr>
          <p:cNvPr id="5" name="Straight Connector 4">
            <a:extLst>
              <a:ext uri="{FF2B5EF4-FFF2-40B4-BE49-F238E27FC236}">
                <a16:creationId xmlns:a16="http://schemas.microsoft.com/office/drawing/2014/main" id="{B83942AF-D232-494B-B4BD-31AE8D903438}"/>
              </a:ext>
            </a:extLst>
          </p:cNvPr>
          <p:cNvCxnSpPr>
            <a:cxnSpLocks/>
          </p:cNvCxnSpPr>
          <p:nvPr/>
        </p:nvCxnSpPr>
        <p:spPr>
          <a:xfrm>
            <a:off x="-8626" y="873562"/>
            <a:ext cx="4961626" cy="0"/>
          </a:xfrm>
          <a:prstGeom prst="line">
            <a:avLst/>
          </a:prstGeom>
          <a:ln>
            <a:solidFill>
              <a:srgbClr val="70A7DB"/>
            </a:solidFill>
          </a:ln>
        </p:spPr>
        <p:style>
          <a:lnRef idx="1">
            <a:schemeClr val="accent1"/>
          </a:lnRef>
          <a:fillRef idx="0">
            <a:schemeClr val="accent1"/>
          </a:fillRef>
          <a:effectRef idx="0">
            <a:schemeClr val="accent1"/>
          </a:effectRef>
          <a:fontRef idx="minor">
            <a:schemeClr val="tx1"/>
          </a:fontRef>
        </p:style>
      </p:cxnSp>
      <p:sp>
        <p:nvSpPr>
          <p:cNvPr id="11" name="Title 5">
            <a:extLst>
              <a:ext uri="{FF2B5EF4-FFF2-40B4-BE49-F238E27FC236}">
                <a16:creationId xmlns:a16="http://schemas.microsoft.com/office/drawing/2014/main" id="{53561F43-143A-46C0-B071-F7D8368536E1}"/>
              </a:ext>
            </a:extLst>
          </p:cNvPr>
          <p:cNvSpPr txBox="1">
            <a:spLocks/>
          </p:cNvSpPr>
          <p:nvPr/>
        </p:nvSpPr>
        <p:spPr>
          <a:xfrm>
            <a:off x="331643" y="324477"/>
            <a:ext cx="4621358" cy="31804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pPr>
              <a:defRPr/>
            </a:pPr>
            <a:r>
              <a:rPr lang="en-US" sz="2100" dirty="0">
                <a:solidFill>
                  <a:srgbClr val="2B295E"/>
                </a:solidFill>
                <a:latin typeface="Open Sans" pitchFamily="2" charset="0"/>
                <a:ea typeface="Open Sans" pitchFamily="2" charset="0"/>
                <a:cs typeface="Open Sans" pitchFamily="2" charset="0"/>
              </a:rPr>
              <a:t>Phone Keypad Process</a:t>
            </a:r>
          </a:p>
        </p:txBody>
      </p:sp>
      <p:cxnSp>
        <p:nvCxnSpPr>
          <p:cNvPr id="13" name="Straight Connector 12">
            <a:extLst>
              <a:ext uri="{FF2B5EF4-FFF2-40B4-BE49-F238E27FC236}">
                <a16:creationId xmlns:a16="http://schemas.microsoft.com/office/drawing/2014/main" id="{C90A3B49-4481-42B9-8FBF-4BE07B4B8881}"/>
              </a:ext>
            </a:extLst>
          </p:cNvPr>
          <p:cNvCxnSpPr>
            <a:cxnSpLocks/>
          </p:cNvCxnSpPr>
          <p:nvPr/>
        </p:nvCxnSpPr>
        <p:spPr>
          <a:xfrm>
            <a:off x="-8626" y="6171804"/>
            <a:ext cx="9914626" cy="0"/>
          </a:xfrm>
          <a:prstGeom prst="line">
            <a:avLst/>
          </a:prstGeom>
          <a:ln>
            <a:solidFill>
              <a:srgbClr val="70A7DB"/>
            </a:solidFill>
          </a:ln>
        </p:spPr>
        <p:style>
          <a:lnRef idx="1">
            <a:schemeClr val="accent1"/>
          </a:lnRef>
          <a:fillRef idx="0">
            <a:schemeClr val="accent1"/>
          </a:fillRef>
          <a:effectRef idx="0">
            <a:schemeClr val="accent1"/>
          </a:effectRef>
          <a:fontRef idx="minor">
            <a:schemeClr val="tx1"/>
          </a:fontRef>
        </p:style>
      </p:cxnSp>
      <p:sp>
        <p:nvSpPr>
          <p:cNvPr id="17" name="Text Placeholder 2">
            <a:extLst>
              <a:ext uri="{FF2B5EF4-FFF2-40B4-BE49-F238E27FC236}">
                <a16:creationId xmlns:a16="http://schemas.microsoft.com/office/drawing/2014/main" id="{4F203541-EF28-46BD-8C7C-3F30B41DAC65}"/>
              </a:ext>
            </a:extLst>
          </p:cNvPr>
          <p:cNvSpPr txBox="1">
            <a:spLocks/>
          </p:cNvSpPr>
          <p:nvPr/>
        </p:nvSpPr>
        <p:spPr>
          <a:xfrm>
            <a:off x="6093069" y="1331301"/>
            <a:ext cx="3481287" cy="542680"/>
          </a:xfrm>
          <a:prstGeom prst="rect">
            <a:avLst/>
          </a:prstGeom>
        </p:spPr>
        <p:txBody>
          <a:bodyPr vert="horz" lIns="91440" tIns="45720" rIns="91440" bIns="45720" numCol="1" spcCol="0" rtlCol="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lvl="0">
              <a:defRPr/>
            </a:pPr>
            <a:r>
              <a:rPr lang="en-GB" sz="1000" spc="50" dirty="0">
                <a:solidFill>
                  <a:srgbClr val="2B295E"/>
                </a:solidFill>
                <a:latin typeface="Open Sans" pitchFamily="2" charset="0"/>
                <a:ea typeface="Open Sans" pitchFamily="2" charset="0"/>
                <a:cs typeface="Open Sans" pitchFamily="2" charset="0"/>
              </a:rPr>
              <a:t>When you open PayGuard, you will see this screen.</a:t>
            </a:r>
          </a:p>
        </p:txBody>
      </p:sp>
      <p:sp>
        <p:nvSpPr>
          <p:cNvPr id="20" name="Text Placeholder 2">
            <a:extLst>
              <a:ext uri="{FF2B5EF4-FFF2-40B4-BE49-F238E27FC236}">
                <a16:creationId xmlns:a16="http://schemas.microsoft.com/office/drawing/2014/main" id="{26C58445-ED31-4188-9FFA-E5C015D52E9C}"/>
              </a:ext>
            </a:extLst>
          </p:cNvPr>
          <p:cNvSpPr txBox="1">
            <a:spLocks/>
          </p:cNvSpPr>
          <p:nvPr/>
        </p:nvSpPr>
        <p:spPr>
          <a:xfrm>
            <a:off x="6093070" y="2125180"/>
            <a:ext cx="3481286" cy="1688939"/>
          </a:xfrm>
          <a:prstGeom prst="rect">
            <a:avLst/>
          </a:prstGeom>
        </p:spPr>
        <p:txBody>
          <a:bodyPr vert="horz" lIns="91440" tIns="45720" rIns="91440" bIns="45720" numCol="1" spcCol="0" rtlCol="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lvl="0">
              <a:defRPr/>
            </a:pPr>
            <a:r>
              <a:rPr lang="en-GB" sz="1000" spc="50" dirty="0">
                <a:solidFill>
                  <a:srgbClr val="808285"/>
                </a:solidFill>
                <a:latin typeface="Open Sans" pitchFamily="2" charset="0"/>
                <a:ea typeface="Open Sans" pitchFamily="2" charset="0"/>
                <a:cs typeface="Open Sans" pitchFamily="2" charset="0"/>
              </a:rPr>
              <a:t>When you are on the phone to your customer and you are ready to take a payment, you will need to link your phone call with PayGuard. To do so, enter your </a:t>
            </a:r>
            <a:r>
              <a:rPr lang="en-GB" sz="1000" b="1" spc="50" dirty="0">
                <a:solidFill>
                  <a:srgbClr val="BF087F"/>
                </a:solidFill>
                <a:latin typeface="Open Sans" pitchFamily="2" charset="0"/>
                <a:ea typeface="Open Sans" pitchFamily="2" charset="0"/>
                <a:cs typeface="Open Sans" pitchFamily="2" charset="0"/>
              </a:rPr>
              <a:t>Agent PIN</a:t>
            </a:r>
            <a:r>
              <a:rPr lang="en-GB" sz="1000" spc="50" dirty="0">
                <a:solidFill>
                  <a:srgbClr val="C9338F"/>
                </a:solidFill>
                <a:latin typeface="Open Sans" pitchFamily="2" charset="0"/>
                <a:ea typeface="Open Sans" pitchFamily="2" charset="0"/>
                <a:cs typeface="Open Sans" pitchFamily="2" charset="0"/>
              </a:rPr>
              <a:t> </a:t>
            </a:r>
            <a:r>
              <a:rPr lang="en-GB" sz="1000" spc="50" dirty="0">
                <a:solidFill>
                  <a:srgbClr val="808285"/>
                </a:solidFill>
                <a:latin typeface="Open Sans" pitchFamily="2" charset="0"/>
                <a:ea typeface="Open Sans" pitchFamily="2" charset="0"/>
                <a:cs typeface="Open Sans" pitchFamily="2" charset="0"/>
              </a:rPr>
              <a:t>into your telephone keypad. </a:t>
            </a:r>
          </a:p>
          <a:p>
            <a:pPr lvl="0">
              <a:defRPr/>
            </a:pPr>
            <a:r>
              <a:rPr lang="en-GB" sz="1000" spc="50" dirty="0">
                <a:solidFill>
                  <a:srgbClr val="808285"/>
                </a:solidFill>
                <a:latin typeface="Open Sans" pitchFamily="2" charset="0"/>
                <a:ea typeface="Open Sans" pitchFamily="2" charset="0"/>
                <a:cs typeface="Open Sans" pitchFamily="2" charset="0"/>
              </a:rPr>
              <a:t>In most cases, you should be able to find your Agent PIN in the top righthand corner of the yellow screen. Your PIN will always stay the same.</a:t>
            </a:r>
          </a:p>
          <a:p>
            <a:pPr lvl="0">
              <a:defRPr/>
            </a:pPr>
            <a:r>
              <a:rPr lang="en-GB" sz="1000" spc="50" dirty="0">
                <a:solidFill>
                  <a:srgbClr val="808285"/>
                </a:solidFill>
                <a:latin typeface="Open Sans" pitchFamily="2" charset="0"/>
                <a:ea typeface="Open Sans" pitchFamily="2" charset="0"/>
                <a:cs typeface="Open Sans" pitchFamily="2" charset="0"/>
              </a:rPr>
              <a:t>If you enter your agent PIN incorrectly, you must press ## in order to clear it before trying again.</a:t>
            </a:r>
            <a:endParaRPr lang="en-GB" sz="1000" spc="50" dirty="0">
              <a:solidFill>
                <a:schemeClr val="bg1">
                  <a:lumMod val="50000"/>
                </a:schemeClr>
              </a:solidFill>
              <a:latin typeface="Open Sans" pitchFamily="2" charset="0"/>
              <a:ea typeface="Open Sans" pitchFamily="2" charset="0"/>
              <a:cs typeface="Open Sans" pitchFamily="2" charset="0"/>
            </a:endParaRPr>
          </a:p>
          <a:p>
            <a:pPr lvl="0">
              <a:defRPr/>
            </a:pPr>
            <a:endParaRPr lang="en-GB" sz="1000" spc="50" dirty="0">
              <a:solidFill>
                <a:schemeClr val="bg1">
                  <a:lumMod val="50000"/>
                </a:schemeClr>
              </a:solidFill>
              <a:latin typeface="Open Sans" pitchFamily="2" charset="0"/>
              <a:ea typeface="Open Sans" pitchFamily="2" charset="0"/>
              <a:cs typeface="Open Sans" pitchFamily="2" charset="0"/>
            </a:endParaRPr>
          </a:p>
        </p:txBody>
      </p:sp>
      <p:sp>
        <p:nvSpPr>
          <p:cNvPr id="18" name="Text Placeholder 2">
            <a:extLst>
              <a:ext uri="{FF2B5EF4-FFF2-40B4-BE49-F238E27FC236}">
                <a16:creationId xmlns:a16="http://schemas.microsoft.com/office/drawing/2014/main" id="{E7A472E8-5FD6-48A7-8C6A-03947DE95457}"/>
              </a:ext>
            </a:extLst>
          </p:cNvPr>
          <p:cNvSpPr txBox="1">
            <a:spLocks/>
          </p:cNvSpPr>
          <p:nvPr/>
        </p:nvSpPr>
        <p:spPr>
          <a:xfrm>
            <a:off x="6093069" y="4362790"/>
            <a:ext cx="3481287" cy="1024760"/>
          </a:xfrm>
          <a:prstGeom prst="rect">
            <a:avLst/>
          </a:prstGeom>
          <a:solidFill>
            <a:srgbClr val="7DB0E2">
              <a:alpha val="10000"/>
            </a:srgbClr>
          </a:solidFill>
        </p:spPr>
        <p:txBody>
          <a:bodyPr vert="horz" lIns="91440" tIns="45720" rIns="91440" bIns="45720" numCol="1" spcCol="0" rtlCol="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lvl="0">
              <a:defRPr/>
            </a:pPr>
            <a:r>
              <a:rPr lang="en-GB" sz="900" i="1" spc="50" dirty="0">
                <a:solidFill>
                  <a:srgbClr val="70A7DB"/>
                </a:solidFill>
                <a:latin typeface="Open Sans" pitchFamily="2" charset="0"/>
                <a:ea typeface="Open Sans" pitchFamily="2" charset="0"/>
                <a:cs typeface="Open Sans" pitchFamily="2" charset="0"/>
              </a:rPr>
              <a:t>Hint: If your customer has a menu on their phone number before you get through to them, for example, “Press 1 for Support,” then you must reset the keypad before entering your PIN. </a:t>
            </a:r>
          </a:p>
          <a:p>
            <a:pPr lvl="0">
              <a:defRPr/>
            </a:pPr>
            <a:r>
              <a:rPr lang="en-GB" sz="900" i="1" spc="50" dirty="0">
                <a:solidFill>
                  <a:srgbClr val="70A7DB"/>
                </a:solidFill>
                <a:latin typeface="Open Sans" pitchFamily="2" charset="0"/>
                <a:ea typeface="Open Sans" pitchFamily="2" charset="0"/>
                <a:cs typeface="Open Sans" pitchFamily="2" charset="0"/>
              </a:rPr>
              <a:t>Press </a:t>
            </a:r>
            <a:r>
              <a:rPr lang="en-GB" sz="900" b="1" i="1" spc="50" dirty="0">
                <a:solidFill>
                  <a:srgbClr val="BF087F"/>
                </a:solidFill>
                <a:latin typeface="Open Sans" pitchFamily="2" charset="0"/>
                <a:ea typeface="Open Sans" pitchFamily="2" charset="0"/>
                <a:cs typeface="Open Sans" pitchFamily="2" charset="0"/>
              </a:rPr>
              <a:t>##</a:t>
            </a:r>
            <a:r>
              <a:rPr lang="en-GB" sz="900" i="1" spc="50" dirty="0">
                <a:solidFill>
                  <a:srgbClr val="70A7DB"/>
                </a:solidFill>
                <a:latin typeface="Open Sans" pitchFamily="2" charset="0"/>
                <a:ea typeface="Open Sans" pitchFamily="2" charset="0"/>
                <a:cs typeface="Open Sans" pitchFamily="2" charset="0"/>
              </a:rPr>
              <a:t> to clear any previous buttons pressed during the call and reset the PIN.</a:t>
            </a:r>
          </a:p>
        </p:txBody>
      </p:sp>
      <p:pic>
        <p:nvPicPr>
          <p:cNvPr id="14" name="Picture 13">
            <a:extLst>
              <a:ext uri="{FF2B5EF4-FFF2-40B4-BE49-F238E27FC236}">
                <a16:creationId xmlns:a16="http://schemas.microsoft.com/office/drawing/2014/main" id="{6F360112-15B6-47CB-A7F1-D933D07DEC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6473" y="6327275"/>
            <a:ext cx="408483" cy="384630"/>
          </a:xfrm>
          <a:prstGeom prst="rect">
            <a:avLst/>
          </a:prstGeom>
        </p:spPr>
      </p:pic>
      <p:sp>
        <p:nvSpPr>
          <p:cNvPr id="19" name="Footer Placeholder 3">
            <a:extLst>
              <a:ext uri="{FF2B5EF4-FFF2-40B4-BE49-F238E27FC236}">
                <a16:creationId xmlns:a16="http://schemas.microsoft.com/office/drawing/2014/main" id="{FC0E58AE-630D-4950-B676-E0D6E5D47C13}"/>
              </a:ext>
            </a:extLst>
          </p:cNvPr>
          <p:cNvSpPr txBox="1">
            <a:spLocks/>
          </p:cNvSpPr>
          <p:nvPr/>
        </p:nvSpPr>
        <p:spPr>
          <a:xfrm>
            <a:off x="6304956" y="6379375"/>
            <a:ext cx="2747167" cy="239710"/>
          </a:xfrm>
          <a:prstGeom prst="rect">
            <a:avLst/>
          </a:prstGeom>
          <a:noFill/>
          <a:ln>
            <a:noFill/>
          </a:ln>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70A7DB"/>
                </a:solidFill>
                <a:latin typeface="Open Sans" pitchFamily="2" charset="0"/>
                <a:ea typeface="Open Sans" pitchFamily="2" charset="0"/>
                <a:cs typeface="Open Sans" pitchFamily="2" charset="0"/>
              </a:rPr>
              <a:t>www.payguard.co   |   03333 660 560</a:t>
            </a:r>
          </a:p>
        </p:txBody>
      </p:sp>
      <p:pic>
        <p:nvPicPr>
          <p:cNvPr id="21" name="Picture 20">
            <a:extLst>
              <a:ext uri="{FF2B5EF4-FFF2-40B4-BE49-F238E27FC236}">
                <a16:creationId xmlns:a16="http://schemas.microsoft.com/office/drawing/2014/main" id="{FDA52851-E243-4801-8DB4-A7E70BE09162}"/>
              </a:ext>
            </a:extLst>
          </p:cNvPr>
          <p:cNvPicPr>
            <a:picLocks noChangeAspect="1"/>
          </p:cNvPicPr>
          <p:nvPr/>
        </p:nvPicPr>
        <p:blipFill>
          <a:blip r:embed="rId4"/>
          <a:stretch>
            <a:fillRect/>
          </a:stretch>
        </p:blipFill>
        <p:spPr>
          <a:xfrm>
            <a:off x="9052124" y="6325150"/>
            <a:ext cx="522233" cy="348155"/>
          </a:xfrm>
          <a:prstGeom prst="rect">
            <a:avLst/>
          </a:prstGeom>
        </p:spPr>
      </p:pic>
      <p:sp>
        <p:nvSpPr>
          <p:cNvPr id="22" name="Footer Placeholder 3">
            <a:extLst>
              <a:ext uri="{FF2B5EF4-FFF2-40B4-BE49-F238E27FC236}">
                <a16:creationId xmlns:a16="http://schemas.microsoft.com/office/drawing/2014/main" id="{513E4680-5653-4932-B302-06DEDC6B2F6F}"/>
              </a:ext>
            </a:extLst>
          </p:cNvPr>
          <p:cNvSpPr>
            <a:spLocks noGrp="1"/>
          </p:cNvSpPr>
          <p:nvPr>
            <p:ph type="ftr" sz="quarter" idx="11"/>
          </p:nvPr>
        </p:nvSpPr>
        <p:spPr>
          <a:xfrm>
            <a:off x="331643" y="6379373"/>
            <a:ext cx="4613070" cy="239711"/>
          </a:xfrm>
          <a:noFill/>
          <a:ln>
            <a:noFill/>
          </a:ln>
        </p:spPr>
        <p:txBody>
          <a:bodyPr/>
          <a:lstStyle/>
          <a:p>
            <a:pPr algn="l"/>
            <a:r>
              <a:rPr lang="en-GB" sz="1000" dirty="0">
                <a:solidFill>
                  <a:srgbClr val="70A7DB"/>
                </a:solidFill>
                <a:latin typeface="Open Sans" pitchFamily="2" charset="0"/>
                <a:ea typeface="Open Sans" pitchFamily="2" charset="0"/>
                <a:cs typeface="Open Sans" pitchFamily="2" charset="0"/>
              </a:rPr>
              <a:t>Page </a:t>
            </a:r>
            <a:fld id="{981535DB-9E61-437F-9C35-22943B1ACEE3}" type="slidenum">
              <a:rPr lang="en-GB" sz="1000" smtClean="0">
                <a:solidFill>
                  <a:srgbClr val="70A7DB"/>
                </a:solidFill>
                <a:latin typeface="Open Sans" pitchFamily="2" charset="0"/>
                <a:ea typeface="Open Sans" pitchFamily="2" charset="0"/>
                <a:cs typeface="Open Sans" pitchFamily="2" charset="0"/>
              </a:rPr>
              <a:pPr algn="l"/>
              <a:t>5</a:t>
            </a:fld>
            <a:r>
              <a:rPr lang="en-GB" sz="1000" dirty="0">
                <a:solidFill>
                  <a:srgbClr val="70A7DB"/>
                </a:solidFill>
                <a:latin typeface="Open Sans" pitchFamily="2" charset="0"/>
                <a:ea typeface="Open Sans" pitchFamily="2" charset="0"/>
                <a:cs typeface="Open Sans" pitchFamily="2" charset="0"/>
              </a:rPr>
              <a:t>   l   PayGuard User Guide</a:t>
            </a:r>
          </a:p>
        </p:txBody>
      </p:sp>
    </p:spTree>
    <p:extLst>
      <p:ext uri="{BB962C8B-B14F-4D97-AF65-F5344CB8AC3E}">
        <p14:creationId xmlns:p14="http://schemas.microsoft.com/office/powerpoint/2010/main" val="3321686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83942AF-D232-494B-B4BD-31AE8D903438}"/>
              </a:ext>
            </a:extLst>
          </p:cNvPr>
          <p:cNvCxnSpPr>
            <a:cxnSpLocks/>
          </p:cNvCxnSpPr>
          <p:nvPr/>
        </p:nvCxnSpPr>
        <p:spPr>
          <a:xfrm>
            <a:off x="-8626" y="873562"/>
            <a:ext cx="4961626" cy="0"/>
          </a:xfrm>
          <a:prstGeom prst="line">
            <a:avLst/>
          </a:prstGeom>
          <a:ln>
            <a:solidFill>
              <a:srgbClr val="70A7DB"/>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90A3B49-4481-42B9-8FBF-4BE07B4B8881}"/>
              </a:ext>
            </a:extLst>
          </p:cNvPr>
          <p:cNvCxnSpPr>
            <a:cxnSpLocks/>
          </p:cNvCxnSpPr>
          <p:nvPr/>
        </p:nvCxnSpPr>
        <p:spPr>
          <a:xfrm>
            <a:off x="-8626" y="6171804"/>
            <a:ext cx="9914626" cy="0"/>
          </a:xfrm>
          <a:prstGeom prst="line">
            <a:avLst/>
          </a:prstGeom>
          <a:ln>
            <a:solidFill>
              <a:srgbClr val="70A7DB"/>
            </a:solidFill>
          </a:ln>
        </p:spPr>
        <p:style>
          <a:lnRef idx="1">
            <a:schemeClr val="accent1"/>
          </a:lnRef>
          <a:fillRef idx="0">
            <a:schemeClr val="accent1"/>
          </a:fillRef>
          <a:effectRef idx="0">
            <a:schemeClr val="accent1"/>
          </a:effectRef>
          <a:fontRef idx="minor">
            <a:schemeClr val="tx1"/>
          </a:fontRef>
        </p:style>
      </p:cxnSp>
      <p:sp>
        <p:nvSpPr>
          <p:cNvPr id="20" name="Text Placeholder 2">
            <a:extLst>
              <a:ext uri="{FF2B5EF4-FFF2-40B4-BE49-F238E27FC236}">
                <a16:creationId xmlns:a16="http://schemas.microsoft.com/office/drawing/2014/main" id="{26C58445-ED31-4188-9FFA-E5C015D52E9C}"/>
              </a:ext>
            </a:extLst>
          </p:cNvPr>
          <p:cNvSpPr txBox="1">
            <a:spLocks/>
          </p:cNvSpPr>
          <p:nvPr/>
        </p:nvSpPr>
        <p:spPr>
          <a:xfrm>
            <a:off x="6100714" y="1380094"/>
            <a:ext cx="3481286" cy="1204840"/>
          </a:xfrm>
          <a:prstGeom prst="rect">
            <a:avLst/>
          </a:prstGeom>
        </p:spPr>
        <p:txBody>
          <a:bodyPr vert="horz" lIns="91440" tIns="45720" rIns="91440" bIns="45720" numCol="1" spcCol="0" rtlCol="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lvl="0">
              <a:defRPr/>
            </a:pPr>
            <a:r>
              <a:rPr lang="en-GB" sz="1000" spc="50" dirty="0">
                <a:solidFill>
                  <a:srgbClr val="808285"/>
                </a:solidFill>
                <a:latin typeface="Open Sans" pitchFamily="2" charset="0"/>
                <a:ea typeface="Open Sans" pitchFamily="2" charset="0"/>
                <a:cs typeface="Open Sans" pitchFamily="2" charset="0"/>
              </a:rPr>
              <a:t>Once you’ve entered your PIN, the system will then link your phone call with PayGuard, and you will see the interface turn blue (as shown above) and see a green </a:t>
            </a:r>
            <a:r>
              <a:rPr lang="en-GB" sz="1000" b="1" spc="50" dirty="0">
                <a:solidFill>
                  <a:srgbClr val="BF087F"/>
                </a:solidFill>
                <a:latin typeface="Open Sans" pitchFamily="2" charset="0"/>
                <a:ea typeface="Open Sans" pitchFamily="2" charset="0"/>
                <a:cs typeface="Open Sans" pitchFamily="2" charset="0"/>
              </a:rPr>
              <a:t>Linked</a:t>
            </a:r>
            <a:r>
              <a:rPr lang="en-GB" sz="1000" spc="50" dirty="0">
                <a:solidFill>
                  <a:srgbClr val="808285"/>
                </a:solidFill>
                <a:latin typeface="Open Sans" pitchFamily="2" charset="0"/>
                <a:ea typeface="Open Sans" pitchFamily="2" charset="0"/>
                <a:cs typeface="Open Sans" pitchFamily="2" charset="0"/>
              </a:rPr>
              <a:t> message appear. </a:t>
            </a:r>
          </a:p>
          <a:p>
            <a:pPr lvl="0">
              <a:defRPr/>
            </a:pPr>
            <a:r>
              <a:rPr lang="en-GB" sz="1000" spc="50" dirty="0">
                <a:solidFill>
                  <a:srgbClr val="808285"/>
                </a:solidFill>
                <a:latin typeface="Open Sans" pitchFamily="2" charset="0"/>
                <a:ea typeface="Open Sans" pitchFamily="2" charset="0"/>
                <a:cs typeface="Open Sans" pitchFamily="2" charset="0"/>
              </a:rPr>
              <a:t>This lets you know that your phone call has now been linked with PayGuard.</a:t>
            </a:r>
            <a:endParaRPr lang="en-GB" sz="1000" spc="50" dirty="0">
              <a:solidFill>
                <a:schemeClr val="bg1">
                  <a:lumMod val="50000"/>
                </a:schemeClr>
              </a:solidFill>
              <a:latin typeface="Open Sans" pitchFamily="2" charset="0"/>
              <a:ea typeface="Open Sans" pitchFamily="2" charset="0"/>
              <a:cs typeface="Open Sans" pitchFamily="2" charset="0"/>
            </a:endParaRPr>
          </a:p>
        </p:txBody>
      </p:sp>
      <p:sp>
        <p:nvSpPr>
          <p:cNvPr id="18" name="Text Placeholder 2">
            <a:extLst>
              <a:ext uri="{FF2B5EF4-FFF2-40B4-BE49-F238E27FC236}">
                <a16:creationId xmlns:a16="http://schemas.microsoft.com/office/drawing/2014/main" id="{E7A472E8-5FD6-48A7-8C6A-03947DE95457}"/>
              </a:ext>
            </a:extLst>
          </p:cNvPr>
          <p:cNvSpPr txBox="1">
            <a:spLocks/>
          </p:cNvSpPr>
          <p:nvPr/>
        </p:nvSpPr>
        <p:spPr>
          <a:xfrm>
            <a:off x="6093069" y="3167272"/>
            <a:ext cx="3481287" cy="516706"/>
          </a:xfrm>
          <a:prstGeom prst="rect">
            <a:avLst/>
          </a:prstGeom>
          <a:solidFill>
            <a:srgbClr val="7DB0E2">
              <a:alpha val="10000"/>
            </a:srgbClr>
          </a:solidFill>
        </p:spPr>
        <p:txBody>
          <a:bodyPr vert="horz" lIns="91440" tIns="45720" rIns="91440" bIns="45720" numCol="1" spcCol="0" rtlCol="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lvl="0">
              <a:defRPr/>
            </a:pPr>
            <a:r>
              <a:rPr lang="en-GB" sz="900" i="1" spc="50" dirty="0">
                <a:solidFill>
                  <a:srgbClr val="70A7DB"/>
                </a:solidFill>
                <a:latin typeface="Open Sans" pitchFamily="2" charset="0"/>
                <a:ea typeface="Open Sans" pitchFamily="2" charset="0"/>
                <a:cs typeface="Open Sans" pitchFamily="2" charset="0"/>
              </a:rPr>
              <a:t>Tip: You can hover your mouse over the green </a:t>
            </a:r>
            <a:r>
              <a:rPr lang="en-GB" sz="900" b="1" i="1" spc="50" dirty="0">
                <a:solidFill>
                  <a:srgbClr val="BF087F"/>
                </a:solidFill>
                <a:latin typeface="Open Sans" pitchFamily="2" charset="0"/>
                <a:ea typeface="Open Sans" pitchFamily="2" charset="0"/>
                <a:cs typeface="Open Sans" pitchFamily="2" charset="0"/>
              </a:rPr>
              <a:t>Linked</a:t>
            </a:r>
            <a:r>
              <a:rPr lang="en-GB" sz="900" i="1" spc="50" dirty="0">
                <a:solidFill>
                  <a:srgbClr val="70A7DB"/>
                </a:solidFill>
                <a:latin typeface="Open Sans" pitchFamily="2" charset="0"/>
                <a:ea typeface="Open Sans" pitchFamily="2" charset="0"/>
                <a:cs typeface="Open Sans" pitchFamily="2" charset="0"/>
              </a:rPr>
              <a:t> tick to check that you are connected with the correct caller, </a:t>
            </a:r>
            <a:r>
              <a:rPr lang="en-GB" sz="900" b="1" i="1" spc="50" dirty="0">
                <a:solidFill>
                  <a:srgbClr val="BF087F"/>
                </a:solidFill>
                <a:latin typeface="Open Sans" pitchFamily="2" charset="0"/>
                <a:ea typeface="Open Sans" pitchFamily="2" charset="0"/>
                <a:cs typeface="Open Sans" pitchFamily="2" charset="0"/>
              </a:rPr>
              <a:t>using their phone number</a:t>
            </a:r>
            <a:r>
              <a:rPr lang="en-GB" sz="900" b="1" i="1" spc="50" dirty="0">
                <a:solidFill>
                  <a:srgbClr val="70A7DB"/>
                </a:solidFill>
                <a:latin typeface="Open Sans" pitchFamily="2" charset="0"/>
                <a:ea typeface="Open Sans" pitchFamily="2" charset="0"/>
                <a:cs typeface="Open Sans" pitchFamily="2" charset="0"/>
              </a:rPr>
              <a:t> </a:t>
            </a:r>
            <a:r>
              <a:rPr lang="en-GB" sz="900" i="1" spc="50" dirty="0">
                <a:solidFill>
                  <a:srgbClr val="70A7DB"/>
                </a:solidFill>
                <a:latin typeface="Open Sans" pitchFamily="2" charset="0"/>
                <a:ea typeface="Open Sans" pitchFamily="2" charset="0"/>
                <a:cs typeface="Open Sans" pitchFamily="2" charset="0"/>
              </a:rPr>
              <a:t>for verification.</a:t>
            </a:r>
          </a:p>
        </p:txBody>
      </p:sp>
      <p:pic>
        <p:nvPicPr>
          <p:cNvPr id="14" name="Picture 13">
            <a:extLst>
              <a:ext uri="{FF2B5EF4-FFF2-40B4-BE49-F238E27FC236}">
                <a16:creationId xmlns:a16="http://schemas.microsoft.com/office/drawing/2014/main" id="{04DA17BF-3494-4323-86AD-51B70AD83C2F}"/>
              </a:ext>
            </a:extLst>
          </p:cNvPr>
          <p:cNvPicPr>
            <a:picLocks noChangeAspect="1"/>
          </p:cNvPicPr>
          <p:nvPr/>
        </p:nvPicPr>
        <p:blipFill>
          <a:blip r:embed="rId2"/>
          <a:stretch>
            <a:fillRect/>
          </a:stretch>
        </p:blipFill>
        <p:spPr>
          <a:xfrm>
            <a:off x="366812" y="1396985"/>
            <a:ext cx="5529662" cy="3774398"/>
          </a:xfrm>
          <a:prstGeom prst="rect">
            <a:avLst/>
          </a:prstGeom>
        </p:spPr>
      </p:pic>
      <p:pic>
        <p:nvPicPr>
          <p:cNvPr id="12" name="Picture 11">
            <a:extLst>
              <a:ext uri="{FF2B5EF4-FFF2-40B4-BE49-F238E27FC236}">
                <a16:creationId xmlns:a16="http://schemas.microsoft.com/office/drawing/2014/main" id="{D51C01A3-1968-4858-BC5F-121D574AB1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6473" y="6327275"/>
            <a:ext cx="408483" cy="384630"/>
          </a:xfrm>
          <a:prstGeom prst="rect">
            <a:avLst/>
          </a:prstGeom>
        </p:spPr>
      </p:pic>
      <p:sp>
        <p:nvSpPr>
          <p:cNvPr id="15" name="Footer Placeholder 3">
            <a:extLst>
              <a:ext uri="{FF2B5EF4-FFF2-40B4-BE49-F238E27FC236}">
                <a16:creationId xmlns:a16="http://schemas.microsoft.com/office/drawing/2014/main" id="{154C9326-BD94-4F39-AC72-5C4058C47862}"/>
              </a:ext>
            </a:extLst>
          </p:cNvPr>
          <p:cNvSpPr txBox="1">
            <a:spLocks/>
          </p:cNvSpPr>
          <p:nvPr/>
        </p:nvSpPr>
        <p:spPr>
          <a:xfrm>
            <a:off x="6304956" y="6379375"/>
            <a:ext cx="2747167" cy="239710"/>
          </a:xfrm>
          <a:prstGeom prst="rect">
            <a:avLst/>
          </a:prstGeom>
          <a:noFill/>
          <a:ln>
            <a:noFill/>
          </a:ln>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70A7DB"/>
                </a:solidFill>
                <a:latin typeface="Open Sans" pitchFamily="2" charset="0"/>
                <a:ea typeface="Open Sans" pitchFamily="2" charset="0"/>
                <a:cs typeface="Open Sans" pitchFamily="2" charset="0"/>
              </a:rPr>
              <a:t>www.payguard.co   |   03333 660 560</a:t>
            </a:r>
          </a:p>
        </p:txBody>
      </p:sp>
      <p:pic>
        <p:nvPicPr>
          <p:cNvPr id="16" name="Picture 15">
            <a:extLst>
              <a:ext uri="{FF2B5EF4-FFF2-40B4-BE49-F238E27FC236}">
                <a16:creationId xmlns:a16="http://schemas.microsoft.com/office/drawing/2014/main" id="{0FB104DF-61AF-4777-B779-24D3635DB1A0}"/>
              </a:ext>
            </a:extLst>
          </p:cNvPr>
          <p:cNvPicPr>
            <a:picLocks noChangeAspect="1"/>
          </p:cNvPicPr>
          <p:nvPr/>
        </p:nvPicPr>
        <p:blipFill>
          <a:blip r:embed="rId4"/>
          <a:stretch>
            <a:fillRect/>
          </a:stretch>
        </p:blipFill>
        <p:spPr>
          <a:xfrm>
            <a:off x="9052124" y="6325150"/>
            <a:ext cx="522233" cy="348155"/>
          </a:xfrm>
          <a:prstGeom prst="rect">
            <a:avLst/>
          </a:prstGeom>
        </p:spPr>
      </p:pic>
      <p:sp>
        <p:nvSpPr>
          <p:cNvPr id="17" name="Footer Placeholder 3">
            <a:extLst>
              <a:ext uri="{FF2B5EF4-FFF2-40B4-BE49-F238E27FC236}">
                <a16:creationId xmlns:a16="http://schemas.microsoft.com/office/drawing/2014/main" id="{FC162975-BFE9-4D82-BA85-40F78D8F9123}"/>
              </a:ext>
            </a:extLst>
          </p:cNvPr>
          <p:cNvSpPr>
            <a:spLocks noGrp="1"/>
          </p:cNvSpPr>
          <p:nvPr>
            <p:ph type="ftr" sz="quarter" idx="11"/>
          </p:nvPr>
        </p:nvSpPr>
        <p:spPr>
          <a:xfrm>
            <a:off x="331643" y="6379373"/>
            <a:ext cx="4613070" cy="239711"/>
          </a:xfrm>
          <a:noFill/>
          <a:ln>
            <a:noFill/>
          </a:ln>
        </p:spPr>
        <p:txBody>
          <a:bodyPr/>
          <a:lstStyle/>
          <a:p>
            <a:pPr algn="l"/>
            <a:r>
              <a:rPr lang="en-GB" sz="1000" dirty="0">
                <a:solidFill>
                  <a:srgbClr val="70A7DB"/>
                </a:solidFill>
                <a:latin typeface="Open Sans" pitchFamily="2" charset="0"/>
                <a:ea typeface="Open Sans" pitchFamily="2" charset="0"/>
                <a:cs typeface="Open Sans" pitchFamily="2" charset="0"/>
              </a:rPr>
              <a:t>Page </a:t>
            </a:r>
            <a:fld id="{981535DB-9E61-437F-9C35-22943B1ACEE3}" type="slidenum">
              <a:rPr lang="en-GB" sz="1000" smtClean="0">
                <a:solidFill>
                  <a:srgbClr val="70A7DB"/>
                </a:solidFill>
                <a:latin typeface="Open Sans" pitchFamily="2" charset="0"/>
                <a:ea typeface="Open Sans" pitchFamily="2" charset="0"/>
                <a:cs typeface="Open Sans" pitchFamily="2" charset="0"/>
              </a:rPr>
              <a:pPr algn="l"/>
              <a:t>6</a:t>
            </a:fld>
            <a:r>
              <a:rPr lang="en-GB" sz="1000" dirty="0">
                <a:solidFill>
                  <a:srgbClr val="70A7DB"/>
                </a:solidFill>
                <a:latin typeface="Open Sans" pitchFamily="2" charset="0"/>
                <a:ea typeface="Open Sans" pitchFamily="2" charset="0"/>
                <a:cs typeface="Open Sans" pitchFamily="2" charset="0"/>
              </a:rPr>
              <a:t>   l   PayGuard User Guide</a:t>
            </a:r>
          </a:p>
        </p:txBody>
      </p:sp>
      <p:sp>
        <p:nvSpPr>
          <p:cNvPr id="19" name="Title 5">
            <a:extLst>
              <a:ext uri="{FF2B5EF4-FFF2-40B4-BE49-F238E27FC236}">
                <a16:creationId xmlns:a16="http://schemas.microsoft.com/office/drawing/2014/main" id="{8840E99F-003C-49A9-92C9-BEA0622D12AE}"/>
              </a:ext>
            </a:extLst>
          </p:cNvPr>
          <p:cNvSpPr txBox="1">
            <a:spLocks/>
          </p:cNvSpPr>
          <p:nvPr/>
        </p:nvSpPr>
        <p:spPr>
          <a:xfrm>
            <a:off x="331643" y="324477"/>
            <a:ext cx="4621358" cy="31804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pPr>
              <a:defRPr/>
            </a:pPr>
            <a:r>
              <a:rPr lang="en-US" sz="2100" dirty="0">
                <a:solidFill>
                  <a:srgbClr val="2B295E"/>
                </a:solidFill>
                <a:latin typeface="Open Sans" pitchFamily="2" charset="0"/>
                <a:ea typeface="Open Sans" pitchFamily="2" charset="0"/>
                <a:cs typeface="Open Sans" pitchFamily="2" charset="0"/>
              </a:rPr>
              <a:t>Phone Keypad Process</a:t>
            </a:r>
          </a:p>
        </p:txBody>
      </p:sp>
    </p:spTree>
    <p:extLst>
      <p:ext uri="{BB962C8B-B14F-4D97-AF65-F5344CB8AC3E}">
        <p14:creationId xmlns:p14="http://schemas.microsoft.com/office/powerpoint/2010/main" val="368355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ADBF602-214C-4C42-96C7-6DA38E7711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5284" y="1396985"/>
            <a:ext cx="5769071" cy="3987165"/>
          </a:xfrm>
          <a:prstGeom prst="rect">
            <a:avLst/>
          </a:prstGeom>
        </p:spPr>
      </p:pic>
      <p:cxnSp>
        <p:nvCxnSpPr>
          <p:cNvPr id="5" name="Straight Connector 4">
            <a:extLst>
              <a:ext uri="{FF2B5EF4-FFF2-40B4-BE49-F238E27FC236}">
                <a16:creationId xmlns:a16="http://schemas.microsoft.com/office/drawing/2014/main" id="{B83942AF-D232-494B-B4BD-31AE8D903438}"/>
              </a:ext>
            </a:extLst>
          </p:cNvPr>
          <p:cNvCxnSpPr>
            <a:cxnSpLocks/>
          </p:cNvCxnSpPr>
          <p:nvPr/>
        </p:nvCxnSpPr>
        <p:spPr>
          <a:xfrm>
            <a:off x="-8626" y="873562"/>
            <a:ext cx="4961626" cy="0"/>
          </a:xfrm>
          <a:prstGeom prst="line">
            <a:avLst/>
          </a:prstGeom>
          <a:ln>
            <a:solidFill>
              <a:srgbClr val="70A7DB"/>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90A3B49-4481-42B9-8FBF-4BE07B4B8881}"/>
              </a:ext>
            </a:extLst>
          </p:cNvPr>
          <p:cNvCxnSpPr>
            <a:cxnSpLocks/>
          </p:cNvCxnSpPr>
          <p:nvPr/>
        </p:nvCxnSpPr>
        <p:spPr>
          <a:xfrm>
            <a:off x="-8626" y="6171804"/>
            <a:ext cx="9914626" cy="0"/>
          </a:xfrm>
          <a:prstGeom prst="line">
            <a:avLst/>
          </a:prstGeom>
          <a:ln>
            <a:solidFill>
              <a:srgbClr val="70A7DB"/>
            </a:solidFill>
          </a:ln>
        </p:spPr>
        <p:style>
          <a:lnRef idx="1">
            <a:schemeClr val="accent1"/>
          </a:lnRef>
          <a:fillRef idx="0">
            <a:schemeClr val="accent1"/>
          </a:fillRef>
          <a:effectRef idx="0">
            <a:schemeClr val="accent1"/>
          </a:effectRef>
          <a:fontRef idx="minor">
            <a:schemeClr val="tx1"/>
          </a:fontRef>
        </p:style>
      </p:cxnSp>
      <p:sp>
        <p:nvSpPr>
          <p:cNvPr id="20" name="Text Placeholder 2">
            <a:extLst>
              <a:ext uri="{FF2B5EF4-FFF2-40B4-BE49-F238E27FC236}">
                <a16:creationId xmlns:a16="http://schemas.microsoft.com/office/drawing/2014/main" id="{26C58445-ED31-4188-9FFA-E5C015D52E9C}"/>
              </a:ext>
            </a:extLst>
          </p:cNvPr>
          <p:cNvSpPr txBox="1">
            <a:spLocks/>
          </p:cNvSpPr>
          <p:nvPr/>
        </p:nvSpPr>
        <p:spPr>
          <a:xfrm>
            <a:off x="331643" y="1396984"/>
            <a:ext cx="3317165" cy="2366121"/>
          </a:xfrm>
          <a:prstGeom prst="rect">
            <a:avLst/>
          </a:prstGeom>
        </p:spPr>
        <p:txBody>
          <a:bodyPr vert="horz" lIns="91440" tIns="45720" rIns="91440" bIns="45720" numCol="1" spcCol="0" rtlCol="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lvl="0">
              <a:defRPr/>
            </a:pPr>
            <a:r>
              <a:rPr lang="en-GB" sz="1000" spc="50" dirty="0">
                <a:solidFill>
                  <a:srgbClr val="808285"/>
                </a:solidFill>
                <a:latin typeface="Open Sans" pitchFamily="2" charset="0"/>
                <a:ea typeface="Open Sans" pitchFamily="2" charset="0"/>
                <a:cs typeface="Open Sans" pitchFamily="2" charset="0"/>
              </a:rPr>
              <a:t>When ready, you can then begin entering the payment details, starting with the payment </a:t>
            </a:r>
            <a:r>
              <a:rPr lang="en-GB" sz="1000" b="1" spc="50" dirty="0">
                <a:solidFill>
                  <a:srgbClr val="BF087F"/>
                </a:solidFill>
                <a:latin typeface="Open Sans" pitchFamily="2" charset="0"/>
                <a:ea typeface="Open Sans" pitchFamily="2" charset="0"/>
                <a:cs typeface="Open Sans" pitchFamily="2" charset="0"/>
              </a:rPr>
              <a:t>Amount</a:t>
            </a:r>
            <a:r>
              <a:rPr lang="en-GB" sz="1000" spc="50" dirty="0">
                <a:solidFill>
                  <a:srgbClr val="808285"/>
                </a:solidFill>
                <a:latin typeface="Open Sans" pitchFamily="2" charset="0"/>
                <a:ea typeface="Open Sans" pitchFamily="2" charset="0"/>
                <a:cs typeface="Open Sans" pitchFamily="2" charset="0"/>
              </a:rPr>
              <a:t>. </a:t>
            </a:r>
          </a:p>
          <a:p>
            <a:pPr lvl="0">
              <a:defRPr/>
            </a:pPr>
            <a:r>
              <a:rPr lang="en-GB" sz="1000" spc="50" dirty="0">
                <a:solidFill>
                  <a:srgbClr val="808285"/>
                </a:solidFill>
                <a:latin typeface="Open Sans" pitchFamily="2" charset="0"/>
                <a:ea typeface="Open Sans" pitchFamily="2" charset="0"/>
                <a:cs typeface="Open Sans" pitchFamily="2" charset="0"/>
              </a:rPr>
              <a:t>If you wish to schedule the payment for a later date, then you can select one in the future by clicking in the </a:t>
            </a:r>
            <a:r>
              <a:rPr lang="en-GB" sz="1000" b="1" spc="50" dirty="0">
                <a:solidFill>
                  <a:srgbClr val="BF087F"/>
                </a:solidFill>
                <a:latin typeface="Open Sans" pitchFamily="2" charset="0"/>
                <a:ea typeface="Open Sans" pitchFamily="2" charset="0"/>
                <a:cs typeface="Open Sans" pitchFamily="2" charset="0"/>
              </a:rPr>
              <a:t>Date</a:t>
            </a:r>
            <a:r>
              <a:rPr lang="en-GB" sz="1000" spc="50" dirty="0">
                <a:solidFill>
                  <a:srgbClr val="808285"/>
                </a:solidFill>
                <a:latin typeface="Open Sans" pitchFamily="2" charset="0"/>
                <a:ea typeface="Open Sans" pitchFamily="2" charset="0"/>
                <a:cs typeface="Open Sans" pitchFamily="2" charset="0"/>
              </a:rPr>
              <a:t> field. </a:t>
            </a:r>
          </a:p>
          <a:p>
            <a:pPr lvl="0">
              <a:defRPr/>
            </a:pPr>
            <a:r>
              <a:rPr lang="en-GB" sz="1000" spc="50" dirty="0">
                <a:solidFill>
                  <a:srgbClr val="808285"/>
                </a:solidFill>
                <a:latin typeface="Open Sans" pitchFamily="2" charset="0"/>
                <a:ea typeface="Open Sans" pitchFamily="2" charset="0"/>
                <a:cs typeface="Open Sans" pitchFamily="2" charset="0"/>
              </a:rPr>
              <a:t>If not, the payment will be processed immediately. If required by your business, you can add a </a:t>
            </a:r>
            <a:r>
              <a:rPr lang="en-GB" sz="1000" b="1" spc="50" dirty="0">
                <a:solidFill>
                  <a:srgbClr val="BF087F"/>
                </a:solidFill>
                <a:latin typeface="Open Sans" pitchFamily="2" charset="0"/>
                <a:ea typeface="Open Sans" pitchFamily="2" charset="0"/>
                <a:cs typeface="Open Sans" pitchFamily="2" charset="0"/>
              </a:rPr>
              <a:t>Reference</a:t>
            </a:r>
            <a:r>
              <a:rPr lang="en-GB" sz="1000" spc="50" dirty="0">
                <a:solidFill>
                  <a:srgbClr val="808285"/>
                </a:solidFill>
                <a:latin typeface="Open Sans" pitchFamily="2" charset="0"/>
                <a:ea typeface="Open Sans" pitchFamily="2" charset="0"/>
                <a:cs typeface="Open Sans" pitchFamily="2" charset="0"/>
              </a:rPr>
              <a:t> for the payment. </a:t>
            </a:r>
          </a:p>
          <a:p>
            <a:pPr lvl="0">
              <a:defRPr/>
            </a:pPr>
            <a:r>
              <a:rPr lang="en-GB" sz="1000" spc="50" dirty="0">
                <a:solidFill>
                  <a:srgbClr val="808285"/>
                </a:solidFill>
                <a:latin typeface="Open Sans" pitchFamily="2" charset="0"/>
                <a:ea typeface="Open Sans" pitchFamily="2" charset="0"/>
                <a:cs typeface="Open Sans" pitchFamily="2" charset="0"/>
              </a:rPr>
              <a:t>If you need to process multiple payments within one order, you can click </a:t>
            </a:r>
            <a:r>
              <a:rPr lang="en-GB" sz="1000" b="1" spc="50" dirty="0">
                <a:solidFill>
                  <a:srgbClr val="BF087F"/>
                </a:solidFill>
                <a:latin typeface="Open Sans" pitchFamily="2" charset="0"/>
                <a:ea typeface="Open Sans" pitchFamily="2" charset="0"/>
                <a:cs typeface="Open Sans" pitchFamily="2" charset="0"/>
              </a:rPr>
              <a:t>Add Payment</a:t>
            </a:r>
            <a:r>
              <a:rPr lang="en-GB" sz="1000" b="1" spc="50" dirty="0">
                <a:solidFill>
                  <a:srgbClr val="C9338F"/>
                </a:solidFill>
                <a:latin typeface="Open Sans" pitchFamily="2" charset="0"/>
                <a:ea typeface="Open Sans" pitchFamily="2" charset="0"/>
                <a:cs typeface="Open Sans" pitchFamily="2" charset="0"/>
              </a:rPr>
              <a:t> </a:t>
            </a:r>
            <a:r>
              <a:rPr lang="en-GB" sz="1000" spc="50" dirty="0">
                <a:solidFill>
                  <a:srgbClr val="808285"/>
                </a:solidFill>
                <a:latin typeface="Open Sans" pitchFamily="2" charset="0"/>
                <a:ea typeface="Open Sans" pitchFamily="2" charset="0"/>
                <a:cs typeface="Open Sans" pitchFamily="2" charset="0"/>
              </a:rPr>
              <a:t>and repeat the previous steps.</a:t>
            </a:r>
            <a:endParaRPr lang="en-GB" sz="1000" spc="50" dirty="0">
              <a:solidFill>
                <a:schemeClr val="bg1">
                  <a:lumMod val="50000"/>
                </a:schemeClr>
              </a:solidFill>
              <a:latin typeface="Open Sans" pitchFamily="2" charset="0"/>
              <a:ea typeface="Open Sans" pitchFamily="2" charset="0"/>
              <a:cs typeface="Open Sans" pitchFamily="2" charset="0"/>
            </a:endParaRPr>
          </a:p>
        </p:txBody>
      </p:sp>
      <p:sp>
        <p:nvSpPr>
          <p:cNvPr id="18" name="Text Placeholder 2">
            <a:extLst>
              <a:ext uri="{FF2B5EF4-FFF2-40B4-BE49-F238E27FC236}">
                <a16:creationId xmlns:a16="http://schemas.microsoft.com/office/drawing/2014/main" id="{E7A472E8-5FD6-48A7-8C6A-03947DE95457}"/>
              </a:ext>
            </a:extLst>
          </p:cNvPr>
          <p:cNvSpPr txBox="1">
            <a:spLocks/>
          </p:cNvSpPr>
          <p:nvPr/>
        </p:nvSpPr>
        <p:spPr>
          <a:xfrm>
            <a:off x="323997" y="3815857"/>
            <a:ext cx="3481287" cy="541546"/>
          </a:xfrm>
          <a:prstGeom prst="rect">
            <a:avLst/>
          </a:prstGeom>
          <a:solidFill>
            <a:srgbClr val="7DB0E2">
              <a:alpha val="10000"/>
            </a:srgbClr>
          </a:solidFill>
        </p:spPr>
        <p:txBody>
          <a:bodyPr vert="horz" lIns="91440" tIns="45720" rIns="91440" bIns="45720" numCol="1" spcCol="0" rtlCol="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lvl="0">
              <a:defRPr/>
            </a:pPr>
            <a:r>
              <a:rPr lang="en-GB" sz="900" i="1" spc="50" dirty="0">
                <a:solidFill>
                  <a:srgbClr val="70A7DB"/>
                </a:solidFill>
                <a:latin typeface="Open Sans" pitchFamily="2" charset="0"/>
                <a:ea typeface="Open Sans" pitchFamily="2" charset="0"/>
                <a:cs typeface="Open Sans" pitchFamily="2" charset="0"/>
              </a:rPr>
              <a:t>Hint: The reference field is not required by PayGuard to continue. If your business requires a reference in this field, make sure not to forget!</a:t>
            </a:r>
          </a:p>
        </p:txBody>
      </p:sp>
      <p:sp>
        <p:nvSpPr>
          <p:cNvPr id="15" name="Text Placeholder 2">
            <a:extLst>
              <a:ext uri="{FF2B5EF4-FFF2-40B4-BE49-F238E27FC236}">
                <a16:creationId xmlns:a16="http://schemas.microsoft.com/office/drawing/2014/main" id="{ACDCD17F-30AC-4D70-980C-B20B3024B13F}"/>
              </a:ext>
            </a:extLst>
          </p:cNvPr>
          <p:cNvSpPr txBox="1">
            <a:spLocks/>
          </p:cNvSpPr>
          <p:nvPr/>
        </p:nvSpPr>
        <p:spPr>
          <a:xfrm>
            <a:off x="331643" y="4491879"/>
            <a:ext cx="3317165" cy="1381383"/>
          </a:xfrm>
          <a:prstGeom prst="rect">
            <a:avLst/>
          </a:prstGeom>
        </p:spPr>
        <p:txBody>
          <a:bodyPr vert="horz" lIns="91440" tIns="45720" rIns="91440" bIns="45720" numCol="1" spcCol="0" rtlCol="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lvl="0">
              <a:defRPr/>
            </a:pPr>
            <a:r>
              <a:rPr lang="en-GB" sz="1000" spc="50" dirty="0">
                <a:solidFill>
                  <a:srgbClr val="808285"/>
                </a:solidFill>
                <a:latin typeface="Open Sans" pitchFamily="2" charset="0"/>
                <a:ea typeface="Open Sans" pitchFamily="2" charset="0"/>
                <a:cs typeface="Open Sans" pitchFamily="2" charset="0"/>
              </a:rPr>
              <a:t>Once complete, select the relevant </a:t>
            </a:r>
            <a:r>
              <a:rPr lang="en-GB" sz="1000" b="1" spc="50" dirty="0">
                <a:solidFill>
                  <a:srgbClr val="BF087F"/>
                </a:solidFill>
                <a:latin typeface="Open Sans" pitchFamily="2" charset="0"/>
                <a:ea typeface="Open Sans" pitchFamily="2" charset="0"/>
                <a:cs typeface="Open Sans" pitchFamily="2" charset="0"/>
              </a:rPr>
              <a:t>Method</a:t>
            </a:r>
            <a:r>
              <a:rPr lang="en-GB" sz="1000" spc="50" dirty="0">
                <a:solidFill>
                  <a:srgbClr val="808285"/>
                </a:solidFill>
                <a:latin typeface="Open Sans" pitchFamily="2" charset="0"/>
                <a:ea typeface="Open Sans" pitchFamily="2" charset="0"/>
                <a:cs typeface="Open Sans" pitchFamily="2" charset="0"/>
              </a:rPr>
              <a:t> and then click the </a:t>
            </a:r>
            <a:r>
              <a:rPr lang="en-GB" sz="1000" b="1" spc="50" dirty="0">
                <a:solidFill>
                  <a:srgbClr val="BF087F"/>
                </a:solidFill>
                <a:latin typeface="Open Sans" pitchFamily="2" charset="0"/>
                <a:ea typeface="Open Sans" pitchFamily="2" charset="0"/>
                <a:cs typeface="Open Sans" pitchFamily="2" charset="0"/>
              </a:rPr>
              <a:t>Confirm</a:t>
            </a:r>
            <a:r>
              <a:rPr lang="en-GB" sz="1000" spc="50" dirty="0">
                <a:solidFill>
                  <a:srgbClr val="808285"/>
                </a:solidFill>
                <a:latin typeface="Open Sans" pitchFamily="2" charset="0"/>
                <a:ea typeface="Open Sans" pitchFamily="2" charset="0"/>
                <a:cs typeface="Open Sans" pitchFamily="2" charset="0"/>
              </a:rPr>
              <a:t> button when it appears. This will include the company name (if you trade under multiple brands) as well as your payment gateway. </a:t>
            </a:r>
          </a:p>
          <a:p>
            <a:pPr lvl="0">
              <a:defRPr/>
            </a:pPr>
            <a:r>
              <a:rPr lang="en-GB" sz="1000" spc="50" dirty="0">
                <a:solidFill>
                  <a:srgbClr val="808285"/>
                </a:solidFill>
                <a:latin typeface="Open Sans" pitchFamily="2" charset="0"/>
                <a:ea typeface="Open Sans" pitchFamily="2" charset="0"/>
                <a:cs typeface="Open Sans" pitchFamily="2" charset="0"/>
              </a:rPr>
              <a:t>If you don’t have the option to select method, you can also click </a:t>
            </a:r>
            <a:r>
              <a:rPr lang="en-GB" sz="1000" b="1" spc="50" dirty="0">
                <a:solidFill>
                  <a:srgbClr val="BF087F"/>
                </a:solidFill>
                <a:latin typeface="Open Sans" pitchFamily="2" charset="0"/>
                <a:ea typeface="Open Sans" pitchFamily="2" charset="0"/>
                <a:cs typeface="Open Sans" pitchFamily="2" charset="0"/>
              </a:rPr>
              <a:t>Confirm</a:t>
            </a:r>
            <a:r>
              <a:rPr lang="en-GB" sz="1000" spc="50" dirty="0">
                <a:solidFill>
                  <a:srgbClr val="808285"/>
                </a:solidFill>
                <a:latin typeface="Open Sans" pitchFamily="2" charset="0"/>
                <a:ea typeface="Open Sans" pitchFamily="2" charset="0"/>
                <a:cs typeface="Open Sans" pitchFamily="2" charset="0"/>
              </a:rPr>
              <a:t> to continue.</a:t>
            </a:r>
            <a:endParaRPr lang="en-GB" sz="1000" spc="50" dirty="0">
              <a:solidFill>
                <a:schemeClr val="bg1">
                  <a:lumMod val="50000"/>
                </a:schemeClr>
              </a:solidFill>
              <a:latin typeface="Open Sans" pitchFamily="2" charset="0"/>
              <a:ea typeface="Open Sans" pitchFamily="2" charset="0"/>
              <a:cs typeface="Open Sans" pitchFamily="2" charset="0"/>
            </a:endParaRPr>
          </a:p>
        </p:txBody>
      </p:sp>
      <p:sp>
        <p:nvSpPr>
          <p:cNvPr id="16" name="Text Placeholder 2">
            <a:extLst>
              <a:ext uri="{FF2B5EF4-FFF2-40B4-BE49-F238E27FC236}">
                <a16:creationId xmlns:a16="http://schemas.microsoft.com/office/drawing/2014/main" id="{313902C8-3F5E-4296-BB62-2AB33E0528E0}"/>
              </a:ext>
            </a:extLst>
          </p:cNvPr>
          <p:cNvSpPr txBox="1">
            <a:spLocks/>
          </p:cNvSpPr>
          <p:nvPr/>
        </p:nvSpPr>
        <p:spPr>
          <a:xfrm>
            <a:off x="3771663" y="5552523"/>
            <a:ext cx="5802692" cy="250396"/>
          </a:xfrm>
          <a:prstGeom prst="rect">
            <a:avLst/>
          </a:prstGeom>
          <a:solidFill>
            <a:srgbClr val="7DB0E2">
              <a:alpha val="10000"/>
            </a:srgbClr>
          </a:solidFill>
        </p:spPr>
        <p:txBody>
          <a:bodyPr vert="horz" lIns="91440" tIns="45720" rIns="91440" bIns="45720" numCol="1" spcCol="0" rtlCol="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lvl="0">
              <a:defRPr/>
            </a:pPr>
            <a:r>
              <a:rPr lang="en-GB" sz="900" i="1" spc="50" dirty="0">
                <a:solidFill>
                  <a:srgbClr val="70A7DB"/>
                </a:solidFill>
                <a:latin typeface="Open Sans" pitchFamily="2" charset="0"/>
                <a:ea typeface="Open Sans" pitchFamily="2" charset="0"/>
                <a:cs typeface="Open Sans" pitchFamily="2" charset="0"/>
              </a:rPr>
              <a:t>Hint: Check with your supervisor to understand when different methods should be used.</a:t>
            </a:r>
          </a:p>
        </p:txBody>
      </p:sp>
      <p:pic>
        <p:nvPicPr>
          <p:cNvPr id="14" name="Picture 13">
            <a:extLst>
              <a:ext uri="{FF2B5EF4-FFF2-40B4-BE49-F238E27FC236}">
                <a16:creationId xmlns:a16="http://schemas.microsoft.com/office/drawing/2014/main" id="{173D079A-E26C-48AB-B32E-A80227443B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6473" y="6327275"/>
            <a:ext cx="408483" cy="384630"/>
          </a:xfrm>
          <a:prstGeom prst="rect">
            <a:avLst/>
          </a:prstGeom>
        </p:spPr>
      </p:pic>
      <p:sp>
        <p:nvSpPr>
          <p:cNvPr id="17" name="Footer Placeholder 3">
            <a:extLst>
              <a:ext uri="{FF2B5EF4-FFF2-40B4-BE49-F238E27FC236}">
                <a16:creationId xmlns:a16="http://schemas.microsoft.com/office/drawing/2014/main" id="{3A46FC9E-5943-40A3-BA7A-40F9ADE1E2BA}"/>
              </a:ext>
            </a:extLst>
          </p:cNvPr>
          <p:cNvSpPr txBox="1">
            <a:spLocks/>
          </p:cNvSpPr>
          <p:nvPr/>
        </p:nvSpPr>
        <p:spPr>
          <a:xfrm>
            <a:off x="6304956" y="6379375"/>
            <a:ext cx="2747167" cy="239710"/>
          </a:xfrm>
          <a:prstGeom prst="rect">
            <a:avLst/>
          </a:prstGeom>
          <a:noFill/>
          <a:ln>
            <a:noFill/>
          </a:ln>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70A7DB"/>
                </a:solidFill>
                <a:latin typeface="Open Sans" pitchFamily="2" charset="0"/>
                <a:ea typeface="Open Sans" pitchFamily="2" charset="0"/>
                <a:cs typeface="Open Sans" pitchFamily="2" charset="0"/>
              </a:rPr>
              <a:t>www.payguard.co   |   03333 660 560</a:t>
            </a:r>
          </a:p>
        </p:txBody>
      </p:sp>
      <p:pic>
        <p:nvPicPr>
          <p:cNvPr id="19" name="Picture 18">
            <a:extLst>
              <a:ext uri="{FF2B5EF4-FFF2-40B4-BE49-F238E27FC236}">
                <a16:creationId xmlns:a16="http://schemas.microsoft.com/office/drawing/2014/main" id="{8A4A061C-DB74-4A96-89D7-45FF32962493}"/>
              </a:ext>
            </a:extLst>
          </p:cNvPr>
          <p:cNvPicPr>
            <a:picLocks noChangeAspect="1"/>
          </p:cNvPicPr>
          <p:nvPr/>
        </p:nvPicPr>
        <p:blipFill>
          <a:blip r:embed="rId4"/>
          <a:stretch>
            <a:fillRect/>
          </a:stretch>
        </p:blipFill>
        <p:spPr>
          <a:xfrm>
            <a:off x="9052124" y="6325150"/>
            <a:ext cx="522233" cy="348155"/>
          </a:xfrm>
          <a:prstGeom prst="rect">
            <a:avLst/>
          </a:prstGeom>
        </p:spPr>
      </p:pic>
      <p:sp>
        <p:nvSpPr>
          <p:cNvPr id="21" name="Footer Placeholder 3">
            <a:extLst>
              <a:ext uri="{FF2B5EF4-FFF2-40B4-BE49-F238E27FC236}">
                <a16:creationId xmlns:a16="http://schemas.microsoft.com/office/drawing/2014/main" id="{364011A7-0D17-4D50-B7C3-27A5821D97F3}"/>
              </a:ext>
            </a:extLst>
          </p:cNvPr>
          <p:cNvSpPr>
            <a:spLocks noGrp="1"/>
          </p:cNvSpPr>
          <p:nvPr>
            <p:ph type="ftr" sz="quarter" idx="11"/>
          </p:nvPr>
        </p:nvSpPr>
        <p:spPr>
          <a:xfrm>
            <a:off x="331643" y="6379373"/>
            <a:ext cx="4613070" cy="239711"/>
          </a:xfrm>
          <a:noFill/>
          <a:ln>
            <a:noFill/>
          </a:ln>
        </p:spPr>
        <p:txBody>
          <a:bodyPr/>
          <a:lstStyle/>
          <a:p>
            <a:pPr algn="l"/>
            <a:r>
              <a:rPr lang="en-GB" sz="1000" dirty="0">
                <a:solidFill>
                  <a:srgbClr val="70A7DB"/>
                </a:solidFill>
                <a:latin typeface="Open Sans" pitchFamily="2" charset="0"/>
                <a:ea typeface="Open Sans" pitchFamily="2" charset="0"/>
                <a:cs typeface="Open Sans" pitchFamily="2" charset="0"/>
              </a:rPr>
              <a:t>Page </a:t>
            </a:r>
            <a:fld id="{981535DB-9E61-437F-9C35-22943B1ACEE3}" type="slidenum">
              <a:rPr lang="en-GB" sz="1000" smtClean="0">
                <a:solidFill>
                  <a:srgbClr val="70A7DB"/>
                </a:solidFill>
                <a:latin typeface="Open Sans" pitchFamily="2" charset="0"/>
                <a:ea typeface="Open Sans" pitchFamily="2" charset="0"/>
                <a:cs typeface="Open Sans" pitchFamily="2" charset="0"/>
              </a:rPr>
              <a:pPr algn="l"/>
              <a:t>7</a:t>
            </a:fld>
            <a:r>
              <a:rPr lang="en-GB" sz="1000" dirty="0">
                <a:solidFill>
                  <a:srgbClr val="70A7DB"/>
                </a:solidFill>
                <a:latin typeface="Open Sans" pitchFamily="2" charset="0"/>
                <a:ea typeface="Open Sans" pitchFamily="2" charset="0"/>
                <a:cs typeface="Open Sans" pitchFamily="2" charset="0"/>
              </a:rPr>
              <a:t>   l   PayGuard User Guide</a:t>
            </a:r>
          </a:p>
        </p:txBody>
      </p:sp>
      <p:sp>
        <p:nvSpPr>
          <p:cNvPr id="22" name="Title 5">
            <a:extLst>
              <a:ext uri="{FF2B5EF4-FFF2-40B4-BE49-F238E27FC236}">
                <a16:creationId xmlns:a16="http://schemas.microsoft.com/office/drawing/2014/main" id="{65E0D74E-D133-458C-A547-40A06AE6C665}"/>
              </a:ext>
            </a:extLst>
          </p:cNvPr>
          <p:cNvSpPr txBox="1">
            <a:spLocks/>
          </p:cNvSpPr>
          <p:nvPr/>
        </p:nvSpPr>
        <p:spPr>
          <a:xfrm>
            <a:off x="331643" y="324477"/>
            <a:ext cx="4621358" cy="31804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pPr>
              <a:defRPr/>
            </a:pPr>
            <a:r>
              <a:rPr lang="en-US" sz="2100" dirty="0">
                <a:solidFill>
                  <a:srgbClr val="2B295E"/>
                </a:solidFill>
                <a:latin typeface="Open Sans" pitchFamily="2" charset="0"/>
                <a:ea typeface="Open Sans" pitchFamily="2" charset="0"/>
                <a:cs typeface="Open Sans" pitchFamily="2" charset="0"/>
              </a:rPr>
              <a:t>Phone Keypad Process</a:t>
            </a:r>
          </a:p>
        </p:txBody>
      </p:sp>
    </p:spTree>
    <p:extLst>
      <p:ext uri="{BB962C8B-B14F-4D97-AF65-F5344CB8AC3E}">
        <p14:creationId xmlns:p14="http://schemas.microsoft.com/office/powerpoint/2010/main" val="178449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26F79BC-8270-40D0-AECF-29635948FE37}"/>
              </a:ext>
            </a:extLst>
          </p:cNvPr>
          <p:cNvPicPr>
            <a:picLocks noChangeAspect="1"/>
          </p:cNvPicPr>
          <p:nvPr/>
        </p:nvPicPr>
        <p:blipFill>
          <a:blip r:embed="rId2"/>
          <a:stretch>
            <a:fillRect/>
          </a:stretch>
        </p:blipFill>
        <p:spPr>
          <a:xfrm>
            <a:off x="331643" y="1415022"/>
            <a:ext cx="4961626" cy="4264799"/>
          </a:xfrm>
          <a:prstGeom prst="rect">
            <a:avLst/>
          </a:prstGeom>
        </p:spPr>
      </p:pic>
      <p:cxnSp>
        <p:nvCxnSpPr>
          <p:cNvPr id="5" name="Straight Connector 4">
            <a:extLst>
              <a:ext uri="{FF2B5EF4-FFF2-40B4-BE49-F238E27FC236}">
                <a16:creationId xmlns:a16="http://schemas.microsoft.com/office/drawing/2014/main" id="{B83942AF-D232-494B-B4BD-31AE8D903438}"/>
              </a:ext>
            </a:extLst>
          </p:cNvPr>
          <p:cNvCxnSpPr>
            <a:cxnSpLocks/>
          </p:cNvCxnSpPr>
          <p:nvPr/>
        </p:nvCxnSpPr>
        <p:spPr>
          <a:xfrm>
            <a:off x="-8626" y="873562"/>
            <a:ext cx="4961626" cy="0"/>
          </a:xfrm>
          <a:prstGeom prst="line">
            <a:avLst/>
          </a:prstGeom>
          <a:ln>
            <a:solidFill>
              <a:srgbClr val="70A7DB"/>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90A3B49-4481-42B9-8FBF-4BE07B4B8881}"/>
              </a:ext>
            </a:extLst>
          </p:cNvPr>
          <p:cNvCxnSpPr>
            <a:cxnSpLocks/>
          </p:cNvCxnSpPr>
          <p:nvPr/>
        </p:nvCxnSpPr>
        <p:spPr>
          <a:xfrm>
            <a:off x="-8626" y="6171804"/>
            <a:ext cx="9914626" cy="0"/>
          </a:xfrm>
          <a:prstGeom prst="line">
            <a:avLst/>
          </a:prstGeom>
          <a:ln>
            <a:solidFill>
              <a:srgbClr val="70A7DB"/>
            </a:solidFill>
          </a:ln>
        </p:spPr>
        <p:style>
          <a:lnRef idx="1">
            <a:schemeClr val="accent1"/>
          </a:lnRef>
          <a:fillRef idx="0">
            <a:schemeClr val="accent1"/>
          </a:fillRef>
          <a:effectRef idx="0">
            <a:schemeClr val="accent1"/>
          </a:effectRef>
          <a:fontRef idx="minor">
            <a:schemeClr val="tx1"/>
          </a:fontRef>
        </p:style>
      </p:cxnSp>
      <p:sp>
        <p:nvSpPr>
          <p:cNvPr id="20" name="Text Placeholder 2">
            <a:extLst>
              <a:ext uri="{FF2B5EF4-FFF2-40B4-BE49-F238E27FC236}">
                <a16:creationId xmlns:a16="http://schemas.microsoft.com/office/drawing/2014/main" id="{26C58445-ED31-4188-9FFA-E5C015D52E9C}"/>
              </a:ext>
            </a:extLst>
          </p:cNvPr>
          <p:cNvSpPr txBox="1">
            <a:spLocks/>
          </p:cNvSpPr>
          <p:nvPr/>
        </p:nvSpPr>
        <p:spPr>
          <a:xfrm>
            <a:off x="5563066" y="1405783"/>
            <a:ext cx="4011289" cy="765918"/>
          </a:xfrm>
          <a:prstGeom prst="rect">
            <a:avLst/>
          </a:prstGeom>
        </p:spPr>
        <p:txBody>
          <a:bodyPr vert="horz" lIns="91440" tIns="45720" rIns="91440" bIns="45720" numCol="1" spcCol="0" rtlCol="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lvl="0">
              <a:defRPr/>
            </a:pPr>
            <a:r>
              <a:rPr lang="en-GB" sz="1000" spc="50" dirty="0">
                <a:solidFill>
                  <a:srgbClr val="808285"/>
                </a:solidFill>
                <a:latin typeface="Open Sans" pitchFamily="2" charset="0"/>
                <a:ea typeface="Open Sans" pitchFamily="2" charset="0"/>
                <a:cs typeface="Open Sans" pitchFamily="2" charset="0"/>
              </a:rPr>
              <a:t>Should your payment gateway require the </a:t>
            </a:r>
            <a:r>
              <a:rPr lang="en-GB" sz="1000" b="1" spc="50" dirty="0">
                <a:solidFill>
                  <a:srgbClr val="BF087F"/>
                </a:solidFill>
                <a:latin typeface="Open Sans" pitchFamily="2" charset="0"/>
                <a:ea typeface="Open Sans" pitchFamily="2" charset="0"/>
                <a:cs typeface="Open Sans" pitchFamily="2" charset="0"/>
              </a:rPr>
              <a:t>Name</a:t>
            </a:r>
            <a:r>
              <a:rPr lang="en-GB" sz="1000" spc="50" dirty="0">
                <a:solidFill>
                  <a:srgbClr val="808285"/>
                </a:solidFill>
                <a:latin typeface="Open Sans" pitchFamily="2" charset="0"/>
                <a:ea typeface="Open Sans" pitchFamily="2" charset="0"/>
                <a:cs typeface="Open Sans" pitchFamily="2" charset="0"/>
              </a:rPr>
              <a:t> on the card your customer is paying with, or both the name and the </a:t>
            </a:r>
            <a:r>
              <a:rPr lang="en-GB" sz="1000" b="1" spc="50" dirty="0">
                <a:solidFill>
                  <a:srgbClr val="BF087F"/>
                </a:solidFill>
                <a:latin typeface="Open Sans" pitchFamily="2" charset="0"/>
                <a:ea typeface="Open Sans" pitchFamily="2" charset="0"/>
                <a:cs typeface="Open Sans" pitchFamily="2" charset="0"/>
              </a:rPr>
              <a:t>Address the card is registered to</a:t>
            </a:r>
            <a:r>
              <a:rPr lang="en-GB" sz="1000" spc="50" dirty="0">
                <a:solidFill>
                  <a:srgbClr val="808285"/>
                </a:solidFill>
                <a:latin typeface="Open Sans" pitchFamily="2" charset="0"/>
                <a:ea typeface="Open Sans" pitchFamily="2" charset="0"/>
                <a:cs typeface="Open Sans" pitchFamily="2" charset="0"/>
              </a:rPr>
              <a:t>, then you can begin inputting this information in the relevant fields.</a:t>
            </a:r>
          </a:p>
        </p:txBody>
      </p:sp>
      <p:pic>
        <p:nvPicPr>
          <p:cNvPr id="12" name="Picture 11">
            <a:extLst>
              <a:ext uri="{FF2B5EF4-FFF2-40B4-BE49-F238E27FC236}">
                <a16:creationId xmlns:a16="http://schemas.microsoft.com/office/drawing/2014/main" id="{0984B0F6-9884-443D-9A34-065B4122AB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6473" y="6327275"/>
            <a:ext cx="408483" cy="384630"/>
          </a:xfrm>
          <a:prstGeom prst="rect">
            <a:avLst/>
          </a:prstGeom>
        </p:spPr>
      </p:pic>
      <p:sp>
        <p:nvSpPr>
          <p:cNvPr id="15" name="Footer Placeholder 3">
            <a:extLst>
              <a:ext uri="{FF2B5EF4-FFF2-40B4-BE49-F238E27FC236}">
                <a16:creationId xmlns:a16="http://schemas.microsoft.com/office/drawing/2014/main" id="{76334BA3-18E5-4F22-A7B8-85EAE9595355}"/>
              </a:ext>
            </a:extLst>
          </p:cNvPr>
          <p:cNvSpPr txBox="1">
            <a:spLocks/>
          </p:cNvSpPr>
          <p:nvPr/>
        </p:nvSpPr>
        <p:spPr>
          <a:xfrm>
            <a:off x="6304956" y="6379375"/>
            <a:ext cx="2747167" cy="239710"/>
          </a:xfrm>
          <a:prstGeom prst="rect">
            <a:avLst/>
          </a:prstGeom>
          <a:noFill/>
          <a:ln>
            <a:noFill/>
          </a:ln>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70A7DB"/>
                </a:solidFill>
                <a:latin typeface="Open Sans" pitchFamily="2" charset="0"/>
                <a:ea typeface="Open Sans" pitchFamily="2" charset="0"/>
                <a:cs typeface="Open Sans" pitchFamily="2" charset="0"/>
              </a:rPr>
              <a:t>www.payguard.co   |   03333 660 560</a:t>
            </a:r>
          </a:p>
        </p:txBody>
      </p:sp>
      <p:pic>
        <p:nvPicPr>
          <p:cNvPr id="16" name="Picture 15">
            <a:extLst>
              <a:ext uri="{FF2B5EF4-FFF2-40B4-BE49-F238E27FC236}">
                <a16:creationId xmlns:a16="http://schemas.microsoft.com/office/drawing/2014/main" id="{59447C1D-BE37-41DA-9500-935FE61E46DC}"/>
              </a:ext>
            </a:extLst>
          </p:cNvPr>
          <p:cNvPicPr>
            <a:picLocks noChangeAspect="1"/>
          </p:cNvPicPr>
          <p:nvPr/>
        </p:nvPicPr>
        <p:blipFill>
          <a:blip r:embed="rId4"/>
          <a:stretch>
            <a:fillRect/>
          </a:stretch>
        </p:blipFill>
        <p:spPr>
          <a:xfrm>
            <a:off x="9052124" y="6325150"/>
            <a:ext cx="522233" cy="348155"/>
          </a:xfrm>
          <a:prstGeom prst="rect">
            <a:avLst/>
          </a:prstGeom>
        </p:spPr>
      </p:pic>
      <p:sp>
        <p:nvSpPr>
          <p:cNvPr id="17" name="Footer Placeholder 3">
            <a:extLst>
              <a:ext uri="{FF2B5EF4-FFF2-40B4-BE49-F238E27FC236}">
                <a16:creationId xmlns:a16="http://schemas.microsoft.com/office/drawing/2014/main" id="{27EB85FA-49CD-473C-A3BE-3A3909AEB6A8}"/>
              </a:ext>
            </a:extLst>
          </p:cNvPr>
          <p:cNvSpPr>
            <a:spLocks noGrp="1"/>
          </p:cNvSpPr>
          <p:nvPr>
            <p:ph type="ftr" sz="quarter" idx="11"/>
          </p:nvPr>
        </p:nvSpPr>
        <p:spPr>
          <a:xfrm>
            <a:off x="331643" y="6379373"/>
            <a:ext cx="4613070" cy="239711"/>
          </a:xfrm>
          <a:noFill/>
          <a:ln>
            <a:noFill/>
          </a:ln>
        </p:spPr>
        <p:txBody>
          <a:bodyPr/>
          <a:lstStyle/>
          <a:p>
            <a:pPr algn="l"/>
            <a:r>
              <a:rPr lang="en-GB" sz="1000" dirty="0">
                <a:solidFill>
                  <a:srgbClr val="70A7DB"/>
                </a:solidFill>
                <a:latin typeface="Open Sans" pitchFamily="2" charset="0"/>
                <a:ea typeface="Open Sans" pitchFamily="2" charset="0"/>
                <a:cs typeface="Open Sans" pitchFamily="2" charset="0"/>
              </a:rPr>
              <a:t>Page </a:t>
            </a:r>
            <a:fld id="{981535DB-9E61-437F-9C35-22943B1ACEE3}" type="slidenum">
              <a:rPr lang="en-GB" sz="1000" smtClean="0">
                <a:solidFill>
                  <a:srgbClr val="70A7DB"/>
                </a:solidFill>
                <a:latin typeface="Open Sans" pitchFamily="2" charset="0"/>
                <a:ea typeface="Open Sans" pitchFamily="2" charset="0"/>
                <a:cs typeface="Open Sans" pitchFamily="2" charset="0"/>
              </a:rPr>
              <a:pPr algn="l"/>
              <a:t>8</a:t>
            </a:fld>
            <a:r>
              <a:rPr lang="en-GB" sz="1000" dirty="0">
                <a:solidFill>
                  <a:srgbClr val="70A7DB"/>
                </a:solidFill>
                <a:latin typeface="Open Sans" pitchFamily="2" charset="0"/>
                <a:ea typeface="Open Sans" pitchFamily="2" charset="0"/>
                <a:cs typeface="Open Sans" pitchFamily="2" charset="0"/>
              </a:rPr>
              <a:t>   l   PayGuard User Guide</a:t>
            </a:r>
          </a:p>
        </p:txBody>
      </p:sp>
      <p:sp>
        <p:nvSpPr>
          <p:cNvPr id="18" name="Title 5">
            <a:extLst>
              <a:ext uri="{FF2B5EF4-FFF2-40B4-BE49-F238E27FC236}">
                <a16:creationId xmlns:a16="http://schemas.microsoft.com/office/drawing/2014/main" id="{13D67172-BAB4-4304-89C2-48AFAE114F81}"/>
              </a:ext>
            </a:extLst>
          </p:cNvPr>
          <p:cNvSpPr txBox="1">
            <a:spLocks/>
          </p:cNvSpPr>
          <p:nvPr/>
        </p:nvSpPr>
        <p:spPr>
          <a:xfrm>
            <a:off x="331643" y="324477"/>
            <a:ext cx="4621358" cy="31804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pPr>
              <a:defRPr/>
            </a:pPr>
            <a:r>
              <a:rPr lang="en-US" sz="2100" dirty="0">
                <a:solidFill>
                  <a:srgbClr val="2B295E"/>
                </a:solidFill>
                <a:latin typeface="Open Sans" pitchFamily="2" charset="0"/>
                <a:ea typeface="Open Sans" pitchFamily="2" charset="0"/>
                <a:cs typeface="Open Sans" pitchFamily="2" charset="0"/>
              </a:rPr>
              <a:t>Phone Keypad Process</a:t>
            </a:r>
          </a:p>
        </p:txBody>
      </p:sp>
    </p:spTree>
    <p:extLst>
      <p:ext uri="{BB962C8B-B14F-4D97-AF65-F5344CB8AC3E}">
        <p14:creationId xmlns:p14="http://schemas.microsoft.com/office/powerpoint/2010/main" val="1775350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83942AF-D232-494B-B4BD-31AE8D903438}"/>
              </a:ext>
            </a:extLst>
          </p:cNvPr>
          <p:cNvCxnSpPr>
            <a:cxnSpLocks/>
          </p:cNvCxnSpPr>
          <p:nvPr/>
        </p:nvCxnSpPr>
        <p:spPr>
          <a:xfrm>
            <a:off x="-8626" y="873562"/>
            <a:ext cx="4961626" cy="0"/>
          </a:xfrm>
          <a:prstGeom prst="line">
            <a:avLst/>
          </a:prstGeom>
          <a:ln>
            <a:solidFill>
              <a:srgbClr val="70A7DB"/>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90A3B49-4481-42B9-8FBF-4BE07B4B8881}"/>
              </a:ext>
            </a:extLst>
          </p:cNvPr>
          <p:cNvCxnSpPr>
            <a:cxnSpLocks/>
          </p:cNvCxnSpPr>
          <p:nvPr/>
        </p:nvCxnSpPr>
        <p:spPr>
          <a:xfrm>
            <a:off x="-8626" y="6171804"/>
            <a:ext cx="9914626" cy="0"/>
          </a:xfrm>
          <a:prstGeom prst="line">
            <a:avLst/>
          </a:prstGeom>
          <a:ln>
            <a:solidFill>
              <a:srgbClr val="70A7DB"/>
            </a:solidFill>
          </a:ln>
        </p:spPr>
        <p:style>
          <a:lnRef idx="1">
            <a:schemeClr val="accent1"/>
          </a:lnRef>
          <a:fillRef idx="0">
            <a:schemeClr val="accent1"/>
          </a:fillRef>
          <a:effectRef idx="0">
            <a:schemeClr val="accent1"/>
          </a:effectRef>
          <a:fontRef idx="minor">
            <a:schemeClr val="tx1"/>
          </a:fontRef>
        </p:style>
      </p:cxnSp>
      <p:sp>
        <p:nvSpPr>
          <p:cNvPr id="20" name="Text Placeholder 2">
            <a:extLst>
              <a:ext uri="{FF2B5EF4-FFF2-40B4-BE49-F238E27FC236}">
                <a16:creationId xmlns:a16="http://schemas.microsoft.com/office/drawing/2014/main" id="{26C58445-ED31-4188-9FFA-E5C015D52E9C}"/>
              </a:ext>
            </a:extLst>
          </p:cNvPr>
          <p:cNvSpPr txBox="1">
            <a:spLocks/>
          </p:cNvSpPr>
          <p:nvPr/>
        </p:nvSpPr>
        <p:spPr>
          <a:xfrm>
            <a:off x="331643" y="1476121"/>
            <a:ext cx="6121911" cy="1626420"/>
          </a:xfrm>
          <a:prstGeom prst="rect">
            <a:avLst/>
          </a:prstGeom>
        </p:spPr>
        <p:txBody>
          <a:bodyPr vert="horz" lIns="91440" tIns="45720" rIns="91440" bIns="45720" numCol="1" spcCol="0" rtlCol="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lvl="0">
              <a:defRPr/>
            </a:pPr>
            <a:r>
              <a:rPr lang="en-GB" sz="1000" spc="50" dirty="0">
                <a:solidFill>
                  <a:srgbClr val="808285"/>
                </a:solidFill>
                <a:latin typeface="Open Sans" pitchFamily="2" charset="0"/>
                <a:ea typeface="Open Sans" pitchFamily="2" charset="0"/>
                <a:cs typeface="Open Sans" pitchFamily="2" charset="0"/>
              </a:rPr>
              <a:t>Once the customer’s details are in place, it’s time to take the card information. Ask your customer to type their long card number into their telephone keypad, </a:t>
            </a:r>
            <a:r>
              <a:rPr lang="en-GB" sz="1000" b="1" spc="50" dirty="0">
                <a:solidFill>
                  <a:srgbClr val="BF087F"/>
                </a:solidFill>
                <a:latin typeface="Open Sans" pitchFamily="2" charset="0"/>
                <a:ea typeface="Open Sans" pitchFamily="2" charset="0"/>
                <a:cs typeface="Open Sans" pitchFamily="2" charset="0"/>
              </a:rPr>
              <a:t>followed by the hash key</a:t>
            </a:r>
            <a:r>
              <a:rPr lang="en-GB" sz="1000" spc="50" dirty="0">
                <a:solidFill>
                  <a:srgbClr val="808285"/>
                </a:solidFill>
                <a:latin typeface="Open Sans" pitchFamily="2" charset="0"/>
                <a:ea typeface="Open Sans" pitchFamily="2" charset="0"/>
                <a:cs typeface="Open Sans" pitchFamily="2" charset="0"/>
              </a:rPr>
              <a:t>. </a:t>
            </a:r>
          </a:p>
          <a:p>
            <a:pPr lvl="0">
              <a:defRPr/>
            </a:pPr>
            <a:r>
              <a:rPr lang="en-GB" sz="1000" spc="50" dirty="0">
                <a:solidFill>
                  <a:srgbClr val="808285"/>
                </a:solidFill>
                <a:latin typeface="Open Sans" pitchFamily="2" charset="0"/>
                <a:ea typeface="Open Sans" pitchFamily="2" charset="0"/>
                <a:cs typeface="Open Sans" pitchFamily="2" charset="0"/>
              </a:rPr>
              <a:t>It is important to remember that </a:t>
            </a:r>
            <a:r>
              <a:rPr lang="en-GB" sz="1000" b="1" spc="50" dirty="0">
                <a:solidFill>
                  <a:srgbClr val="BF087F"/>
                </a:solidFill>
                <a:latin typeface="Open Sans" pitchFamily="2" charset="0"/>
                <a:ea typeface="Open Sans" pitchFamily="2" charset="0"/>
                <a:cs typeface="Open Sans" pitchFamily="2" charset="0"/>
              </a:rPr>
              <a:t>the customer must press the hash key</a:t>
            </a:r>
            <a:r>
              <a:rPr lang="en-GB" sz="1000" b="1" spc="50" dirty="0">
                <a:solidFill>
                  <a:srgbClr val="C9338F"/>
                </a:solidFill>
                <a:latin typeface="Open Sans" pitchFamily="2" charset="0"/>
                <a:ea typeface="Open Sans" pitchFamily="2" charset="0"/>
                <a:cs typeface="Open Sans" pitchFamily="2" charset="0"/>
              </a:rPr>
              <a:t> </a:t>
            </a:r>
            <a:r>
              <a:rPr lang="en-GB" sz="1000" spc="50" dirty="0">
                <a:solidFill>
                  <a:srgbClr val="808285"/>
                </a:solidFill>
                <a:latin typeface="Open Sans" pitchFamily="2" charset="0"/>
                <a:ea typeface="Open Sans" pitchFamily="2" charset="0"/>
                <a:cs typeface="Open Sans" pitchFamily="2" charset="0"/>
              </a:rPr>
              <a:t>when they are finished typing the long card number, and gain after the expiry date, and again after the security code.</a:t>
            </a:r>
          </a:p>
          <a:p>
            <a:pPr lvl="0">
              <a:defRPr/>
            </a:pPr>
            <a:r>
              <a:rPr lang="en-GB" sz="1000" spc="50" dirty="0">
                <a:solidFill>
                  <a:srgbClr val="808285"/>
                </a:solidFill>
                <a:latin typeface="Open Sans" pitchFamily="2" charset="0"/>
                <a:ea typeface="Open Sans" pitchFamily="2" charset="0"/>
                <a:cs typeface="Open Sans" pitchFamily="2" charset="0"/>
              </a:rPr>
              <a:t>You will then start to see the card numbers appearing in the first card field, which you can see on the next page.</a:t>
            </a:r>
            <a:endParaRPr lang="en-GB" sz="1000" spc="50" dirty="0">
              <a:solidFill>
                <a:schemeClr val="bg1">
                  <a:lumMod val="50000"/>
                </a:schemeClr>
              </a:solidFill>
              <a:latin typeface="Open Sans" pitchFamily="2" charset="0"/>
              <a:ea typeface="Open Sans" pitchFamily="2" charset="0"/>
              <a:cs typeface="Open Sans" pitchFamily="2" charset="0"/>
            </a:endParaRPr>
          </a:p>
        </p:txBody>
      </p:sp>
      <p:sp>
        <p:nvSpPr>
          <p:cNvPr id="12" name="Text Placeholder 2">
            <a:extLst>
              <a:ext uri="{FF2B5EF4-FFF2-40B4-BE49-F238E27FC236}">
                <a16:creationId xmlns:a16="http://schemas.microsoft.com/office/drawing/2014/main" id="{7C47F372-ACEC-4EA1-ACDF-A174AEC2D15F}"/>
              </a:ext>
            </a:extLst>
          </p:cNvPr>
          <p:cNvSpPr txBox="1">
            <a:spLocks/>
          </p:cNvSpPr>
          <p:nvPr/>
        </p:nvSpPr>
        <p:spPr>
          <a:xfrm>
            <a:off x="7077808" y="1484915"/>
            <a:ext cx="2496549" cy="1258286"/>
          </a:xfrm>
          <a:prstGeom prst="rect">
            <a:avLst/>
          </a:prstGeom>
          <a:solidFill>
            <a:srgbClr val="7DB0E2">
              <a:alpha val="10000"/>
            </a:srgbClr>
          </a:solidFill>
        </p:spPr>
        <p:txBody>
          <a:bodyPr vert="horz" lIns="91440" tIns="45720" rIns="91440" bIns="45720" numCol="1" spcCol="0" rtlCol="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lvl="0">
              <a:defRPr/>
            </a:pPr>
            <a:r>
              <a:rPr lang="en-GB" sz="900" i="1" spc="50" dirty="0">
                <a:solidFill>
                  <a:srgbClr val="70A7DB"/>
                </a:solidFill>
                <a:latin typeface="Open Sans" pitchFamily="2" charset="0"/>
                <a:ea typeface="Open Sans" pitchFamily="2" charset="0"/>
                <a:cs typeface="Open Sans" pitchFamily="2" charset="0"/>
              </a:rPr>
              <a:t>Hint: Many customers will instinctively begin reading their card details. </a:t>
            </a:r>
          </a:p>
          <a:p>
            <a:pPr lvl="0">
              <a:defRPr/>
            </a:pPr>
            <a:r>
              <a:rPr lang="en-GB" sz="900" i="1" spc="50" dirty="0">
                <a:solidFill>
                  <a:srgbClr val="70A7DB"/>
                </a:solidFill>
                <a:latin typeface="Open Sans" pitchFamily="2" charset="0"/>
                <a:ea typeface="Open Sans" pitchFamily="2" charset="0"/>
                <a:cs typeface="Open Sans" pitchFamily="2" charset="0"/>
              </a:rPr>
              <a:t>Make sure to let them know beforehand that they will not need to. </a:t>
            </a:r>
          </a:p>
          <a:p>
            <a:pPr lvl="0">
              <a:defRPr/>
            </a:pPr>
            <a:r>
              <a:rPr lang="en-GB" sz="900" i="1" spc="50" dirty="0">
                <a:solidFill>
                  <a:srgbClr val="70A7DB"/>
                </a:solidFill>
                <a:latin typeface="Open Sans" pitchFamily="2" charset="0"/>
                <a:ea typeface="Open Sans" pitchFamily="2" charset="0"/>
                <a:cs typeface="Open Sans" pitchFamily="2" charset="0"/>
              </a:rPr>
              <a:t>If they start to read them out, it is important to ask them to stop!</a:t>
            </a:r>
          </a:p>
        </p:txBody>
      </p:sp>
      <p:sp>
        <p:nvSpPr>
          <p:cNvPr id="15" name="Text Placeholder 2">
            <a:extLst>
              <a:ext uri="{FF2B5EF4-FFF2-40B4-BE49-F238E27FC236}">
                <a16:creationId xmlns:a16="http://schemas.microsoft.com/office/drawing/2014/main" id="{E92DE482-CCC8-4570-BB65-39C96B5F1A3E}"/>
              </a:ext>
            </a:extLst>
          </p:cNvPr>
          <p:cNvSpPr txBox="1">
            <a:spLocks/>
          </p:cNvSpPr>
          <p:nvPr/>
        </p:nvSpPr>
        <p:spPr>
          <a:xfrm>
            <a:off x="331643" y="3258011"/>
            <a:ext cx="2496549" cy="2254757"/>
          </a:xfrm>
          <a:prstGeom prst="rect">
            <a:avLst/>
          </a:prstGeom>
          <a:solidFill>
            <a:srgbClr val="7DB0E2">
              <a:alpha val="10000"/>
            </a:srgbClr>
          </a:solidFill>
        </p:spPr>
        <p:txBody>
          <a:bodyPr vert="horz" lIns="91440" tIns="45720" rIns="91440" bIns="45720" numCol="1" spcCol="0" rtlCol="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lvl="0">
              <a:defRPr/>
            </a:pPr>
            <a:r>
              <a:rPr lang="en-GB" sz="900" i="1" spc="50" dirty="0">
                <a:solidFill>
                  <a:srgbClr val="70A7DB"/>
                </a:solidFill>
                <a:latin typeface="Open Sans" pitchFamily="2" charset="0"/>
                <a:ea typeface="Open Sans" pitchFamily="2" charset="0"/>
                <a:cs typeface="Open Sans" pitchFamily="2" charset="0"/>
              </a:rPr>
              <a:t>Hint: If you cannot see your customer’s card details appearing on the screen as pictured when they enter them, there may be an issue where we cannot hear the digits they are pressing on their phone. </a:t>
            </a:r>
          </a:p>
          <a:p>
            <a:pPr lvl="0">
              <a:defRPr/>
            </a:pPr>
            <a:r>
              <a:rPr lang="en-GB" sz="900" i="1" spc="50" dirty="0">
                <a:solidFill>
                  <a:srgbClr val="70A7DB"/>
                </a:solidFill>
                <a:latin typeface="Open Sans" pitchFamily="2" charset="0"/>
                <a:ea typeface="Open Sans" pitchFamily="2" charset="0"/>
                <a:cs typeface="Open Sans" pitchFamily="2" charset="0"/>
              </a:rPr>
              <a:t>This can occasionally happen if there are issues on their network. </a:t>
            </a:r>
          </a:p>
          <a:p>
            <a:pPr lvl="0">
              <a:defRPr/>
            </a:pPr>
            <a:r>
              <a:rPr lang="en-GB" sz="900" i="1" spc="50" dirty="0">
                <a:solidFill>
                  <a:srgbClr val="70A7DB"/>
                </a:solidFill>
                <a:latin typeface="Open Sans" pitchFamily="2" charset="0"/>
                <a:ea typeface="Open Sans" pitchFamily="2" charset="0"/>
                <a:cs typeface="Open Sans" pitchFamily="2" charset="0"/>
              </a:rPr>
              <a:t>The best course of action here is to ask the customer if they have an alternate phone number you can contact them on, like a landline, or to offer to try the </a:t>
            </a:r>
            <a:r>
              <a:rPr lang="en-GB" sz="900" b="1" i="1" spc="50" dirty="0">
                <a:solidFill>
                  <a:srgbClr val="BF087F"/>
                </a:solidFill>
                <a:latin typeface="Open Sans" pitchFamily="2" charset="0"/>
                <a:ea typeface="Open Sans" pitchFamily="2" charset="0"/>
                <a:cs typeface="Open Sans" pitchFamily="2" charset="0"/>
              </a:rPr>
              <a:t>Payment Link Process</a:t>
            </a:r>
            <a:r>
              <a:rPr lang="en-GB" sz="900" b="1" i="1" spc="50" dirty="0">
                <a:solidFill>
                  <a:srgbClr val="C9338F"/>
                </a:solidFill>
                <a:latin typeface="Open Sans" pitchFamily="2" charset="0"/>
                <a:ea typeface="Open Sans" pitchFamily="2" charset="0"/>
                <a:cs typeface="Open Sans" pitchFamily="2" charset="0"/>
              </a:rPr>
              <a:t> </a:t>
            </a:r>
            <a:r>
              <a:rPr lang="en-GB" sz="900" i="1" spc="50" dirty="0">
                <a:solidFill>
                  <a:srgbClr val="70A7DB"/>
                </a:solidFill>
                <a:latin typeface="Open Sans" pitchFamily="2" charset="0"/>
                <a:ea typeface="Open Sans" pitchFamily="2" charset="0"/>
                <a:cs typeface="Open Sans" pitchFamily="2" charset="0"/>
              </a:rPr>
              <a:t>instead.</a:t>
            </a:r>
          </a:p>
          <a:p>
            <a:pPr lvl="0">
              <a:defRPr/>
            </a:pPr>
            <a:endParaRPr lang="en-GB" sz="900" i="1" spc="50" dirty="0">
              <a:solidFill>
                <a:srgbClr val="7DB0E2"/>
              </a:solidFill>
              <a:latin typeface="Open Sans" pitchFamily="2" charset="0"/>
              <a:ea typeface="Open Sans" pitchFamily="2" charset="0"/>
              <a:cs typeface="Open Sans" pitchFamily="2" charset="0"/>
            </a:endParaRPr>
          </a:p>
        </p:txBody>
      </p:sp>
      <p:sp>
        <p:nvSpPr>
          <p:cNvPr id="16" name="Text Placeholder 2">
            <a:extLst>
              <a:ext uri="{FF2B5EF4-FFF2-40B4-BE49-F238E27FC236}">
                <a16:creationId xmlns:a16="http://schemas.microsoft.com/office/drawing/2014/main" id="{8A538621-5757-4FDD-A290-36C93674BFE4}"/>
              </a:ext>
            </a:extLst>
          </p:cNvPr>
          <p:cNvSpPr txBox="1">
            <a:spLocks/>
          </p:cNvSpPr>
          <p:nvPr/>
        </p:nvSpPr>
        <p:spPr>
          <a:xfrm>
            <a:off x="3392598" y="3222914"/>
            <a:ext cx="6121911" cy="2360193"/>
          </a:xfrm>
          <a:prstGeom prst="rect">
            <a:avLst/>
          </a:prstGeom>
        </p:spPr>
        <p:txBody>
          <a:bodyPr vert="horz" lIns="91440" tIns="45720" rIns="91440" bIns="45720" numCol="1" spcCol="0" rtlCol="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lvl="0">
              <a:defRPr/>
            </a:pPr>
            <a:r>
              <a:rPr lang="en-GB" sz="1000" spc="50" dirty="0">
                <a:solidFill>
                  <a:srgbClr val="808285"/>
                </a:solidFill>
                <a:latin typeface="Open Sans" pitchFamily="2" charset="0"/>
                <a:ea typeface="Open Sans" pitchFamily="2" charset="0"/>
                <a:cs typeface="Open Sans" pitchFamily="2" charset="0"/>
              </a:rPr>
              <a:t>For example:</a:t>
            </a:r>
          </a:p>
          <a:p>
            <a:pPr lvl="0">
              <a:defRPr/>
            </a:pPr>
            <a:r>
              <a:rPr lang="en-GB" sz="1000" i="1" spc="50" dirty="0">
                <a:solidFill>
                  <a:srgbClr val="2B295E"/>
                </a:solidFill>
                <a:latin typeface="Open Sans" pitchFamily="2" charset="0"/>
                <a:ea typeface="Open Sans" pitchFamily="2" charset="0"/>
                <a:cs typeface="Open Sans" pitchFamily="2" charset="0"/>
              </a:rPr>
              <a:t>“Please enter your long card number, followed by the hash key.”</a:t>
            </a:r>
          </a:p>
          <a:p>
            <a:pPr lvl="0">
              <a:defRPr/>
            </a:pPr>
            <a:r>
              <a:rPr lang="en-GB" sz="1000" spc="50" dirty="0">
                <a:solidFill>
                  <a:srgbClr val="808285"/>
                </a:solidFill>
                <a:latin typeface="Open Sans" pitchFamily="2" charset="0"/>
                <a:ea typeface="Open Sans" pitchFamily="2" charset="0"/>
                <a:cs typeface="Open Sans" pitchFamily="2" charset="0"/>
              </a:rPr>
              <a:t>Once completed, repeat this process for the expiry date.</a:t>
            </a:r>
          </a:p>
          <a:p>
            <a:pPr lvl="0">
              <a:defRPr/>
            </a:pPr>
            <a:r>
              <a:rPr lang="en-GB" sz="1000" i="1" spc="50" dirty="0">
                <a:solidFill>
                  <a:srgbClr val="2B295E"/>
                </a:solidFill>
                <a:latin typeface="Open Sans" pitchFamily="2" charset="0"/>
                <a:ea typeface="Open Sans" pitchFamily="2" charset="0"/>
                <a:cs typeface="Open Sans" pitchFamily="2" charset="0"/>
              </a:rPr>
              <a:t>“Please enter the expiry date, as a four-digit number, followed by the hash key. For example, January 2021 would be zero – one – two – one.”</a:t>
            </a:r>
          </a:p>
          <a:p>
            <a:pPr lvl="0">
              <a:defRPr/>
            </a:pPr>
            <a:r>
              <a:rPr lang="en-GB" sz="1000" spc="50" dirty="0">
                <a:solidFill>
                  <a:srgbClr val="808285"/>
                </a:solidFill>
                <a:latin typeface="Open Sans" pitchFamily="2" charset="0"/>
                <a:ea typeface="Open Sans" pitchFamily="2" charset="0"/>
                <a:cs typeface="Open Sans" pitchFamily="2" charset="0"/>
              </a:rPr>
              <a:t>Once completed, repeat this process for the security code.</a:t>
            </a:r>
          </a:p>
          <a:p>
            <a:pPr lvl="0">
              <a:defRPr/>
            </a:pPr>
            <a:r>
              <a:rPr lang="en-GB" sz="1000" i="1" spc="50" dirty="0">
                <a:solidFill>
                  <a:srgbClr val="2B295E"/>
                </a:solidFill>
                <a:latin typeface="Open Sans" pitchFamily="2" charset="0"/>
                <a:ea typeface="Open Sans" pitchFamily="2" charset="0"/>
                <a:cs typeface="Open Sans" pitchFamily="2" charset="0"/>
              </a:rPr>
              <a:t>“Finally, please enter the three-digit security code on the back of the card, followed by the hash key.”</a:t>
            </a:r>
          </a:p>
          <a:p>
            <a:pPr lvl="0">
              <a:defRPr/>
            </a:pPr>
            <a:r>
              <a:rPr lang="en-GB" sz="1000" spc="50" dirty="0">
                <a:solidFill>
                  <a:srgbClr val="808285"/>
                </a:solidFill>
                <a:latin typeface="Open Sans" pitchFamily="2" charset="0"/>
                <a:ea typeface="Open Sans" pitchFamily="2" charset="0"/>
                <a:cs typeface="Open Sans" pitchFamily="2" charset="0"/>
              </a:rPr>
              <a:t>Once finished, you should be able to see that the information has been entered.</a:t>
            </a:r>
          </a:p>
        </p:txBody>
      </p:sp>
      <p:pic>
        <p:nvPicPr>
          <p:cNvPr id="14" name="Picture 13">
            <a:extLst>
              <a:ext uri="{FF2B5EF4-FFF2-40B4-BE49-F238E27FC236}">
                <a16:creationId xmlns:a16="http://schemas.microsoft.com/office/drawing/2014/main" id="{DC9E34C0-E9D7-4358-AE83-7A64E68CA3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6473" y="6327275"/>
            <a:ext cx="408483" cy="384630"/>
          </a:xfrm>
          <a:prstGeom prst="rect">
            <a:avLst/>
          </a:prstGeom>
        </p:spPr>
      </p:pic>
      <p:sp>
        <p:nvSpPr>
          <p:cNvPr id="17" name="Footer Placeholder 3">
            <a:extLst>
              <a:ext uri="{FF2B5EF4-FFF2-40B4-BE49-F238E27FC236}">
                <a16:creationId xmlns:a16="http://schemas.microsoft.com/office/drawing/2014/main" id="{374A7921-A0F7-4E08-B316-4B7DB4437DC2}"/>
              </a:ext>
            </a:extLst>
          </p:cNvPr>
          <p:cNvSpPr txBox="1">
            <a:spLocks/>
          </p:cNvSpPr>
          <p:nvPr/>
        </p:nvSpPr>
        <p:spPr>
          <a:xfrm>
            <a:off x="6304956" y="6379375"/>
            <a:ext cx="2747167" cy="239710"/>
          </a:xfrm>
          <a:prstGeom prst="rect">
            <a:avLst/>
          </a:prstGeom>
          <a:noFill/>
          <a:ln>
            <a:noFill/>
          </a:ln>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70A7DB"/>
                </a:solidFill>
                <a:latin typeface="Open Sans" pitchFamily="2" charset="0"/>
                <a:ea typeface="Open Sans" pitchFamily="2" charset="0"/>
                <a:cs typeface="Open Sans" pitchFamily="2" charset="0"/>
              </a:rPr>
              <a:t>www.payguard.co   |   03333 660 560</a:t>
            </a:r>
          </a:p>
        </p:txBody>
      </p:sp>
      <p:pic>
        <p:nvPicPr>
          <p:cNvPr id="18" name="Picture 17">
            <a:extLst>
              <a:ext uri="{FF2B5EF4-FFF2-40B4-BE49-F238E27FC236}">
                <a16:creationId xmlns:a16="http://schemas.microsoft.com/office/drawing/2014/main" id="{2EA7F9E1-5758-482D-9F1D-7524BD1B18C4}"/>
              </a:ext>
            </a:extLst>
          </p:cNvPr>
          <p:cNvPicPr>
            <a:picLocks noChangeAspect="1"/>
          </p:cNvPicPr>
          <p:nvPr/>
        </p:nvPicPr>
        <p:blipFill>
          <a:blip r:embed="rId3"/>
          <a:stretch>
            <a:fillRect/>
          </a:stretch>
        </p:blipFill>
        <p:spPr>
          <a:xfrm>
            <a:off x="9052124" y="6325150"/>
            <a:ext cx="522233" cy="348155"/>
          </a:xfrm>
          <a:prstGeom prst="rect">
            <a:avLst/>
          </a:prstGeom>
        </p:spPr>
      </p:pic>
      <p:sp>
        <p:nvSpPr>
          <p:cNvPr id="19" name="Footer Placeholder 3">
            <a:extLst>
              <a:ext uri="{FF2B5EF4-FFF2-40B4-BE49-F238E27FC236}">
                <a16:creationId xmlns:a16="http://schemas.microsoft.com/office/drawing/2014/main" id="{57103347-523E-42F4-BD30-E5F85E8F0AEC}"/>
              </a:ext>
            </a:extLst>
          </p:cNvPr>
          <p:cNvSpPr>
            <a:spLocks noGrp="1"/>
          </p:cNvSpPr>
          <p:nvPr>
            <p:ph type="ftr" sz="quarter" idx="11"/>
          </p:nvPr>
        </p:nvSpPr>
        <p:spPr>
          <a:xfrm>
            <a:off x="331643" y="6379373"/>
            <a:ext cx="4613070" cy="239711"/>
          </a:xfrm>
          <a:noFill/>
          <a:ln>
            <a:noFill/>
          </a:ln>
        </p:spPr>
        <p:txBody>
          <a:bodyPr/>
          <a:lstStyle/>
          <a:p>
            <a:pPr algn="l"/>
            <a:r>
              <a:rPr lang="en-GB" sz="1000" dirty="0">
                <a:solidFill>
                  <a:srgbClr val="70A7DB"/>
                </a:solidFill>
                <a:latin typeface="Open Sans" pitchFamily="2" charset="0"/>
                <a:ea typeface="Open Sans" pitchFamily="2" charset="0"/>
                <a:cs typeface="Open Sans" pitchFamily="2" charset="0"/>
              </a:rPr>
              <a:t>Page </a:t>
            </a:r>
            <a:fld id="{981535DB-9E61-437F-9C35-22943B1ACEE3}" type="slidenum">
              <a:rPr lang="en-GB" sz="1000" smtClean="0">
                <a:solidFill>
                  <a:srgbClr val="70A7DB"/>
                </a:solidFill>
                <a:latin typeface="Open Sans" pitchFamily="2" charset="0"/>
                <a:ea typeface="Open Sans" pitchFamily="2" charset="0"/>
                <a:cs typeface="Open Sans" pitchFamily="2" charset="0"/>
              </a:rPr>
              <a:pPr algn="l"/>
              <a:t>9</a:t>
            </a:fld>
            <a:r>
              <a:rPr lang="en-GB" sz="1000" dirty="0">
                <a:solidFill>
                  <a:srgbClr val="70A7DB"/>
                </a:solidFill>
                <a:latin typeface="Open Sans" pitchFamily="2" charset="0"/>
                <a:ea typeface="Open Sans" pitchFamily="2" charset="0"/>
                <a:cs typeface="Open Sans" pitchFamily="2" charset="0"/>
              </a:rPr>
              <a:t>   l   PayGuard User Guide</a:t>
            </a:r>
          </a:p>
        </p:txBody>
      </p:sp>
      <p:sp>
        <p:nvSpPr>
          <p:cNvPr id="21" name="Title 5">
            <a:extLst>
              <a:ext uri="{FF2B5EF4-FFF2-40B4-BE49-F238E27FC236}">
                <a16:creationId xmlns:a16="http://schemas.microsoft.com/office/drawing/2014/main" id="{503F9D31-834E-4BA5-8214-31768CA11F88}"/>
              </a:ext>
            </a:extLst>
          </p:cNvPr>
          <p:cNvSpPr txBox="1">
            <a:spLocks/>
          </p:cNvSpPr>
          <p:nvPr/>
        </p:nvSpPr>
        <p:spPr>
          <a:xfrm>
            <a:off x="331643" y="324477"/>
            <a:ext cx="4621358" cy="31804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pPr>
              <a:defRPr/>
            </a:pPr>
            <a:r>
              <a:rPr lang="en-US" sz="2100" dirty="0">
                <a:solidFill>
                  <a:srgbClr val="2B295E"/>
                </a:solidFill>
                <a:latin typeface="Open Sans" pitchFamily="2" charset="0"/>
                <a:ea typeface="Open Sans" pitchFamily="2" charset="0"/>
                <a:cs typeface="Open Sans" pitchFamily="2" charset="0"/>
              </a:rPr>
              <a:t>Phone Keypad Process</a:t>
            </a:r>
          </a:p>
        </p:txBody>
      </p:sp>
    </p:spTree>
    <p:extLst>
      <p:ext uri="{BB962C8B-B14F-4D97-AF65-F5344CB8AC3E}">
        <p14:creationId xmlns:p14="http://schemas.microsoft.com/office/powerpoint/2010/main" val="189780677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1D48C468EDF1D4C871922C02A921BD7" ma:contentTypeVersion="16" ma:contentTypeDescription="Create a new document." ma:contentTypeScope="" ma:versionID="03b7a430480dedafc16dbe65e6ad49f8">
  <xsd:schema xmlns:xsd="http://www.w3.org/2001/XMLSchema" xmlns:xs="http://www.w3.org/2001/XMLSchema" xmlns:p="http://schemas.microsoft.com/office/2006/metadata/properties" xmlns:ns2="fd0f3e57-9597-4d6b-8938-4519f3521a07" xmlns:ns3="76f10bbf-bb1d-437a-a125-a1519cb54cf3" targetNamespace="http://schemas.microsoft.com/office/2006/metadata/properties" ma:root="true" ma:fieldsID="245c349efc1f2a33a9531c09426a836a" ns2:_="" ns3:_="">
    <xsd:import namespace="fd0f3e57-9597-4d6b-8938-4519f3521a07"/>
    <xsd:import namespace="76f10bbf-bb1d-437a-a125-a1519cb54cf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0f3e57-9597-4d6b-8938-4519f3521a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9d2d66f-a9ae-4a60-91dc-8a64e3766e7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6f10bbf-bb1d-437a-a125-a1519cb54cf3"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df5618f-4496-4cd5-97d0-9f54d5d5f68d}" ma:internalName="TaxCatchAll" ma:showField="CatchAllData" ma:web="76f10bbf-bb1d-437a-a125-a1519cb54cf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6f10bbf-bb1d-437a-a125-a1519cb54cf3" xsi:nil="true"/>
    <lcf76f155ced4ddcb4097134ff3c332f xmlns="fd0f3e57-9597-4d6b-8938-4519f3521a0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507AAD2-3BAB-488E-8721-7A5DFC01CA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0f3e57-9597-4d6b-8938-4519f3521a07"/>
    <ds:schemaRef ds:uri="76f10bbf-bb1d-437a-a125-a1519cb54cf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34E16EA-7CC7-4358-B254-B93987FD17B8}">
  <ds:schemaRefs>
    <ds:schemaRef ds:uri="http://schemas.microsoft.com/sharepoint/v3/contenttype/forms"/>
  </ds:schemaRefs>
</ds:datastoreItem>
</file>

<file path=customXml/itemProps3.xml><?xml version="1.0" encoding="utf-8"?>
<ds:datastoreItem xmlns:ds="http://schemas.openxmlformats.org/officeDocument/2006/customXml" ds:itemID="{5A364339-0A12-440A-8DBB-608174BB496B}">
  <ds:schemaRefs>
    <ds:schemaRef ds:uri="http://schemas.microsoft.com/office/2006/metadata/properties"/>
    <ds:schemaRef ds:uri="http://purl.org/dc/elements/1.1/"/>
    <ds:schemaRef ds:uri="76f10bbf-bb1d-437a-a125-a1519cb54cf3"/>
    <ds:schemaRef ds:uri="http://schemas.microsoft.com/office/2006/documentManagement/types"/>
    <ds:schemaRef ds:uri="fd0f3e57-9597-4d6b-8938-4519f3521a07"/>
    <ds:schemaRef ds:uri="http://schemas.microsoft.com/office/infopath/2007/PartnerControls"/>
    <ds:schemaRef ds:uri="http://purl.org/dc/dcmitype/"/>
    <ds:schemaRef ds:uri="http://schemas.openxmlformats.org/package/2006/metadata/core-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13928</TotalTime>
  <Words>2886</Words>
  <Application>Microsoft Office PowerPoint</Application>
  <PresentationFormat>A4 Paper (210x297 mm)</PresentationFormat>
  <Paragraphs>160</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Open Sans</vt:lpstr>
      <vt:lpstr>Open Sans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Fusion</dc:title>
  <dc:creator>Adam Norsworthy</dc:creator>
  <cp:lastModifiedBy>Bridget Midwinter</cp:lastModifiedBy>
  <cp:revision>71</cp:revision>
  <cp:lastPrinted>2023-08-10T17:19:53Z</cp:lastPrinted>
  <dcterms:created xsi:type="dcterms:W3CDTF">2019-02-22T08:54:52Z</dcterms:created>
  <dcterms:modified xsi:type="dcterms:W3CDTF">2023-08-10T17:20:01Z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0x01010071D48C468EDF1D4C871922C02A921BD7</vt:lpwstr>
  </property>
  <property fmtid="{D5CDD505-2E9C-101B-9397-08002B2CF9AE}" pid="3" name="MediaServiceImageTags">
    <vt:lpwstr/>
  </property>
</Properties>
</file>