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329" r:id="rId2"/>
    <p:sldId id="318" r:id="rId3"/>
    <p:sldId id="33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4" d="100"/>
          <a:sy n="114" d="100"/>
        </p:scale>
        <p:origin x="36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8F6EAE-F31C-4D4A-AC2E-2740CD9EBD1A}" type="datetimeFigureOut">
              <a:rPr lang="en-GB" smtClean="0"/>
              <a:t>15/06/2023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14A3C0-A990-4975-9A1B-A61C7F050692}" type="slidenum">
              <a:rPr lang="en-GB" smtClean="0"/>
              <a:t>‹#›</a:t>
            </a:fld>
            <a:endParaRPr lang="en-GB"/>
          </a:p>
        </p:txBody>
      </p:sp>
    </p:spTree>
    <p:extLst>
      <p:ext uri="{BB962C8B-B14F-4D97-AF65-F5344CB8AC3E}">
        <p14:creationId xmlns:p14="http://schemas.microsoft.com/office/powerpoint/2010/main" val="771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457200"/>
            <a:fld id="{CD270442-7471-4CA0-91F5-C91D880013CC}" type="datetimeFigureOut">
              <a:rPr lang="en-GB" smtClean="0">
                <a:solidFill>
                  <a:prstClr val="black">
                    <a:tint val="75000"/>
                  </a:prstClr>
                </a:solidFill>
              </a:rPr>
              <a:pPr defTabSz="457200"/>
              <a:t>15/06/2023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pPr defTabSz="457200"/>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pPr defTabSz="457200"/>
            <a:fld id="{55EDDD05-C01D-47D5-A086-6C9AAD3356DB}" type="slidenum">
              <a:rPr lang="en-GB" smtClean="0">
                <a:solidFill>
                  <a:prstClr val="black">
                    <a:tint val="75000"/>
                  </a:prstClr>
                </a:solidFill>
              </a:rPr>
              <a:pPr defTabSz="457200"/>
              <a:t>‹#›</a:t>
            </a:fld>
            <a:endParaRPr lang="en-GB" dirty="0">
              <a:solidFill>
                <a:prstClr val="black">
                  <a:tint val="75000"/>
                </a:prstClr>
              </a:solidFill>
            </a:endParaRPr>
          </a:p>
        </p:txBody>
      </p:sp>
    </p:spTree>
    <p:extLst>
      <p:ext uri="{BB962C8B-B14F-4D97-AF65-F5344CB8AC3E}">
        <p14:creationId xmlns:p14="http://schemas.microsoft.com/office/powerpoint/2010/main" val="2264403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3"/>
            <a:ext cx="2743200" cy="365125"/>
          </a:xfrm>
          <a:prstGeom prst="rect">
            <a:avLst/>
          </a:prstGeom>
        </p:spPr>
        <p:txBody>
          <a:bodyPr vert="horz" lIns="91440" tIns="45720" rIns="91440" bIns="45720" rtlCol="0" anchor="ctr"/>
          <a:lstStyle>
            <a:lvl1pPr algn="l">
              <a:defRPr sz="899">
                <a:solidFill>
                  <a:schemeClr val="tx1">
                    <a:tint val="75000"/>
                  </a:schemeClr>
                </a:solidFill>
              </a:defRPr>
            </a:lvl1pPr>
          </a:lstStyle>
          <a:p>
            <a:pPr defTabSz="685491"/>
            <a:fld id="{CD270442-7471-4CA0-91F5-C91D880013CC}" type="datetimeFigureOut">
              <a:rPr lang="en-GB" smtClean="0">
                <a:solidFill>
                  <a:prstClr val="black">
                    <a:tint val="75000"/>
                  </a:prstClr>
                </a:solidFill>
              </a:rPr>
              <a:pPr defTabSz="685491"/>
              <a:t>15/06/2023</a:t>
            </a:fld>
            <a:endParaRPr lang="en-GB" dirty="0">
              <a:solidFill>
                <a:prstClr val="black">
                  <a:tint val="75000"/>
                </a:prstClr>
              </a:solidFill>
            </a:endParaRPr>
          </a:p>
        </p:txBody>
      </p:sp>
      <p:sp>
        <p:nvSpPr>
          <p:cNvPr id="5" name="Footer Placeholder 4"/>
          <p:cNvSpPr>
            <a:spLocks noGrp="1"/>
          </p:cNvSpPr>
          <p:nvPr>
            <p:ph type="ftr" sz="quarter" idx="3"/>
          </p:nvPr>
        </p:nvSpPr>
        <p:spPr>
          <a:xfrm>
            <a:off x="4038601" y="6356353"/>
            <a:ext cx="4114801" cy="365125"/>
          </a:xfrm>
          <a:prstGeom prst="rect">
            <a:avLst/>
          </a:prstGeom>
        </p:spPr>
        <p:txBody>
          <a:bodyPr vert="horz" lIns="91440" tIns="45720" rIns="91440" bIns="45720" rtlCol="0" anchor="ctr"/>
          <a:lstStyle>
            <a:lvl1pPr algn="ctr">
              <a:defRPr sz="899">
                <a:solidFill>
                  <a:schemeClr val="tx1">
                    <a:tint val="75000"/>
                  </a:schemeClr>
                </a:solidFill>
              </a:defRPr>
            </a:lvl1pPr>
          </a:lstStyle>
          <a:p>
            <a:pPr defTabSz="685491"/>
            <a:endParaRPr lang="en-GB" dirty="0">
              <a:solidFill>
                <a:prstClr val="black">
                  <a:tint val="75000"/>
                </a:prstClr>
              </a:solidFill>
            </a:endParaRPr>
          </a:p>
        </p:txBody>
      </p:sp>
      <p:sp>
        <p:nvSpPr>
          <p:cNvPr id="6" name="Slide Number Placeholder 5"/>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899">
                <a:solidFill>
                  <a:schemeClr val="tx1">
                    <a:tint val="75000"/>
                  </a:schemeClr>
                </a:solidFill>
              </a:defRPr>
            </a:lvl1pPr>
          </a:lstStyle>
          <a:p>
            <a:pPr defTabSz="685491"/>
            <a:fld id="{55EDDD05-C01D-47D5-A086-6C9AAD3356DB}" type="slidenum">
              <a:rPr lang="en-GB" smtClean="0">
                <a:solidFill>
                  <a:prstClr val="black">
                    <a:tint val="75000"/>
                  </a:prstClr>
                </a:solidFill>
              </a:rPr>
              <a:pPr defTabSz="685491"/>
              <a:t>‹#›</a:t>
            </a:fld>
            <a:endParaRPr lang="en-GB" dirty="0">
              <a:solidFill>
                <a:prstClr val="black">
                  <a:tint val="75000"/>
                </a:prstClr>
              </a:solidFill>
            </a:endParaRP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78874" y="481693"/>
            <a:ext cx="4513129" cy="4857750"/>
          </a:xfrm>
          <a:prstGeom prst="rect">
            <a:avLst/>
          </a:prstGeom>
        </p:spPr>
      </p:pic>
      <p:pic>
        <p:nvPicPr>
          <p:cNvPr id="11" name="Pictur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854287" y="5939374"/>
            <a:ext cx="2918615" cy="745055"/>
          </a:xfrm>
          <a:prstGeom prst="rect">
            <a:avLst/>
          </a:prstGeom>
        </p:spPr>
      </p:pic>
      <p:sp>
        <p:nvSpPr>
          <p:cNvPr id="9" name="Rectangle 8"/>
          <p:cNvSpPr/>
          <p:nvPr userDrawn="1"/>
        </p:nvSpPr>
        <p:spPr>
          <a:xfrm>
            <a:off x="7543800" y="481693"/>
            <a:ext cx="4648200" cy="5031808"/>
          </a:xfrm>
          <a:prstGeom prst="rect">
            <a:avLst/>
          </a:prstGeom>
          <a:solidFill>
            <a:srgbClr val="FFFFFF">
              <a:alpha val="4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51" tIns="34275" rIns="68551" bIns="34275" numCol="1" spcCol="0" rtlCol="0" fromWordArt="0" anchor="ctr" anchorCtr="0" forceAA="0" compatLnSpc="1">
            <a:prstTxWarp prst="textNoShape">
              <a:avLst/>
            </a:prstTxWarp>
            <a:noAutofit/>
          </a:bodyPr>
          <a:lstStyle/>
          <a:p>
            <a:pPr algn="ctr" defTabSz="685491"/>
            <a:endParaRPr lang="en-GB" sz="1350" dirty="0">
              <a:solidFill>
                <a:prstClr val="white"/>
              </a:solidFill>
            </a:endParaRPr>
          </a:p>
        </p:txBody>
      </p:sp>
    </p:spTree>
    <p:extLst>
      <p:ext uri="{BB962C8B-B14F-4D97-AF65-F5344CB8AC3E}">
        <p14:creationId xmlns:p14="http://schemas.microsoft.com/office/powerpoint/2010/main" val="3003629408"/>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685491" rtl="0" eaLnBrk="1" latinLnBrk="0" hangingPunct="1">
        <a:lnSpc>
          <a:spcPct val="90000"/>
        </a:lnSpc>
        <a:spcBef>
          <a:spcPct val="0"/>
        </a:spcBef>
        <a:buNone/>
        <a:defRPr sz="3298" kern="1200">
          <a:solidFill>
            <a:schemeClr val="tx1"/>
          </a:solidFill>
          <a:latin typeface="+mj-lt"/>
          <a:ea typeface="+mj-ea"/>
          <a:cs typeface="+mj-cs"/>
        </a:defRPr>
      </a:lvl1pPr>
    </p:titleStyle>
    <p:bodyStyle>
      <a:lvl1pPr marL="171373" indent="-171373" algn="l" defTabSz="685491" rtl="0" eaLnBrk="1" latinLnBrk="0" hangingPunct="1">
        <a:lnSpc>
          <a:spcPct val="90000"/>
        </a:lnSpc>
        <a:spcBef>
          <a:spcPts val="750"/>
        </a:spcBef>
        <a:buFont typeface="Arial" panose="020B0604020202020204" pitchFamily="34" charset="0"/>
        <a:buChar char="•"/>
        <a:defRPr sz="2099" kern="1200">
          <a:solidFill>
            <a:schemeClr val="tx1"/>
          </a:solidFill>
          <a:latin typeface="+mn-lt"/>
          <a:ea typeface="+mn-ea"/>
          <a:cs typeface="+mn-cs"/>
        </a:defRPr>
      </a:lvl1pPr>
      <a:lvl2pPr marL="514118" indent="-171373" algn="l" defTabSz="685491" rtl="0" eaLnBrk="1" latinLnBrk="0" hangingPunct="1">
        <a:lnSpc>
          <a:spcPct val="90000"/>
        </a:lnSpc>
        <a:spcBef>
          <a:spcPts val="374"/>
        </a:spcBef>
        <a:buFont typeface="Arial" panose="020B0604020202020204" pitchFamily="34" charset="0"/>
        <a:buChar char="•"/>
        <a:defRPr sz="1799" kern="1200">
          <a:solidFill>
            <a:schemeClr val="tx1"/>
          </a:solidFill>
          <a:latin typeface="+mn-lt"/>
          <a:ea typeface="+mn-ea"/>
          <a:cs typeface="+mn-cs"/>
        </a:defRPr>
      </a:lvl2pPr>
      <a:lvl3pPr marL="856865" indent="-171373" algn="l" defTabSz="685491" rtl="0" eaLnBrk="1" latinLnBrk="0" hangingPunct="1">
        <a:lnSpc>
          <a:spcPct val="90000"/>
        </a:lnSpc>
        <a:spcBef>
          <a:spcPts val="374"/>
        </a:spcBef>
        <a:buFont typeface="Arial" panose="020B0604020202020204" pitchFamily="34" charset="0"/>
        <a:buChar char="•"/>
        <a:defRPr sz="1499" kern="1200">
          <a:solidFill>
            <a:schemeClr val="tx1"/>
          </a:solidFill>
          <a:latin typeface="+mn-lt"/>
          <a:ea typeface="+mn-ea"/>
          <a:cs typeface="+mn-cs"/>
        </a:defRPr>
      </a:lvl3pPr>
      <a:lvl4pPr marL="1199611"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4pPr>
      <a:lvl5pPr marL="1542356"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5pPr>
      <a:lvl6pPr marL="1885102"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6pPr>
      <a:lvl7pPr marL="2227848"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7pPr>
      <a:lvl8pPr marL="2570594"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8pPr>
      <a:lvl9pPr marL="2913340" indent="-171373" algn="l" defTabSz="685491"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491" rtl="0" eaLnBrk="1" latinLnBrk="0" hangingPunct="1">
        <a:defRPr sz="1350" kern="1200">
          <a:solidFill>
            <a:schemeClr val="tx1"/>
          </a:solidFill>
          <a:latin typeface="+mn-lt"/>
          <a:ea typeface="+mn-ea"/>
          <a:cs typeface="+mn-cs"/>
        </a:defRPr>
      </a:lvl1pPr>
      <a:lvl2pPr marL="342746" algn="l" defTabSz="685491" rtl="0" eaLnBrk="1" latinLnBrk="0" hangingPunct="1">
        <a:defRPr sz="1350" kern="1200">
          <a:solidFill>
            <a:schemeClr val="tx1"/>
          </a:solidFill>
          <a:latin typeface="+mn-lt"/>
          <a:ea typeface="+mn-ea"/>
          <a:cs typeface="+mn-cs"/>
        </a:defRPr>
      </a:lvl2pPr>
      <a:lvl3pPr marL="685491" algn="l" defTabSz="685491" rtl="0" eaLnBrk="1" latinLnBrk="0" hangingPunct="1">
        <a:defRPr sz="1350" kern="1200">
          <a:solidFill>
            <a:schemeClr val="tx1"/>
          </a:solidFill>
          <a:latin typeface="+mn-lt"/>
          <a:ea typeface="+mn-ea"/>
          <a:cs typeface="+mn-cs"/>
        </a:defRPr>
      </a:lvl3pPr>
      <a:lvl4pPr marL="1028238" algn="l" defTabSz="685491" rtl="0" eaLnBrk="1" latinLnBrk="0" hangingPunct="1">
        <a:defRPr sz="1350" kern="1200">
          <a:solidFill>
            <a:schemeClr val="tx1"/>
          </a:solidFill>
          <a:latin typeface="+mn-lt"/>
          <a:ea typeface="+mn-ea"/>
          <a:cs typeface="+mn-cs"/>
        </a:defRPr>
      </a:lvl4pPr>
      <a:lvl5pPr marL="1370984" algn="l" defTabSz="685491" rtl="0" eaLnBrk="1" latinLnBrk="0" hangingPunct="1">
        <a:defRPr sz="1350" kern="1200">
          <a:solidFill>
            <a:schemeClr val="tx1"/>
          </a:solidFill>
          <a:latin typeface="+mn-lt"/>
          <a:ea typeface="+mn-ea"/>
          <a:cs typeface="+mn-cs"/>
        </a:defRPr>
      </a:lvl5pPr>
      <a:lvl6pPr marL="1713729" algn="l" defTabSz="685491" rtl="0" eaLnBrk="1" latinLnBrk="0" hangingPunct="1">
        <a:defRPr sz="1350" kern="1200">
          <a:solidFill>
            <a:schemeClr val="tx1"/>
          </a:solidFill>
          <a:latin typeface="+mn-lt"/>
          <a:ea typeface="+mn-ea"/>
          <a:cs typeface="+mn-cs"/>
        </a:defRPr>
      </a:lvl6pPr>
      <a:lvl7pPr marL="2056475" algn="l" defTabSz="685491" rtl="0" eaLnBrk="1" latinLnBrk="0" hangingPunct="1">
        <a:defRPr sz="1350" kern="1200">
          <a:solidFill>
            <a:schemeClr val="tx1"/>
          </a:solidFill>
          <a:latin typeface="+mn-lt"/>
          <a:ea typeface="+mn-ea"/>
          <a:cs typeface="+mn-cs"/>
        </a:defRPr>
      </a:lvl7pPr>
      <a:lvl8pPr marL="2399221" algn="l" defTabSz="685491" rtl="0" eaLnBrk="1" latinLnBrk="0" hangingPunct="1">
        <a:defRPr sz="1350" kern="1200">
          <a:solidFill>
            <a:schemeClr val="tx1"/>
          </a:solidFill>
          <a:latin typeface="+mn-lt"/>
          <a:ea typeface="+mn-ea"/>
          <a:cs typeface="+mn-cs"/>
        </a:defRPr>
      </a:lvl8pPr>
      <a:lvl9pPr marL="2741967" algn="l" defTabSz="685491"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governance.admin.ox.ac.uk/finance-white-paper"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September 2023</a:t>
            </a:r>
          </a:p>
        </p:txBody>
      </p:sp>
      <p:sp>
        <p:nvSpPr>
          <p:cNvPr id="3" name="Content Placeholder 2"/>
          <p:cNvSpPr>
            <a:spLocks noGrp="1"/>
          </p:cNvSpPr>
          <p:nvPr>
            <p:ph idx="1"/>
          </p:nvPr>
        </p:nvSpPr>
        <p:spPr/>
        <p:txBody>
          <a:bodyPr>
            <a:normAutofit lnSpcReduction="10000"/>
          </a:bodyPr>
          <a:lstStyle/>
          <a:p>
            <a:r>
              <a:rPr lang="en-GB" sz="2400" dirty="0"/>
              <a:t>Departmental accounts finalised</a:t>
            </a:r>
          </a:p>
          <a:p>
            <a:r>
              <a:rPr lang="en-GB" sz="2400" dirty="0"/>
              <a:t>External audit starts on 2nd October 2023</a:t>
            </a:r>
          </a:p>
          <a:p>
            <a:r>
              <a:rPr lang="en-GB" sz="2400" dirty="0"/>
              <a:t>Reserves -</a:t>
            </a:r>
            <a:endParaRPr lang="en-GB" sz="2400" dirty="0">
              <a:solidFill>
                <a:srgbClr val="FF0000"/>
              </a:solidFill>
            </a:endParaRPr>
          </a:p>
          <a:p>
            <a:pPr lvl="1"/>
            <a:r>
              <a:rPr lang="en-GB" sz="2100" dirty="0"/>
              <a:t>By 28 September Divisional finance teams review position to be carried forward taking into account Finance White Paper Changes</a:t>
            </a:r>
          </a:p>
          <a:p>
            <a:pPr lvl="1"/>
            <a:r>
              <a:rPr lang="en-GB" sz="2100" dirty="0"/>
              <a:t>By 6 November  these reserves values will be posted into Oracle to enable the roll forward into the new accounting year 23/24</a:t>
            </a:r>
          </a:p>
          <a:p>
            <a:r>
              <a:rPr lang="en-GB" sz="2400" dirty="0"/>
              <a:t>Deal with any audit queries</a:t>
            </a:r>
          </a:p>
          <a:p>
            <a:r>
              <a:rPr lang="en-GB" sz="2400" dirty="0"/>
              <a:t>The year-end sign-off (formerly form YE01) is embedded in the Self-Assurance return.</a:t>
            </a:r>
          </a:p>
          <a:p>
            <a:pPr lvl="1"/>
            <a:r>
              <a:rPr lang="en-GB" sz="2100" dirty="0"/>
              <a:t>Due 30</a:t>
            </a:r>
            <a:r>
              <a:rPr lang="en-GB" sz="2100" baseline="30000" dirty="0"/>
              <a:t>th</a:t>
            </a:r>
            <a:r>
              <a:rPr lang="en-GB" sz="2100" dirty="0"/>
              <a:t> September</a:t>
            </a:r>
          </a:p>
          <a:p>
            <a:pPr lvl="1"/>
            <a:r>
              <a:rPr lang="en-GB" sz="2000" dirty="0"/>
              <a:t>Make Paul Adams aware of any problems in advance</a:t>
            </a:r>
            <a:endParaRPr lang="en-GB" sz="2400" dirty="0"/>
          </a:p>
        </p:txBody>
      </p:sp>
    </p:spTree>
    <p:extLst>
      <p:ext uri="{BB962C8B-B14F-4D97-AF65-F5344CB8AC3E}">
        <p14:creationId xmlns:p14="http://schemas.microsoft.com/office/powerpoint/2010/main" val="1284714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Reserves</a:t>
            </a:r>
          </a:p>
        </p:txBody>
      </p:sp>
      <p:sp>
        <p:nvSpPr>
          <p:cNvPr id="3" name="Content Placeholder 2"/>
          <p:cNvSpPr>
            <a:spLocks noGrp="1"/>
          </p:cNvSpPr>
          <p:nvPr>
            <p:ph idx="1"/>
          </p:nvPr>
        </p:nvSpPr>
        <p:spPr>
          <a:xfrm>
            <a:off x="838199" y="1373111"/>
            <a:ext cx="9150927" cy="5119760"/>
          </a:xfrm>
        </p:spPr>
        <p:txBody>
          <a:bodyPr>
            <a:normAutofit lnSpcReduction="10000"/>
          </a:bodyPr>
          <a:lstStyle/>
          <a:p>
            <a:r>
              <a:rPr lang="en-GB" sz="2000" dirty="0"/>
              <a:t>The Finance White Paper introduced some changes to  the way reserves are named and how they are handled. </a:t>
            </a:r>
          </a:p>
          <a:p>
            <a:r>
              <a:rPr lang="en-GB" sz="2000" dirty="0"/>
              <a:t>The new arrangements go live for the next financial year so the impact for the year end process will be in terms of preparing the roll forward reserves number and understanding what happens after 1 August 2023.</a:t>
            </a:r>
          </a:p>
          <a:p>
            <a:r>
              <a:rPr lang="en-GB" sz="2000" dirty="0"/>
              <a:t>The current system is that most surplus or deficit movements during the year is rolled up into just “reserves” (now called historic reserves) which were held at departmental level (UAS &amp; GLAM which do not accumulate reserves being an exception).</a:t>
            </a:r>
          </a:p>
          <a:p>
            <a:r>
              <a:rPr lang="en-GB" sz="2000" dirty="0"/>
              <a:t>The Finance White Paper came to a settlement for accumulated historic reserves up to 31st July 2021 which wrote off all deficit departmental reserves but retained the surpluses for use for strategic purposes and ringfenced PI accounts and SRFs for continuing access unaffected by the settlement.</a:t>
            </a:r>
          </a:p>
          <a:p>
            <a:r>
              <a:rPr lang="en-GB" sz="2000" dirty="0"/>
              <a:t>For the intervening years 21/22 and 22/23  the reserves accounting has continued as before but PRAC has put in place a hybrid “proof of concept” scheme which sits in between old and new and is part of the settling up of the new balances to be carried forward</a:t>
            </a:r>
          </a:p>
        </p:txBody>
      </p:sp>
    </p:spTree>
    <p:extLst>
      <p:ext uri="{BB962C8B-B14F-4D97-AF65-F5344CB8AC3E}">
        <p14:creationId xmlns:p14="http://schemas.microsoft.com/office/powerpoint/2010/main" val="701931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365130"/>
            <a:ext cx="10515600" cy="812506"/>
          </a:xfrm>
        </p:spPr>
        <p:txBody>
          <a:bodyPr/>
          <a:lstStyle/>
          <a:p>
            <a:r>
              <a:rPr lang="en-GB" dirty="0"/>
              <a:t>Reserves</a:t>
            </a:r>
          </a:p>
        </p:txBody>
      </p:sp>
      <p:sp>
        <p:nvSpPr>
          <p:cNvPr id="3" name="Content Placeholder 2"/>
          <p:cNvSpPr>
            <a:spLocks noGrp="1"/>
          </p:cNvSpPr>
          <p:nvPr>
            <p:ph idx="1"/>
          </p:nvPr>
        </p:nvSpPr>
        <p:spPr>
          <a:xfrm>
            <a:off x="568036" y="1177635"/>
            <a:ext cx="10636828" cy="4948593"/>
          </a:xfrm>
        </p:spPr>
        <p:txBody>
          <a:bodyPr>
            <a:noAutofit/>
          </a:bodyPr>
          <a:lstStyle/>
          <a:p>
            <a:pPr marL="0" indent="0">
              <a:buNone/>
            </a:pPr>
            <a:r>
              <a:rPr lang="en-GB" sz="2000" b="1" dirty="0"/>
              <a:t>For the financial year 2023/24:-</a:t>
            </a:r>
          </a:p>
          <a:p>
            <a:r>
              <a:rPr lang="en-GB" sz="2000" dirty="0"/>
              <a:t>Most surplus or deficit movements in year will now impact  </a:t>
            </a:r>
            <a:r>
              <a:rPr lang="en-GB" sz="2000" b="1" u="sng" dirty="0"/>
              <a:t>cash backed reserves</a:t>
            </a:r>
          </a:p>
          <a:p>
            <a:r>
              <a:rPr lang="en-GB" sz="2000" dirty="0"/>
              <a:t> It will not be possible for any department/division to hold a deficit reserve – this will be managed across your division through divisional committees acting within divisionally specific policies.</a:t>
            </a:r>
          </a:p>
          <a:p>
            <a:r>
              <a:rPr lang="en-GB" sz="2000" dirty="0"/>
              <a:t>For each division Council has approved an opening balance the cash backed reserves equivalent to 2% of turnover to each division. Divisions will also benefit from 50% of any surplus over and above budget from 21/22 and some further arrangement in 22/23 as well.</a:t>
            </a:r>
          </a:p>
          <a:p>
            <a:r>
              <a:rPr lang="en-GB" sz="2000" b="1" u="sng" dirty="0"/>
              <a:t>PI funds and SRF reserves </a:t>
            </a:r>
            <a:r>
              <a:rPr lang="en-GB" sz="2000" dirty="0"/>
              <a:t>will continue as before (but will not be cash backed)</a:t>
            </a:r>
          </a:p>
          <a:p>
            <a:r>
              <a:rPr lang="en-GB" sz="2000" dirty="0"/>
              <a:t>GLAM has cash backed reserves, UAS does not</a:t>
            </a:r>
          </a:p>
          <a:p>
            <a:r>
              <a:rPr lang="en-GB" sz="2000" dirty="0"/>
              <a:t>Key dates</a:t>
            </a:r>
          </a:p>
          <a:p>
            <a:pPr lvl="1"/>
            <a:r>
              <a:rPr lang="en-GB" sz="2000" dirty="0"/>
              <a:t>By 28/09/23 Divisions will finish preparing the values to be carried forward into 23/24</a:t>
            </a:r>
          </a:p>
          <a:p>
            <a:pPr lvl="1"/>
            <a:r>
              <a:rPr lang="en-GB" sz="2000" dirty="0"/>
              <a:t>By 05/10/23 these values will be posted into Oracle in accounting year 22/23</a:t>
            </a:r>
          </a:p>
          <a:p>
            <a:pPr lvl="1"/>
            <a:r>
              <a:rPr lang="en-GB" sz="2000" dirty="0"/>
              <a:t>By 06/11/23 (i.e. in time for Q1 forecast) these values will be rolled over to appear as the opening balances int 23/24</a:t>
            </a:r>
          </a:p>
        </p:txBody>
      </p:sp>
      <p:sp>
        <p:nvSpPr>
          <p:cNvPr id="4" name="TextBox 3">
            <a:extLst>
              <a:ext uri="{FF2B5EF4-FFF2-40B4-BE49-F238E27FC236}">
                <a16:creationId xmlns:a16="http://schemas.microsoft.com/office/drawing/2014/main" id="{6A019CC1-B69D-4C72-A9D9-3B1275A3AFB0}"/>
              </a:ext>
            </a:extLst>
          </p:cNvPr>
          <p:cNvSpPr txBox="1"/>
          <p:nvPr/>
        </p:nvSpPr>
        <p:spPr>
          <a:xfrm>
            <a:off x="720436" y="6126228"/>
            <a:ext cx="7827819" cy="923330"/>
          </a:xfrm>
          <a:prstGeom prst="rect">
            <a:avLst/>
          </a:prstGeom>
          <a:noFill/>
        </p:spPr>
        <p:txBody>
          <a:bodyPr wrap="square" rtlCol="0">
            <a:spAutoFit/>
          </a:bodyPr>
          <a:lstStyle/>
          <a:p>
            <a:r>
              <a:rPr lang="en-GB" dirty="0"/>
              <a:t>If you would like to be updated on the Finance White Paper more generally  there is a briefing on its </a:t>
            </a:r>
            <a:r>
              <a:rPr lang="en-GB" dirty="0">
                <a:hlinkClick r:id="rId2">
                  <a:extLst>
                    <a:ext uri="{A12FA001-AC4F-418D-AE19-62706E023703}">
                      <ahyp:hlinkClr xmlns:ahyp="http://schemas.microsoft.com/office/drawing/2018/hyperlinkcolor" val="tx"/>
                    </a:ext>
                  </a:extLst>
                </a:hlinkClick>
              </a:rPr>
              <a:t>website</a:t>
            </a:r>
            <a:r>
              <a:rPr lang="en-GB" dirty="0"/>
              <a:t> as a key document</a:t>
            </a:r>
          </a:p>
          <a:p>
            <a:endParaRPr lang="en-GB" dirty="0"/>
          </a:p>
        </p:txBody>
      </p:sp>
    </p:spTree>
    <p:extLst>
      <p:ext uri="{BB962C8B-B14F-4D97-AF65-F5344CB8AC3E}">
        <p14:creationId xmlns:p14="http://schemas.microsoft.com/office/powerpoint/2010/main" val="72667658"/>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496</Words>
  <Application>Microsoft Office PowerPoint</Application>
  <PresentationFormat>Widescreen</PresentationFormat>
  <Paragraphs>28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1_Office Theme</vt:lpstr>
      <vt:lpstr>September 2023</vt:lpstr>
      <vt:lpstr>Reserves</vt:lpstr>
      <vt:lpstr>Reserves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2023</dc:title>
  <dc:creator>Diana Boxall</dc:creator>
  <cp:lastModifiedBy>Louise Stratton</cp:lastModifiedBy>
  <cp:revision>15</cp:revision>
  <dcterms:created xsi:type="dcterms:W3CDTF">2023-06-15T10:06:37Z</dcterms:created>
  <dcterms:modified xsi:type="dcterms:W3CDTF">2023-06-15T14:17:03Z</dcterms:modified>
</cp:coreProperties>
</file>