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4"/>
  </p:notesMasterIdLst>
  <p:sldIdLst>
    <p:sldId id="367" r:id="rId2"/>
    <p:sldId id="365" r:id="rId3"/>
    <p:sldId id="294" r:id="rId4"/>
    <p:sldId id="301" r:id="rId5"/>
    <p:sldId id="393" r:id="rId6"/>
    <p:sldId id="306" r:id="rId7"/>
    <p:sldId id="307" r:id="rId8"/>
    <p:sldId id="348" r:id="rId9"/>
    <p:sldId id="389" r:id="rId10"/>
    <p:sldId id="310" r:id="rId11"/>
    <p:sldId id="309" r:id="rId12"/>
    <p:sldId id="394" r:id="rId13"/>
    <p:sldId id="311" r:id="rId14"/>
    <p:sldId id="343" r:id="rId15"/>
    <p:sldId id="303" r:id="rId16"/>
    <p:sldId id="305" r:id="rId17"/>
    <p:sldId id="313" r:id="rId18"/>
    <p:sldId id="314" r:id="rId19"/>
    <p:sldId id="315" r:id="rId20"/>
    <p:sldId id="317" r:id="rId21"/>
    <p:sldId id="318" r:id="rId22"/>
    <p:sldId id="396" r:id="rId23"/>
    <p:sldId id="321" r:id="rId24"/>
    <p:sldId id="322" r:id="rId25"/>
    <p:sldId id="323" r:id="rId26"/>
    <p:sldId id="324" r:id="rId27"/>
    <p:sldId id="325" r:id="rId28"/>
    <p:sldId id="328" r:id="rId29"/>
    <p:sldId id="337" r:id="rId30"/>
    <p:sldId id="338" r:id="rId31"/>
    <p:sldId id="340" r:id="rId32"/>
    <p:sldId id="341" r:id="rId3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 Heath" initials="BH" lastIdx="3" clrIdx="0">
    <p:extLst>
      <p:ext uri="{19B8F6BF-5375-455C-9EA6-DF929625EA0E}">
        <p15:presenceInfo xmlns:p15="http://schemas.microsoft.com/office/powerpoint/2012/main" userId="S-1-5-21-2510641317-1238086002-3281934144-6436" providerId="AD"/>
      </p:ext>
    </p:extLst>
  </p:cmAuthor>
  <p:cmAuthor id="2" name="Parwaiz Siddiqi" initials="PS" lastIdx="13" clrIdx="1">
    <p:extLst>
      <p:ext uri="{19B8F6BF-5375-455C-9EA6-DF929625EA0E}">
        <p15:presenceInfo xmlns:p15="http://schemas.microsoft.com/office/powerpoint/2012/main" userId="S-1-5-21-2510641317-1238086002-3281934144-48234" providerId="AD"/>
      </p:ext>
    </p:extLst>
  </p:cmAuthor>
  <p:cmAuthor id="3" name="Alan Glaum" initials="AG" lastIdx="7" clrIdx="2">
    <p:extLst>
      <p:ext uri="{19B8F6BF-5375-455C-9EA6-DF929625EA0E}">
        <p15:presenceInfo xmlns:p15="http://schemas.microsoft.com/office/powerpoint/2012/main" userId="S-1-5-21-2510641317-1238086002-3281934144-64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83353" autoAdjust="0"/>
  </p:normalViewPr>
  <p:slideViewPr>
    <p:cSldViewPr snapToGrid="0">
      <p:cViewPr varScale="1">
        <p:scale>
          <a:sx n="57" d="100"/>
          <a:sy n="57" d="100"/>
        </p:scale>
        <p:origin x="1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8395"/>
          </a:xfrm>
          <a:prstGeom prst="rect">
            <a:avLst/>
          </a:prstGeom>
        </p:spPr>
        <p:txBody>
          <a:bodyPr vert="horz" lIns="91705" tIns="45852" rIns="91705" bIns="4585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90" y="3"/>
            <a:ext cx="2946400" cy="498395"/>
          </a:xfrm>
          <a:prstGeom prst="rect">
            <a:avLst/>
          </a:prstGeom>
        </p:spPr>
        <p:txBody>
          <a:bodyPr vert="horz" lIns="91705" tIns="45852" rIns="91705" bIns="45852" rtlCol="0"/>
          <a:lstStyle>
            <a:lvl1pPr algn="r">
              <a:defRPr sz="1200"/>
            </a:lvl1pPr>
          </a:lstStyle>
          <a:p>
            <a:fld id="{3C30366F-646C-4DF9-A644-FBE2FAD92166}" type="datetimeFigureOut">
              <a:rPr lang="en-GB" smtClean="0"/>
              <a:t>09/07/2024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2" rIns="91705" bIns="4585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2" y="4777614"/>
            <a:ext cx="5438775" cy="3907800"/>
          </a:xfrm>
          <a:prstGeom prst="rect">
            <a:avLst/>
          </a:prstGeom>
        </p:spPr>
        <p:txBody>
          <a:bodyPr vert="horz" lIns="91705" tIns="45852" rIns="91705" bIns="458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245"/>
            <a:ext cx="2946400" cy="498395"/>
          </a:xfrm>
          <a:prstGeom prst="rect">
            <a:avLst/>
          </a:prstGeom>
        </p:spPr>
        <p:txBody>
          <a:bodyPr vert="horz" lIns="91705" tIns="45852" rIns="91705" bIns="4585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90" y="9428245"/>
            <a:ext cx="2946400" cy="498395"/>
          </a:xfrm>
          <a:prstGeom prst="rect">
            <a:avLst/>
          </a:prstGeom>
        </p:spPr>
        <p:txBody>
          <a:bodyPr vert="horz" lIns="91705" tIns="45852" rIns="91705" bIns="45852" rtlCol="0" anchor="b"/>
          <a:lstStyle>
            <a:lvl1pPr algn="r">
              <a:defRPr sz="1200"/>
            </a:lvl1pPr>
          </a:lstStyle>
          <a:p>
            <a:fld id="{919736B5-EFE9-4C8F-B82F-BD555AB7EA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8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158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Things</a:t>
            </a:r>
            <a:r>
              <a:rPr lang="en-GB" baseline="0" dirty="0"/>
              <a:t> to be aware of in relation to external trade</a:t>
            </a:r>
          </a:p>
          <a:p>
            <a:r>
              <a:rPr lang="en-GB" b="0" dirty="0"/>
              <a:t>Activity</a:t>
            </a:r>
            <a:r>
              <a:rPr lang="en-GB" b="0" baseline="0" dirty="0"/>
              <a:t> 25 income needs to be reviewed as part of the YE08 process. </a:t>
            </a:r>
          </a:p>
          <a:p>
            <a:pPr marL="232418" indent="-232418"/>
            <a:r>
              <a:rPr lang="en-GB" b="0" dirty="0"/>
              <a:t>Trading Activity should ALWAYS</a:t>
            </a:r>
            <a:r>
              <a:rPr lang="en-GB" b="0" baseline="0" dirty="0"/>
              <a:t> have </a:t>
            </a:r>
            <a:r>
              <a:rPr lang="en-GB" b="1" baseline="0" dirty="0"/>
              <a:t>costs</a:t>
            </a:r>
            <a:r>
              <a:rPr lang="en-GB" b="0" baseline="0" dirty="0"/>
              <a:t> shown against it.</a:t>
            </a:r>
          </a:p>
          <a:p>
            <a:pPr marL="232418" indent="-232418"/>
            <a:r>
              <a:rPr lang="en-GB" b="0" baseline="0" dirty="0"/>
              <a:t>Direct = posted directly to activity 25</a:t>
            </a:r>
          </a:p>
          <a:p>
            <a:pPr marL="232418" indent="-232418"/>
            <a:r>
              <a:rPr lang="en-GB" b="0" baseline="0" dirty="0"/>
              <a:t>Indirect = apportionment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327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Various methods are acceptable for apportionment. Key points are: </a:t>
            </a:r>
          </a:p>
          <a:p>
            <a:r>
              <a:rPr lang="en-GB" dirty="0"/>
              <a:t>Method must be reasonable</a:t>
            </a:r>
          </a:p>
          <a:p>
            <a:r>
              <a:rPr lang="en-GB" dirty="0"/>
              <a:t>Keep records to show how overheads have been calculated – attach these to record of the journal</a:t>
            </a:r>
          </a:p>
          <a:p>
            <a:r>
              <a:rPr lang="en-GB" dirty="0"/>
              <a:t>Only include relevant costs. Not all the department’s costs will be relevant to the external trade.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503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254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011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336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385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859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670">
              <a:defRPr/>
            </a:pPr>
            <a:r>
              <a:rPr lang="en-GB" dirty="0"/>
              <a:t>The</a:t>
            </a:r>
            <a:r>
              <a:rPr lang="en-GB" baseline="0" dirty="0"/>
              <a:t> Museums/Libraries have special rates of around 90% so might want to suggest they use the net figure.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3851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Aim</a:t>
            </a:r>
            <a:r>
              <a:rPr lang="en-GB" baseline="0" dirty="0"/>
              <a:t> to complete by 11</a:t>
            </a:r>
            <a:r>
              <a:rPr lang="en-GB" baseline="30000" dirty="0"/>
              <a:t>th</a:t>
            </a:r>
            <a:r>
              <a:rPr lang="en-GB" baseline="0" dirty="0"/>
              <a:t> August to allow a time to review and correct where necessary before the departmental GL close on 16</a:t>
            </a:r>
            <a:r>
              <a:rPr lang="en-GB" baseline="30000" dirty="0"/>
              <a:t>th</a:t>
            </a:r>
            <a:r>
              <a:rPr lang="en-GB" baseline="0" dirty="0"/>
              <a:t> August at 17:00.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0489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Suitable evidence is 3</a:t>
            </a:r>
            <a:r>
              <a:rPr lang="en-GB" baseline="30000" dirty="0"/>
              <a:t>rd</a:t>
            </a:r>
            <a:r>
              <a:rPr lang="en-GB" dirty="0"/>
              <a:t> party documents such as a supplier invoice, sales invoice, fee invoice, supplier or customer statement, prepayment documentation.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286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 a positive note for this year we have completed the sampling of the first six months of 22/23 for expenditure and income, so only the final half of the year to do in October.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828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YE08 External Trade  due on 27th June</a:t>
            </a:r>
          </a:p>
          <a:p>
            <a:r>
              <a:rPr lang="en-GB" dirty="0"/>
              <a:t>Payroll files due on 25</a:t>
            </a:r>
            <a:r>
              <a:rPr lang="en-GB" baseline="30000" dirty="0"/>
              <a:t>th</a:t>
            </a:r>
            <a:r>
              <a:rPr lang="en-GB" dirty="0"/>
              <a:t> July so might be posted on the Monday.</a:t>
            </a:r>
          </a:p>
          <a:p>
            <a:r>
              <a:rPr lang="en-GB" dirty="0"/>
              <a:t>18</a:t>
            </a:r>
            <a:r>
              <a:rPr lang="en-GB" baseline="30000" dirty="0"/>
              <a:t>th</a:t>
            </a:r>
            <a:r>
              <a:rPr lang="en-GB" dirty="0"/>
              <a:t> Ap Invoice deadline </a:t>
            </a:r>
          </a:p>
          <a:p>
            <a:r>
              <a:rPr lang="en-GB" dirty="0"/>
              <a:t>19</a:t>
            </a:r>
            <a:r>
              <a:rPr lang="en-GB" baseline="30000" dirty="0"/>
              <a:t>th</a:t>
            </a:r>
            <a:r>
              <a:rPr lang="en-GB" dirty="0"/>
              <a:t> SAP deadline for all claims with a sent status</a:t>
            </a:r>
          </a:p>
          <a:p>
            <a:r>
              <a:rPr lang="en-GB" dirty="0"/>
              <a:t>Note 20</a:t>
            </a:r>
            <a:r>
              <a:rPr lang="en-GB" baseline="30000" dirty="0"/>
              <a:t>th</a:t>
            </a:r>
            <a:r>
              <a:rPr lang="en-GB" dirty="0"/>
              <a:t> July this is very last date you should have already been in discussions with estates finance before now.</a:t>
            </a:r>
          </a:p>
          <a:p>
            <a:r>
              <a:rPr lang="en-GB" dirty="0"/>
              <a:t>Note by 21</a:t>
            </a:r>
            <a:r>
              <a:rPr lang="en-GB" baseline="30000" dirty="0"/>
              <a:t>st</a:t>
            </a:r>
            <a:r>
              <a:rPr lang="en-GB" dirty="0"/>
              <a:t> should have reviewed and cleared all invoices on hold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536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166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670">
              <a:defRPr/>
            </a:pPr>
            <a:r>
              <a:rPr lang="en-GB" dirty="0"/>
              <a:t>Pre-awards - If a project has been set up, the associated pre-award task must be cleared off to the project. RA will liaise with departments and Research Services to determine whether each pre-award task is eligible for revenue recognition.</a:t>
            </a:r>
          </a:p>
          <a:p>
            <a:pPr defTabSz="929670">
              <a:defRPr/>
            </a:pPr>
            <a:r>
              <a:rPr lang="en-GB" dirty="0"/>
              <a:t>Suspense - please continually work on clearing down these balances throughout the month.</a:t>
            </a:r>
          </a:p>
          <a:p>
            <a:r>
              <a:rPr lang="en-GB" dirty="0"/>
              <a:t>XX9970 – please keep an eye on them throughout July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825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670">
              <a:defRPr/>
            </a:pPr>
            <a:r>
              <a:rPr lang="en-GB" dirty="0"/>
              <a:t>After </a:t>
            </a:r>
            <a:r>
              <a:rPr lang="en-GB"/>
              <a:t>30</a:t>
            </a:r>
            <a:r>
              <a:rPr lang="en-GB" baseline="30000"/>
              <a:t>th</a:t>
            </a:r>
            <a:r>
              <a:rPr lang="en-GB"/>
              <a:t> June NO</a:t>
            </a:r>
            <a:r>
              <a:rPr lang="en-GB" baseline="0"/>
              <a:t> </a:t>
            </a:r>
            <a:r>
              <a:rPr lang="en-GB" baseline="0" dirty="0"/>
              <a:t>adjustments or funding transfers for spend incurred in depts. will be accepted onto a capital project, these costs will remain in the depts. G/L.</a:t>
            </a:r>
          </a:p>
          <a:p>
            <a:pPr defTabSz="929670">
              <a:defRPr/>
            </a:pPr>
            <a:r>
              <a:rPr lang="en-GB" baseline="0" dirty="0"/>
              <a:t>Materiality is £1k for utilities and other recharges.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996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564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100% response is an audit requirement and is audited every year end.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073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Send scheduled stock take dates to Financial Reporting so auditors can attend if they wish to.</a:t>
            </a:r>
          </a:p>
          <a:p>
            <a:r>
              <a:rPr lang="en-GB" dirty="0"/>
              <a:t>Any changes to depts with stock values under £10k will be done in consultation with the department.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736B5-EFE9-4C8F-B82F-BD555AB7EA4A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3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122363"/>
            <a:ext cx="7772400" cy="2387600"/>
          </a:xfrm>
        </p:spPr>
        <p:txBody>
          <a:bodyPr anchor="b"/>
          <a:lstStyle>
            <a:lvl1pPr algn="ctr">
              <a:defRPr sz="44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3602038"/>
            <a:ext cx="6858000" cy="1655762"/>
          </a:xfrm>
        </p:spPr>
        <p:txBody>
          <a:bodyPr/>
          <a:lstStyle>
            <a:lvl1pPr marL="0" indent="0" algn="ctr">
              <a:buNone/>
              <a:defRPr sz="1799"/>
            </a:lvl1pPr>
            <a:lvl2pPr marL="342746" indent="0" algn="ctr">
              <a:buNone/>
              <a:defRPr sz="1499"/>
            </a:lvl2pPr>
            <a:lvl3pPr marL="685491" indent="0" algn="ctr">
              <a:buNone/>
              <a:defRPr sz="1350"/>
            </a:lvl3pPr>
            <a:lvl4pPr marL="1028238" indent="0" algn="ctr">
              <a:buNone/>
              <a:defRPr sz="1200"/>
            </a:lvl4pPr>
            <a:lvl5pPr marL="1370984" indent="0" algn="ctr">
              <a:buNone/>
              <a:defRPr sz="1200"/>
            </a:lvl5pPr>
            <a:lvl6pPr marL="1713729" indent="0" algn="ctr">
              <a:buNone/>
              <a:defRPr sz="1200"/>
            </a:lvl6pPr>
            <a:lvl7pPr marL="2056475" indent="0" algn="ctr">
              <a:buNone/>
              <a:defRPr sz="1200"/>
            </a:lvl7pPr>
            <a:lvl8pPr marL="2399221" indent="0" algn="ctr">
              <a:buNone/>
              <a:defRPr sz="1200"/>
            </a:lvl8pPr>
            <a:lvl9pPr marL="274196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6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92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7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3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4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799">
                <a:solidFill>
                  <a:schemeClr val="tx1"/>
                </a:solidFill>
              </a:defRPr>
            </a:lvl1pPr>
            <a:lvl2pPr marL="34274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4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2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09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37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4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2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19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5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18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1799" b="1"/>
            </a:lvl1pPr>
            <a:lvl2pPr marL="342746" indent="0">
              <a:buNone/>
              <a:defRPr sz="1499" b="1"/>
            </a:lvl2pPr>
            <a:lvl3pPr marL="685491" indent="0">
              <a:buNone/>
              <a:defRPr sz="1350" b="1"/>
            </a:lvl3pPr>
            <a:lvl4pPr marL="1028238" indent="0">
              <a:buNone/>
              <a:defRPr sz="1200" b="1"/>
            </a:lvl4pPr>
            <a:lvl5pPr marL="1370984" indent="0">
              <a:buNone/>
              <a:defRPr sz="1200" b="1"/>
            </a:lvl5pPr>
            <a:lvl6pPr marL="1713729" indent="0">
              <a:buNone/>
              <a:defRPr sz="1200" b="1"/>
            </a:lvl6pPr>
            <a:lvl7pPr marL="2056475" indent="0">
              <a:buNone/>
              <a:defRPr sz="1200" b="1"/>
            </a:lvl7pPr>
            <a:lvl8pPr marL="2399221" indent="0">
              <a:buNone/>
              <a:defRPr sz="1200" b="1"/>
            </a:lvl8pPr>
            <a:lvl9pPr marL="274196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799" b="1"/>
            </a:lvl1pPr>
            <a:lvl2pPr marL="342746" indent="0">
              <a:buNone/>
              <a:defRPr sz="1499" b="1"/>
            </a:lvl2pPr>
            <a:lvl3pPr marL="685491" indent="0">
              <a:buNone/>
              <a:defRPr sz="1350" b="1"/>
            </a:lvl3pPr>
            <a:lvl4pPr marL="1028238" indent="0">
              <a:buNone/>
              <a:defRPr sz="1200" b="1"/>
            </a:lvl4pPr>
            <a:lvl5pPr marL="1370984" indent="0">
              <a:buNone/>
              <a:defRPr sz="1200" b="1"/>
            </a:lvl5pPr>
            <a:lvl6pPr marL="1713729" indent="0">
              <a:buNone/>
              <a:defRPr sz="1200" b="1"/>
            </a:lvl6pPr>
            <a:lvl7pPr marL="2056475" indent="0">
              <a:buNone/>
              <a:defRPr sz="1200" b="1"/>
            </a:lvl7pPr>
            <a:lvl8pPr marL="2399221" indent="0">
              <a:buNone/>
              <a:defRPr sz="1200" b="1"/>
            </a:lvl8pPr>
            <a:lvl9pPr marL="274196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7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41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0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>
              <a:defRPr sz="2399"/>
            </a:lvl1pPr>
            <a:lvl2pPr>
              <a:defRPr sz="2099"/>
            </a:lvl2pPr>
            <a:lvl3pPr>
              <a:defRPr sz="1799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746" indent="0">
              <a:buNone/>
              <a:defRPr sz="1049"/>
            </a:lvl2pPr>
            <a:lvl3pPr marL="685491" indent="0">
              <a:buNone/>
              <a:defRPr sz="899"/>
            </a:lvl3pPr>
            <a:lvl4pPr marL="1028238" indent="0">
              <a:buNone/>
              <a:defRPr sz="750"/>
            </a:lvl4pPr>
            <a:lvl5pPr marL="1370984" indent="0">
              <a:buNone/>
              <a:defRPr sz="750"/>
            </a:lvl5pPr>
            <a:lvl6pPr marL="1713729" indent="0">
              <a:buNone/>
              <a:defRPr sz="750"/>
            </a:lvl6pPr>
            <a:lvl7pPr marL="2056475" indent="0">
              <a:buNone/>
              <a:defRPr sz="750"/>
            </a:lvl7pPr>
            <a:lvl8pPr marL="2399221" indent="0">
              <a:buNone/>
              <a:defRPr sz="750"/>
            </a:lvl8pPr>
            <a:lvl9pPr marL="274196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5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9"/>
            <a:ext cx="4629150" cy="4873625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746" indent="0">
              <a:buNone/>
              <a:defRPr sz="2099"/>
            </a:lvl2pPr>
            <a:lvl3pPr marL="685491" indent="0">
              <a:buNone/>
              <a:defRPr sz="1799"/>
            </a:lvl3pPr>
            <a:lvl4pPr marL="1028238" indent="0">
              <a:buNone/>
              <a:defRPr sz="1499"/>
            </a:lvl4pPr>
            <a:lvl5pPr marL="1370984" indent="0">
              <a:buNone/>
              <a:defRPr sz="1499"/>
            </a:lvl5pPr>
            <a:lvl6pPr marL="1713729" indent="0">
              <a:buNone/>
              <a:defRPr sz="1499"/>
            </a:lvl6pPr>
            <a:lvl7pPr marL="2056475" indent="0">
              <a:buNone/>
              <a:defRPr sz="1499"/>
            </a:lvl7pPr>
            <a:lvl8pPr marL="2399221" indent="0">
              <a:buNone/>
              <a:defRPr sz="1499"/>
            </a:lvl8pPr>
            <a:lvl9pPr marL="2741967" indent="0">
              <a:buNone/>
              <a:defRPr sz="1499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746" indent="0">
              <a:buNone/>
              <a:defRPr sz="1049"/>
            </a:lvl2pPr>
            <a:lvl3pPr marL="685491" indent="0">
              <a:buNone/>
              <a:defRPr sz="899"/>
            </a:lvl3pPr>
            <a:lvl4pPr marL="1028238" indent="0">
              <a:buNone/>
              <a:defRPr sz="750"/>
            </a:lvl4pPr>
            <a:lvl5pPr marL="1370984" indent="0">
              <a:buNone/>
              <a:defRPr sz="750"/>
            </a:lvl5pPr>
            <a:lvl6pPr marL="1713729" indent="0">
              <a:buNone/>
              <a:defRPr sz="750"/>
            </a:lvl6pPr>
            <a:lvl7pPr marL="2056475" indent="0">
              <a:buNone/>
              <a:defRPr sz="750"/>
            </a:lvl7pPr>
            <a:lvl8pPr marL="2399221" indent="0">
              <a:buNone/>
              <a:defRPr sz="750"/>
            </a:lvl8pPr>
            <a:lvl9pPr marL="274196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62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491"/>
            <a:fld id="{CD270442-7471-4CA0-91F5-C91D880013C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5491"/>
              <a:t>09/07/2024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491"/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491"/>
            <a:fld id="{55EDDD05-C01D-47D5-A086-6C9AAD3356D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685491"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155" y="481693"/>
            <a:ext cx="3384847" cy="48577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715" y="5939373"/>
            <a:ext cx="2188961" cy="74505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657850" y="481693"/>
            <a:ext cx="3486150" cy="5031808"/>
          </a:xfrm>
          <a:prstGeom prst="rect">
            <a:avLst/>
          </a:prstGeom>
          <a:solidFill>
            <a:srgbClr val="FFFFFF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51" tIns="34275" rIns="68551" bIns="342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491"/>
            <a:endParaRPr lang="en-GB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0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491" rtl="0" eaLnBrk="1" latinLnBrk="0" hangingPunct="1">
        <a:lnSpc>
          <a:spcPct val="90000"/>
        </a:lnSpc>
        <a:spcBef>
          <a:spcPct val="0"/>
        </a:spcBef>
        <a:buNone/>
        <a:defRPr sz="32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373" indent="-171373" algn="l" defTabSz="68549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1pPr>
      <a:lvl2pPr marL="514118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856865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99611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356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102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7848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0594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3340" indent="-171373" algn="l" defTabSz="685491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746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491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238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0984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3729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475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221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1967" algn="l" defTabSz="6854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EL@admin.ox.ac.u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admin.ox.ac.uk/useful-documents-for-oracle-financia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3F270-7084-4FD4-8D83-91E9501DEE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Year End Briefing</a:t>
            </a:r>
            <a:br>
              <a:rPr lang="en-GB" sz="4800" dirty="0"/>
            </a:br>
            <a:r>
              <a:rPr lang="en-GB" sz="4800" dirty="0"/>
              <a:t>2023/24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C110B-45D2-4410-AF4B-CC4FB16FB3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Presentation June / July 2024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6011681"/>
            <a:ext cx="235935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053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Main UK payment run dates to ensure supplier </a:t>
            </a:r>
            <a:r>
              <a:rPr lang="en-GB" sz="2000" b="1" dirty="0"/>
              <a:t>receives payment </a:t>
            </a:r>
            <a:r>
              <a:rPr lang="en-GB" sz="2000" dirty="0"/>
              <a:t>pre year-end where due: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Finance Division Payments team deadline for invoices/expense claims/PRF is 5pm on 16 July for foreign &amp; sterling payments for payment in Jul-24</a:t>
            </a:r>
          </a:p>
          <a:p>
            <a:r>
              <a:rPr lang="en-GB" sz="2000" dirty="0"/>
              <a:t>The deadline for central input before 31 July is 5pm on 23 July.</a:t>
            </a:r>
          </a:p>
          <a:p>
            <a:r>
              <a:rPr lang="en-GB" sz="2000" dirty="0"/>
              <a:t>Local input on the Accounts Payable module can continue until 30 July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4401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Estates recharges &amp; construction charges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Adjustments required for capital costs in departmental accounts to Estates Capital Team by 28</a:t>
            </a:r>
            <a:r>
              <a:rPr lang="en-GB" sz="2000" baseline="30000" dirty="0"/>
              <a:t>th</a:t>
            </a:r>
            <a:r>
              <a:rPr lang="en-GB" sz="2000" dirty="0"/>
              <a:t> June</a:t>
            </a:r>
          </a:p>
          <a:p>
            <a:r>
              <a:rPr lang="en-GB" sz="2000" dirty="0"/>
              <a:t>Construction recharges will also be promptly charged</a:t>
            </a:r>
          </a:p>
          <a:p>
            <a:r>
              <a:rPr lang="en-GB" sz="2000" dirty="0"/>
              <a:t>Routine recharges will be calculated up to 18 July &amp; posted on 26</a:t>
            </a:r>
            <a:r>
              <a:rPr lang="en-GB" sz="2000" baseline="30000" dirty="0"/>
              <a:t>th</a:t>
            </a:r>
            <a:r>
              <a:rPr lang="en-GB" sz="2000" dirty="0"/>
              <a:t> July</a:t>
            </a:r>
          </a:p>
          <a:p>
            <a:r>
              <a:rPr lang="en-GB" sz="2000" dirty="0"/>
              <a:t>Final review of and recharge for material items at 31 July 2024</a:t>
            </a:r>
          </a:p>
          <a:p>
            <a:r>
              <a:rPr lang="en-GB" sz="2000" dirty="0"/>
              <a:t>Utilities will post on 29</a:t>
            </a:r>
            <a:r>
              <a:rPr lang="en-GB" sz="2000" baseline="30000" dirty="0"/>
              <a:t>th</a:t>
            </a:r>
            <a:r>
              <a:rPr lang="en-GB" sz="2000" dirty="0"/>
              <a:t> July with a further posting of material amounts on 9</a:t>
            </a:r>
            <a:r>
              <a:rPr lang="en-GB" sz="2000" baseline="30000" dirty="0"/>
              <a:t>th</a:t>
            </a:r>
            <a:r>
              <a:rPr lang="en-GB" sz="2000" dirty="0"/>
              <a:t> August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0775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Estates Recharges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3970EC-8CEC-4B45-8BB5-02D86F7E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9DE52D7-46F0-4C8E-86F0-95D22FD0E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439" y="1530474"/>
            <a:ext cx="81925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923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Departmental Equipment Listing (DEL)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Normal process at year end</a:t>
            </a:r>
          </a:p>
          <a:p>
            <a:r>
              <a:rPr lang="en-GB" sz="2000" dirty="0"/>
              <a:t>100% response required on all DELs – even Nil returns</a:t>
            </a:r>
          </a:p>
          <a:p>
            <a:r>
              <a:rPr lang="en-GB" sz="2000" dirty="0"/>
              <a:t>All assets over 5 years old will be removed from the DEL after the quarter four submission – expense and capital</a:t>
            </a:r>
          </a:p>
          <a:p>
            <a:r>
              <a:rPr lang="en-GB" sz="2000" dirty="0"/>
              <a:t>Deloitte will be looking in detail to see if any new additions in year relate to other existing assets.</a:t>
            </a:r>
          </a:p>
          <a:p>
            <a:r>
              <a:rPr lang="en-GB" sz="2000" dirty="0"/>
              <a:t>Deloitte will be looking for capital expenditure not capitalised.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If in doubt please contact the team by emailing before the 12</a:t>
            </a:r>
            <a:r>
              <a:rPr lang="en-GB" sz="2000" baseline="30000" dirty="0"/>
              <a:t>th</a:t>
            </a:r>
            <a:r>
              <a:rPr lang="en-GB" sz="2000" dirty="0"/>
              <a:t> August  </a:t>
            </a:r>
            <a:r>
              <a:rPr lang="en-GB" sz="2000" dirty="0">
                <a:hlinkClick r:id="rId3"/>
              </a:rPr>
              <a:t>DEL@admin.ox.ac.uk</a:t>
            </a:r>
            <a:r>
              <a:rPr lang="en-GB" sz="2000" dirty="0"/>
              <a:t> 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8980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Stocktakes should be carried out as normal</a:t>
            </a:r>
          </a:p>
          <a:p>
            <a:r>
              <a:rPr lang="en-GB" sz="2000" dirty="0"/>
              <a:t>Year-end stock valuation to Financial Reporting by 5 August 2024</a:t>
            </a:r>
          </a:p>
          <a:p>
            <a:r>
              <a:rPr lang="en-GB" sz="2000" dirty="0"/>
              <a:t>Stock listing by item must be in an Excel format (not pdf)</a:t>
            </a:r>
          </a:p>
          <a:p>
            <a:r>
              <a:rPr lang="en-GB" sz="2000" dirty="0"/>
              <a:t>Review the itemised stock listing to ensure accuracy (eg there should be no negative stock lines)</a:t>
            </a:r>
          </a:p>
          <a:p>
            <a:r>
              <a:rPr lang="en-GB" sz="2000" dirty="0"/>
              <a:t>Notify the Financial Reporting Team of any stock adjustments by 5</a:t>
            </a:r>
            <a:r>
              <a:rPr lang="en-GB" sz="2000" baseline="30000" dirty="0"/>
              <a:t>th</a:t>
            </a:r>
            <a:r>
              <a:rPr lang="en-GB" sz="2000" dirty="0"/>
              <a:t> August 2024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25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Trade – issues to be aware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Activity 25 income to be reviewed</a:t>
            </a:r>
          </a:p>
          <a:p>
            <a:r>
              <a:rPr lang="en-GB" sz="2000" dirty="0"/>
              <a:t>Allocate direct and indirect costs </a:t>
            </a:r>
          </a:p>
          <a:p>
            <a:r>
              <a:rPr lang="en-GB" sz="2000" dirty="0">
                <a:solidFill>
                  <a:schemeClr val="accent2"/>
                </a:solidFill>
              </a:rPr>
              <a:t>Direct Costs </a:t>
            </a:r>
            <a:r>
              <a:rPr lang="en-GB" sz="2000" dirty="0"/>
              <a:t>are costs directly related to the external trade activity e.g.. goods to be sold on </a:t>
            </a:r>
            <a:r>
              <a:rPr lang="en-GB" sz="2000" dirty="0">
                <a:solidFill>
                  <a:schemeClr val="accent2"/>
                </a:solidFill>
              </a:rPr>
              <a:t>100%</a:t>
            </a:r>
            <a:endParaRPr lang="en-GB" sz="2000" dirty="0"/>
          </a:p>
          <a:p>
            <a:r>
              <a:rPr lang="en-GB" sz="2000" dirty="0">
                <a:solidFill>
                  <a:schemeClr val="accent2"/>
                </a:solidFill>
              </a:rPr>
              <a:t>Indirect Costs </a:t>
            </a:r>
            <a:r>
              <a:rPr lang="en-GB" sz="2000" dirty="0"/>
              <a:t>relate to many different activities. Examples are building costs, cleaning, security, staff costs, office supplies</a:t>
            </a:r>
          </a:p>
          <a:p>
            <a:r>
              <a:rPr lang="en-GB" sz="2000" dirty="0"/>
              <a:t>Detailed information is available in year end guidance – or ask for help if unsure.</a:t>
            </a:r>
          </a:p>
          <a:p>
            <a:r>
              <a:rPr lang="en-GB" sz="2000" dirty="0"/>
              <a:t>Please return any outstanding form YE08s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2124" y="2933322"/>
            <a:ext cx="1195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/>
                </a:solidFill>
              </a:rPr>
              <a:t> </a:t>
            </a: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54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Apportionment – a department’s judgement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2000" dirty="0"/>
              <a:t>Only relevant costs which have been incurred by the department should be apportioned. </a:t>
            </a:r>
          </a:p>
          <a:p>
            <a:r>
              <a:rPr lang="en-GB" sz="2000" dirty="0"/>
              <a:t>A record must be kept showing how the apportionment was calculated. </a:t>
            </a:r>
          </a:p>
          <a:p>
            <a:r>
              <a:rPr lang="en-GB" sz="2000" dirty="0"/>
              <a:t>A consistent approach should be maintained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28651" y="1618263"/>
          <a:ext cx="60960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448">
                  <a:extLst>
                    <a:ext uri="{9D8B030D-6E8A-4147-A177-3AD203B41FA5}">
                      <a16:colId xmlns:a16="http://schemas.microsoft.com/office/drawing/2014/main" val="2494052788"/>
                    </a:ext>
                  </a:extLst>
                </a:gridCol>
                <a:gridCol w="4506552">
                  <a:extLst>
                    <a:ext uri="{9D8B030D-6E8A-4147-A177-3AD203B41FA5}">
                      <a16:colId xmlns:a16="http://schemas.microsoft.com/office/drawing/2014/main" val="2411366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29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Income 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Ratio of trading income against total sales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51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Equipment based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Ratio of equipment usage for Trading purposes against total equipment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31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Periodic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 of staff time spent on Trading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61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Spatial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Ratio of floor space used for Trading Activities against total floor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817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734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4600"/>
            <a:ext cx="7886700" cy="646437"/>
          </a:xfrm>
        </p:spPr>
        <p:txBody>
          <a:bodyPr/>
          <a:lstStyle/>
          <a:p>
            <a:r>
              <a:rPr lang="en-GB" dirty="0"/>
              <a:t>Year-End Timetable – August 2024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77918"/>
              </p:ext>
            </p:extLst>
          </p:nvPr>
        </p:nvGraphicFramePr>
        <p:xfrm>
          <a:off x="509965" y="516349"/>
          <a:ext cx="8124070" cy="658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122">
                  <a:extLst>
                    <a:ext uri="{9D8B030D-6E8A-4147-A177-3AD203B41FA5}">
                      <a16:colId xmlns:a16="http://schemas.microsoft.com/office/drawing/2014/main" val="1083477480"/>
                    </a:ext>
                  </a:extLst>
                </a:gridCol>
                <a:gridCol w="1653733">
                  <a:extLst>
                    <a:ext uri="{9D8B030D-6E8A-4147-A177-3AD203B41FA5}">
                      <a16:colId xmlns:a16="http://schemas.microsoft.com/office/drawing/2014/main" val="3388407996"/>
                    </a:ext>
                  </a:extLst>
                </a:gridCol>
                <a:gridCol w="1600954">
                  <a:extLst>
                    <a:ext uri="{9D8B030D-6E8A-4147-A177-3AD203B41FA5}">
                      <a16:colId xmlns:a16="http://schemas.microsoft.com/office/drawing/2014/main" val="4286432339"/>
                    </a:ext>
                  </a:extLst>
                </a:gridCol>
                <a:gridCol w="1593788">
                  <a:extLst>
                    <a:ext uri="{9D8B030D-6E8A-4147-A177-3AD203B41FA5}">
                      <a16:colId xmlns:a16="http://schemas.microsoft.com/office/drawing/2014/main" val="2296614068"/>
                    </a:ext>
                  </a:extLst>
                </a:gridCol>
                <a:gridCol w="1722473">
                  <a:extLst>
                    <a:ext uri="{9D8B030D-6E8A-4147-A177-3AD203B41FA5}">
                      <a16:colId xmlns:a16="http://schemas.microsoft.com/office/drawing/2014/main" val="3165804420"/>
                    </a:ext>
                  </a:extLst>
                </a:gridCol>
              </a:tblGrid>
              <a:tr h="283265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662595"/>
                  </a:ext>
                </a:extLst>
              </a:tr>
              <a:tr h="1089479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ACCOUNTS PAYABLE CLOSES AT 08:00</a:t>
                      </a:r>
                    </a:p>
                    <a:p>
                      <a:endParaRPr lang="en-GB" sz="1000" dirty="0"/>
                    </a:p>
                    <a:p>
                      <a:r>
                        <a:rPr lang="en-GB" sz="1000" dirty="0"/>
                        <a:t>LAST DAY TO POST TO ACCOUNTS RECEIVABLE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  <a:p>
                      <a:endParaRPr lang="en-GB" sz="100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LAST</a:t>
                      </a:r>
                      <a:r>
                        <a:rPr lang="en-GB" sz="1000" baseline="0" dirty="0"/>
                        <a:t> DAY FOR POSTING TO B AND C SOFS IN GL FOR INITIAL INCOME MATCH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60812"/>
                  </a:ext>
                </a:extLst>
              </a:tr>
              <a:tr h="1065411">
                <a:tc>
                  <a:txBody>
                    <a:bodyPr/>
                    <a:lstStyle/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</a:rPr>
                        <a:t>PROJECTS CLOSES AT 15:00 </a:t>
                      </a:r>
                      <a:r>
                        <a:rPr lang="en-GB" sz="1000" dirty="0"/>
                        <a:t>(ACCESS</a:t>
                      </a:r>
                      <a:r>
                        <a:rPr lang="en-GB" sz="1000" baseline="0" dirty="0"/>
                        <a:t> REMOVED)</a:t>
                      </a:r>
                      <a:endParaRPr lang="en-GB" sz="100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PROJECTS  GRN ACCRUALS POSTED</a:t>
                      </a:r>
                    </a:p>
                    <a:p>
                      <a:endParaRPr lang="en-GB" sz="1000" cap="all" baseline="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cap="all" baseline="0" dirty="0"/>
                        <a:t>year end stock valuation TO FINANCIAL REPORTING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cap="all" baseline="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GL GRN ACCRUALS POSTED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6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PRE-AWARD BALANCES TO DEPARTMENTS</a:t>
                      </a:r>
                    </a:p>
                    <a:p>
                      <a:endParaRPr lang="en-GB" sz="100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cap="all" baseline="0" dirty="0"/>
                        <a:t>Interim departmental depreciation posting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cap="all" baseline="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INTERIM DONATION POSTING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cap="all" baseline="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cap="all" baseline="0" dirty="0"/>
                        <a:t>DEL sent to departments</a:t>
                      </a:r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9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INTERIM TRUST POSTING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cap="all" baseline="0" dirty="0"/>
                        <a:t>Year End Projects forms to be submitted  YE05, YE07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cap="all" baseline="0" dirty="0"/>
                        <a:t>CONFIRM PRE-AWARD BALANCES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687141"/>
                  </a:ext>
                </a:extLst>
              </a:tr>
              <a:tr h="964314">
                <a:tc>
                  <a:txBody>
                    <a:bodyPr/>
                    <a:lstStyle/>
                    <a:p>
                      <a:r>
                        <a:rPr lang="en-GB" sz="1000" dirty="0"/>
                        <a:t>12</a:t>
                      </a:r>
                    </a:p>
                    <a:p>
                      <a:r>
                        <a:rPr lang="en-GB" sz="1000" cap="all" baseline="0" dirty="0"/>
                        <a:t>Initial departmental posting of GL accruals, PREPAYMENTS ETC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13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cap="all" baseline="0" dirty="0"/>
                        <a:t>PROJECTS MODULE REOPENED FOR FORMS</a:t>
                      </a:r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14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cap="all" baseline="0" dirty="0"/>
                        <a:t>DEL Return to Central Finance.</a:t>
                      </a: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16</a:t>
                      </a:r>
                    </a:p>
                    <a:p>
                      <a:endParaRPr lang="en-GB" sz="1000" dirty="0"/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GL CLOSES TO DEPARTMENTS AT</a:t>
                      </a:r>
                      <a:r>
                        <a:rPr lang="en-GB" sz="1000" b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17:00</a:t>
                      </a:r>
                      <a:endParaRPr lang="en-GB" sz="1000" dirty="0"/>
                    </a:p>
                    <a:p>
                      <a:endParaRPr lang="en-GB" sz="1000" cap="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57942"/>
                  </a:ext>
                </a:extLst>
              </a:tr>
              <a:tr h="344709">
                <a:tc>
                  <a:txBody>
                    <a:bodyPr/>
                    <a:lstStyle/>
                    <a:p>
                      <a:r>
                        <a:rPr lang="en-GB" sz="1000" dirty="0"/>
                        <a:t>19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FINAL</a:t>
                      </a:r>
                      <a:r>
                        <a:rPr lang="en-GB" sz="1000" baseline="0" dirty="0"/>
                        <a:t> POSTING DONATION INCOME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  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21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LAST DAY OF CENTRAL ADJUSTMENTS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</a:rPr>
                        <a:t>FINAL POSTING OF TRUST INCOME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ASSET MODULE CLOSES FOR JUL-24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22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DEPARTMENTS CAN RUN REPORTS FOR 2023/24</a:t>
                      </a:r>
                      <a:endParaRPr lang="en-GB" sz="10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0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126760"/>
                  </a:ext>
                </a:extLst>
              </a:tr>
              <a:tr h="538540">
                <a:tc>
                  <a:txBody>
                    <a:bodyPr/>
                    <a:lstStyle/>
                    <a:p>
                      <a:r>
                        <a:rPr lang="en-GB" sz="1000" dirty="0"/>
                        <a:t>26 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BANK</a:t>
                      </a:r>
                      <a:r>
                        <a:rPr lang="en-GB" sz="1000" b="1" baseline="0" dirty="0">
                          <a:solidFill>
                            <a:srgbClr val="FF0000"/>
                          </a:solidFill>
                        </a:rPr>
                        <a:t> HOLIDAY</a:t>
                      </a:r>
                      <a:endParaRPr lang="en-GB" sz="10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85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742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Projects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294683"/>
            <a:ext cx="7886700" cy="4351338"/>
          </a:xfrm>
        </p:spPr>
        <p:txBody>
          <a:bodyPr>
            <a:normAutofit/>
          </a:bodyPr>
          <a:lstStyle/>
          <a:p>
            <a:r>
              <a:rPr lang="en-GB" sz="2200" dirty="0"/>
              <a:t>Project journals by 5</a:t>
            </a:r>
            <a:r>
              <a:rPr lang="en-GB" sz="2200" baseline="30000" dirty="0"/>
              <a:t>th</a:t>
            </a:r>
            <a:r>
              <a:rPr lang="en-GB" sz="2200" dirty="0"/>
              <a:t> August (ensure in correct </a:t>
            </a:r>
            <a:r>
              <a:rPr lang="en-GB" sz="2200" dirty="0" err="1"/>
              <a:t>periodFull</a:t>
            </a:r>
            <a:r>
              <a:rPr lang="en-GB" sz="2200" dirty="0"/>
              <a:t> accrual for any costs incurred before year end (Form YE05)</a:t>
            </a:r>
          </a:p>
          <a:p>
            <a:r>
              <a:rPr lang="en-GB" sz="2200" dirty="0"/>
              <a:t>Prepay any costs incurred in 2023/24 which relate to 2024/25 (Form YE07)</a:t>
            </a:r>
          </a:p>
          <a:p>
            <a:r>
              <a:rPr lang="en-GB" sz="2200" dirty="0"/>
              <a:t>Pre-award (NX) projects</a:t>
            </a:r>
          </a:p>
          <a:p>
            <a:pPr marL="0" indent="0">
              <a:buNone/>
            </a:pPr>
            <a:r>
              <a:rPr lang="en-GB" sz="2200" dirty="0"/>
              <a:t>	Income only recognised at year end</a:t>
            </a:r>
          </a:p>
          <a:p>
            <a:pPr marL="0" indent="0">
              <a:buNone/>
            </a:pPr>
            <a:r>
              <a:rPr lang="en-GB" sz="2200" dirty="0"/>
              <a:t>	Balance details to be sent to departments after project close</a:t>
            </a:r>
          </a:p>
          <a:p>
            <a:pPr marL="0" indent="0">
              <a:buNone/>
            </a:pPr>
            <a:r>
              <a:rPr lang="en-GB" sz="2200" dirty="0"/>
              <a:t>	Confirm balances are correct by 9 August</a:t>
            </a:r>
          </a:p>
          <a:p>
            <a:r>
              <a:rPr lang="en-GB" sz="2200" dirty="0"/>
              <a:t>Clear suspense (NZ) projects by 5 August</a:t>
            </a:r>
          </a:p>
          <a:p>
            <a:r>
              <a:rPr lang="en-GB" sz="2200" dirty="0"/>
              <a:t>Approach also applies to departmental projects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214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Projects Module Year End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Process the same as prior years for projects</a:t>
            </a:r>
          </a:p>
          <a:p>
            <a:r>
              <a:rPr lang="en-GB" sz="2000" dirty="0"/>
              <a:t>Two forms</a:t>
            </a:r>
          </a:p>
          <a:p>
            <a:pPr lvl="1"/>
            <a:r>
              <a:rPr lang="en-GB" sz="2000" dirty="0"/>
              <a:t>YE05 Expenditure Accruals</a:t>
            </a:r>
          </a:p>
          <a:p>
            <a:pPr lvl="1"/>
            <a:r>
              <a:rPr lang="en-GB" sz="2000" dirty="0"/>
              <a:t>YE07 Prepayments</a:t>
            </a:r>
          </a:p>
          <a:p>
            <a:r>
              <a:rPr lang="en-GB" sz="2000" dirty="0"/>
              <a:t>GRNI Accruals for research are posted at year end. Be careful not to double-count on the YE05</a:t>
            </a:r>
          </a:p>
          <a:p>
            <a:r>
              <a:rPr lang="en-GB" sz="2000" dirty="0"/>
              <a:t>Forms available on the Year End website</a:t>
            </a:r>
          </a:p>
          <a:p>
            <a:r>
              <a:rPr lang="en-GB" sz="2000" dirty="0"/>
              <a:t>Deadline 9</a:t>
            </a:r>
            <a:r>
              <a:rPr lang="en-GB" sz="2000" baseline="30000" dirty="0"/>
              <a:t>th</a:t>
            </a:r>
            <a:r>
              <a:rPr lang="en-GB" sz="2000" dirty="0"/>
              <a:t> August 2024</a:t>
            </a:r>
          </a:p>
          <a:p>
            <a:r>
              <a:rPr lang="en-GB" sz="2000" dirty="0"/>
              <a:t>Forms will be posted on 13</a:t>
            </a:r>
            <a:r>
              <a:rPr lang="en-GB" sz="2000" baseline="30000" dirty="0"/>
              <a:t>th</a:t>
            </a:r>
            <a:r>
              <a:rPr lang="en-GB" sz="2000" dirty="0"/>
              <a:t> August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93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end Roadshow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Introduction to Director of Financial Reporting </a:t>
            </a:r>
          </a:p>
          <a:p>
            <a:r>
              <a:rPr lang="en-GB" sz="2000" dirty="0"/>
              <a:t>Year end update (25 mins)</a:t>
            </a:r>
          </a:p>
          <a:p>
            <a:r>
              <a:rPr lang="en-GB" sz="2000" dirty="0"/>
              <a:t>Questions for Financial Reporting (5 mins)</a:t>
            </a:r>
          </a:p>
          <a:p>
            <a:r>
              <a:rPr lang="en-GB" sz="2000" dirty="0"/>
              <a:t>Self Assurance (15 mins)</a:t>
            </a:r>
          </a:p>
        </p:txBody>
      </p:sp>
    </p:spTree>
    <p:extLst>
      <p:ext uri="{BB962C8B-B14F-4D97-AF65-F5344CB8AC3E}">
        <p14:creationId xmlns:p14="http://schemas.microsoft.com/office/powerpoint/2010/main" val="3015713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Donations (General Ledger)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Restricted donation requirements</a:t>
            </a:r>
          </a:p>
          <a:p>
            <a:pPr lvl="1"/>
            <a:r>
              <a:rPr lang="en-GB" sz="2000" dirty="0"/>
              <a:t>Confirmation from the donor</a:t>
            </a:r>
          </a:p>
          <a:p>
            <a:pPr lvl="1"/>
            <a:r>
              <a:rPr lang="en-GB" sz="2000" dirty="0"/>
              <a:t>SoF code (C)</a:t>
            </a:r>
          </a:p>
          <a:p>
            <a:pPr lvl="1"/>
            <a:r>
              <a:rPr lang="en-GB" sz="2000" dirty="0"/>
              <a:t>Greater than £10k</a:t>
            </a:r>
          </a:p>
          <a:p>
            <a:r>
              <a:rPr lang="en-GB" sz="2000" dirty="0"/>
              <a:t>Interim income posting on 6 August</a:t>
            </a:r>
          </a:p>
          <a:p>
            <a:r>
              <a:rPr lang="en-GB" sz="2000" dirty="0"/>
              <a:t>Final income posted before 19 August </a:t>
            </a:r>
          </a:p>
          <a:p>
            <a:r>
              <a:rPr lang="en-GB" sz="2000" dirty="0"/>
              <a:t>Accruing of donation income is </a:t>
            </a:r>
            <a:r>
              <a:rPr lang="en-GB" sz="2000" b="1" dirty="0"/>
              <a:t>not permitted - </a:t>
            </a:r>
            <a:r>
              <a:rPr lang="en-GB" sz="2000" dirty="0"/>
              <a:t>Please ensure any accrued income journals are reversed before year end. </a:t>
            </a:r>
          </a:p>
          <a:p>
            <a:r>
              <a:rPr lang="en-GB" sz="2000" dirty="0"/>
              <a:t>Refer to projects module deadlines if applicable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171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Trust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Each trust has a legal duty to spend its income </a:t>
            </a:r>
            <a:r>
              <a:rPr lang="en-GB" sz="2000" b="1" dirty="0">
                <a:solidFill>
                  <a:srgbClr val="FF0000"/>
                </a:solidFill>
              </a:rPr>
              <a:t>BUT</a:t>
            </a:r>
            <a:r>
              <a:rPr lang="en-GB" sz="2000" dirty="0"/>
              <a:t> only for the purposes of the trust</a:t>
            </a:r>
          </a:p>
          <a:p>
            <a:r>
              <a:rPr lang="en-GB" sz="2000" dirty="0"/>
              <a:t>Spending trust money before spending departmental funds supports the University financial strategy</a:t>
            </a:r>
          </a:p>
          <a:p>
            <a:r>
              <a:rPr lang="en-GB" sz="2000" dirty="0"/>
              <a:t>Accruing of trust fund income is not permitted</a:t>
            </a:r>
          </a:p>
          <a:p>
            <a:r>
              <a:rPr lang="en-GB" sz="2000" dirty="0"/>
              <a:t>Review costs to determine whether they fit the purpose of the trust</a:t>
            </a:r>
          </a:p>
          <a:p>
            <a:r>
              <a:rPr lang="en-GB" sz="2000" dirty="0"/>
              <a:t>Post cost to B SOFs on or before 2 August for first income match.</a:t>
            </a:r>
          </a:p>
          <a:p>
            <a:r>
              <a:rPr lang="en-GB" sz="2000" dirty="0"/>
              <a:t>If you’re unsure get in touch:</a:t>
            </a:r>
          </a:p>
          <a:p>
            <a:pPr marL="0" indent="0">
              <a:buNone/>
            </a:pPr>
            <a:r>
              <a:rPr lang="en-GB" sz="2000" dirty="0"/>
              <a:t>	Trusts@admin.ox.ac.uk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012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Trusts Process – timelines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5659"/>
            <a:ext cx="7886700" cy="4351338"/>
          </a:xfrm>
        </p:spPr>
        <p:txBody>
          <a:bodyPr>
            <a:normAutofit/>
          </a:bodyPr>
          <a:lstStyle/>
          <a:p>
            <a:pPr lvl="0"/>
            <a:r>
              <a:rPr lang="en-GB" sz="2000" dirty="0"/>
              <a:t>An interim release of trust income to match expenditure will be posted into your departmental accounts by  9</a:t>
            </a:r>
            <a:r>
              <a:rPr lang="en-GB" sz="2000" baseline="30000" dirty="0"/>
              <a:t>th</a:t>
            </a:r>
            <a:r>
              <a:rPr lang="en-GB" sz="2000" dirty="0"/>
              <a:t> August. The Jul-24 trial balance will be run on 5</a:t>
            </a:r>
            <a:r>
              <a:rPr lang="en-GB" sz="2000" baseline="30000" dirty="0"/>
              <a:t>th</a:t>
            </a:r>
            <a:r>
              <a:rPr lang="en-GB" sz="2000" dirty="0"/>
              <a:t> August for the interim match - review all costs &amp; income on your trusts to ensure all as expected by close of 2</a:t>
            </a:r>
            <a:r>
              <a:rPr lang="en-GB" sz="2000" baseline="30000" dirty="0"/>
              <a:t>nd</a:t>
            </a:r>
            <a:r>
              <a:rPr lang="en-GB" sz="2000" dirty="0"/>
              <a:t> August.  </a:t>
            </a:r>
          </a:p>
          <a:p>
            <a:pPr lvl="0"/>
            <a:r>
              <a:rPr lang="en-GB" sz="2000" dirty="0"/>
              <a:t>By 21</a:t>
            </a:r>
            <a:r>
              <a:rPr lang="en-GB" sz="2000" baseline="30000" dirty="0"/>
              <a:t>st</a:t>
            </a:r>
            <a:r>
              <a:rPr lang="en-GB" sz="2000" dirty="0"/>
              <a:t> August the Financial Reporting will have credited departmental accounts with any final trust fund income to match spend for any additional expenditure identified after the interim posting till 14</a:t>
            </a:r>
            <a:r>
              <a:rPr lang="en-GB" sz="2000" baseline="30000" dirty="0"/>
              <a:t>th</a:t>
            </a:r>
            <a:r>
              <a:rPr lang="en-GB" sz="2000" dirty="0"/>
              <a:t> August  (July-24 Departmental GL close)</a:t>
            </a:r>
          </a:p>
          <a:p>
            <a:pPr lvl="0"/>
            <a:r>
              <a:rPr lang="en-GB" sz="2000" dirty="0"/>
              <a:t>Any expenditure in excess of the amount available from the trust will be transferred back to the department in the third week of August.</a:t>
            </a:r>
          </a:p>
          <a:p>
            <a:pPr lvl="0"/>
            <a:r>
              <a:rPr lang="en-GB" sz="2000" dirty="0"/>
              <a:t>By 23</a:t>
            </a:r>
            <a:r>
              <a:rPr lang="en-GB" sz="2000" baseline="30000" dirty="0"/>
              <a:t>rd</a:t>
            </a:r>
            <a:r>
              <a:rPr lang="en-GB" sz="2000" dirty="0"/>
              <a:t> August any unspent income relating to the trust fund will be carried forward by the Financial Reporting team on a  trust central cost centre. </a:t>
            </a:r>
          </a:p>
        </p:txBody>
      </p:sp>
    </p:spTree>
    <p:extLst>
      <p:ext uri="{BB962C8B-B14F-4D97-AF65-F5344CB8AC3E}">
        <p14:creationId xmlns:p14="http://schemas.microsoft.com/office/powerpoint/2010/main" val="2483992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Departmental (GL) Accruals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Departments post their own year-end accruals/ prepayments</a:t>
            </a:r>
          </a:p>
          <a:p>
            <a:r>
              <a:rPr lang="en-GB" sz="2000" dirty="0"/>
              <a:t>DFCs will give additional guidance as will vary by division</a:t>
            </a:r>
          </a:p>
          <a:p>
            <a:r>
              <a:rPr lang="en-GB" sz="2000" dirty="0"/>
              <a:t>Purpose: To match income and expenditure to the period to which it relates.</a:t>
            </a:r>
          </a:p>
          <a:p>
            <a:r>
              <a:rPr lang="en-GB" sz="2000" dirty="0"/>
              <a:t>Four types of adjustment</a:t>
            </a:r>
          </a:p>
          <a:p>
            <a:pPr lvl="1"/>
            <a:r>
              <a:rPr lang="en-GB" sz="2000" dirty="0"/>
              <a:t>Income Accrual</a:t>
            </a:r>
          </a:p>
          <a:p>
            <a:pPr lvl="1"/>
            <a:r>
              <a:rPr lang="en-GB" sz="2000" dirty="0"/>
              <a:t>Expenditure Accrual</a:t>
            </a:r>
          </a:p>
          <a:p>
            <a:pPr lvl="1"/>
            <a:r>
              <a:rPr lang="en-GB" sz="2000" dirty="0"/>
              <a:t>Prepayment</a:t>
            </a:r>
          </a:p>
          <a:p>
            <a:pPr lvl="1"/>
            <a:r>
              <a:rPr lang="en-GB" sz="2000" dirty="0"/>
              <a:t>Income received in advance (deferred income)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50655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Year-End Accruals/Prepayments and VAT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000" dirty="0"/>
              <a:t>Expenditure accruals and prepayments should include the net amount plus irrecoverable VAT</a:t>
            </a:r>
          </a:p>
          <a:p>
            <a:r>
              <a:rPr lang="en-GB" sz="2000" dirty="0"/>
              <a:t>For prepayments, find the VAT amount from GL Transaction Listing report</a:t>
            </a:r>
          </a:p>
          <a:p>
            <a:r>
              <a:rPr lang="en-GB" sz="2000" dirty="0"/>
              <a:t>For expenditure accruals:</a:t>
            </a:r>
          </a:p>
          <a:p>
            <a:pPr lvl="1"/>
            <a:r>
              <a:rPr lang="en-GB" sz="2000" dirty="0"/>
              <a:t>If material, use cost centre recovery classification to calculate</a:t>
            </a:r>
          </a:p>
          <a:p>
            <a:r>
              <a:rPr lang="en-GB" sz="2000" dirty="0"/>
              <a:t>“Cost Centres and VAT Recovery Classifications” at 			</a:t>
            </a:r>
            <a:r>
              <a:rPr lang="en-GB" sz="2000" u="sng" dirty="0">
                <a:hlinkClick r:id="rId3"/>
              </a:rPr>
              <a:t>https://finance.admin.ox.ac.uk/useful-documents-for-oracle-	financials</a:t>
            </a:r>
            <a:endParaRPr lang="en-GB" sz="2000" dirty="0"/>
          </a:p>
          <a:p>
            <a:pPr lvl="2"/>
            <a:r>
              <a:rPr lang="en-GB" sz="1800" dirty="0"/>
              <a:t>Irrecoverable VAT  – include full VAT amount on invoice</a:t>
            </a:r>
          </a:p>
          <a:p>
            <a:pPr lvl="2"/>
            <a:r>
              <a:rPr lang="en-GB" sz="1800" dirty="0"/>
              <a:t>Fully Recoverable – exclude VAT</a:t>
            </a:r>
          </a:p>
          <a:p>
            <a:pPr lvl="2"/>
            <a:r>
              <a:rPr lang="en-GB" sz="1800" dirty="0"/>
              <a:t>Residual Recovery – include 85% of the VAT amount of the invoice (15% recovery)</a:t>
            </a:r>
          </a:p>
          <a:p>
            <a:pPr lvl="2"/>
            <a:r>
              <a:rPr lang="en-GB" sz="1800" dirty="0"/>
              <a:t>Special rates for Museums</a:t>
            </a:r>
          </a:p>
          <a:p>
            <a:pPr marL="685492" lvl="2" indent="0">
              <a:buNone/>
            </a:pPr>
            <a:endParaRPr lang="en-GB" sz="1800" dirty="0"/>
          </a:p>
          <a:p>
            <a:pPr marL="685492" lvl="2" indent="0">
              <a:buNone/>
            </a:pPr>
            <a:r>
              <a:rPr lang="en-GB" sz="1600" dirty="0"/>
              <a:t>VAT queries please refer to Sally McKinley</a:t>
            </a:r>
          </a:p>
        </p:txBody>
      </p:sp>
    </p:spTree>
    <p:extLst>
      <p:ext uri="{BB962C8B-B14F-4D97-AF65-F5344CB8AC3E}">
        <p14:creationId xmlns:p14="http://schemas.microsoft.com/office/powerpoint/2010/main" val="517723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Year-End Accruals/Prepayments</a:t>
            </a:r>
            <a:br>
              <a:rPr lang="en-GB" dirty="0"/>
            </a:br>
            <a:r>
              <a:rPr lang="en-GB" dirty="0"/>
              <a:t>Where to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Please use your departmental cost centre and the following natural accounts:</a:t>
            </a:r>
          </a:p>
          <a:p>
            <a:pPr marL="0" indent="0">
              <a:buNone/>
            </a:pPr>
            <a:r>
              <a:rPr lang="en-GB" sz="2000" dirty="0"/>
              <a:t>	Income accrual			19151</a:t>
            </a:r>
          </a:p>
          <a:p>
            <a:pPr marL="0" indent="0">
              <a:buNone/>
            </a:pPr>
            <a:r>
              <a:rPr lang="en-GB" sz="2000" dirty="0"/>
              <a:t>	Expenditure accrual			22100</a:t>
            </a:r>
          </a:p>
          <a:p>
            <a:pPr marL="0" indent="0">
              <a:buNone/>
            </a:pPr>
            <a:r>
              <a:rPr lang="en-GB" sz="2000" dirty="0"/>
              <a:t>	Prepayment				14000</a:t>
            </a:r>
          </a:p>
          <a:p>
            <a:pPr marL="0" indent="0">
              <a:buNone/>
            </a:pPr>
            <a:r>
              <a:rPr lang="en-GB" sz="2000" dirty="0"/>
              <a:t>	Income received in advance	26900</a:t>
            </a:r>
          </a:p>
          <a:p>
            <a:r>
              <a:rPr lang="en-GB" sz="2000" dirty="0"/>
              <a:t>Use activity code 25 ON BOTH SIDES if external trade</a:t>
            </a:r>
          </a:p>
          <a:p>
            <a:r>
              <a:rPr lang="en-GB" sz="2000" dirty="0"/>
              <a:t>Include the company name if the other party is a subsidiary company</a:t>
            </a:r>
          </a:p>
          <a:p>
            <a:r>
              <a:rPr lang="en-GB" sz="2000" dirty="0"/>
              <a:t>Donation and Trust Income (B and C source of funds) should not be accrued or deferred (covered by central processes)</a:t>
            </a:r>
          </a:p>
          <a:p>
            <a:r>
              <a:rPr lang="en-GB" sz="2000" dirty="0"/>
              <a:t>Use a reversing journal – now an audit requirement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006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Year-End Accruals/Prepayments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Materiality is £5k for year-end</a:t>
            </a:r>
          </a:p>
          <a:p>
            <a:r>
              <a:rPr lang="en-GB" sz="2000" dirty="0"/>
              <a:t>NO INTERNAL TRANSACTIONS - NO Activity 33</a:t>
            </a:r>
          </a:p>
          <a:p>
            <a:r>
              <a:rPr lang="en-GB" sz="2000" dirty="0"/>
              <a:t>Departmental Capital Items - If there are any accruals relating to capital items over £50k not on a project, please send details to the Fixed Asset Team (via the DEL mailbox, del@admin.ox.ac.uk).</a:t>
            </a:r>
          </a:p>
          <a:p>
            <a:r>
              <a:rPr lang="en-GB" sz="2000" dirty="0"/>
              <a:t>Complete postings by Monday 12</a:t>
            </a:r>
            <a:r>
              <a:rPr lang="en-GB" sz="2000" baseline="30000" dirty="0"/>
              <a:t>th</a:t>
            </a:r>
            <a:r>
              <a:rPr lang="en-GB" sz="2000" dirty="0"/>
              <a:t> August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88967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Year-End Accruals/Prepayments</a:t>
            </a:r>
            <a:br>
              <a:rPr lang="en-GB" dirty="0"/>
            </a:br>
            <a:r>
              <a:rPr lang="en-GB" dirty="0"/>
              <a:t>Reconciliations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Departments should be able to provide reconciliations</a:t>
            </a:r>
          </a:p>
          <a:p>
            <a:r>
              <a:rPr lang="en-GB" sz="2000" dirty="0"/>
              <a:t>External auditors will request to see reconciliations and supporting documentation at year end for material amounts and a randomly selected sample of other accruals at any value</a:t>
            </a:r>
          </a:p>
          <a:p>
            <a:r>
              <a:rPr lang="en-GB" sz="2000" dirty="0"/>
              <a:t>Take extra care on calculations and accuracy </a:t>
            </a:r>
          </a:p>
          <a:p>
            <a:r>
              <a:rPr lang="en-GB" sz="2000" dirty="0"/>
              <a:t>Ensure the basis of the accrual/prepayment calculation can be validated by evidence suitable for an audit</a:t>
            </a:r>
          </a:p>
        </p:txBody>
      </p:sp>
    </p:spTree>
    <p:extLst>
      <p:ext uri="{BB962C8B-B14F-4D97-AF65-F5344CB8AC3E}">
        <p14:creationId xmlns:p14="http://schemas.microsoft.com/office/powerpoint/2010/main" val="601000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September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8168"/>
            <a:ext cx="7886700" cy="4351338"/>
          </a:xfrm>
        </p:spPr>
        <p:txBody>
          <a:bodyPr>
            <a:normAutofit/>
          </a:bodyPr>
          <a:lstStyle/>
          <a:p>
            <a:r>
              <a:rPr lang="en-GB" sz="2400" dirty="0"/>
              <a:t>Departmental accounts finalised on 21</a:t>
            </a:r>
            <a:r>
              <a:rPr lang="en-GB" sz="2400" baseline="30000" dirty="0"/>
              <a:t>st</a:t>
            </a:r>
            <a:r>
              <a:rPr lang="en-GB" sz="2400" dirty="0"/>
              <a:t> August</a:t>
            </a:r>
          </a:p>
          <a:p>
            <a:r>
              <a:rPr lang="en-GB" sz="2400" dirty="0"/>
              <a:t>External audit starts on 30</a:t>
            </a:r>
            <a:r>
              <a:rPr lang="en-GB" sz="2400" baseline="30000" dirty="0"/>
              <a:t>th</a:t>
            </a:r>
            <a:r>
              <a:rPr lang="en-GB" sz="2400" dirty="0"/>
              <a:t> September 2024</a:t>
            </a:r>
          </a:p>
          <a:p>
            <a:r>
              <a:rPr lang="en-GB" sz="2400" dirty="0"/>
              <a:t>Reserves -</a:t>
            </a:r>
            <a:endParaRPr lang="en-GB" sz="2400" dirty="0">
              <a:solidFill>
                <a:srgbClr val="FF0000"/>
              </a:solidFill>
            </a:endParaRPr>
          </a:p>
          <a:p>
            <a:pPr lvl="1"/>
            <a:r>
              <a:rPr lang="en-GB" sz="1800" dirty="0"/>
              <a:t>By 4 November  these reserves values will be posted into Oracle to enable the roll forward into the new accounting year 24/25</a:t>
            </a:r>
          </a:p>
          <a:p>
            <a:r>
              <a:rPr lang="en-GB" sz="2400" dirty="0"/>
              <a:t>Deal with any audit queries</a:t>
            </a:r>
          </a:p>
          <a:p>
            <a:r>
              <a:rPr lang="en-GB" sz="2400" dirty="0"/>
              <a:t>The year-end sign-off is embedded in the Self-Assurance return.</a:t>
            </a:r>
          </a:p>
          <a:p>
            <a:pPr lvl="1"/>
            <a:r>
              <a:rPr lang="en-GB" sz="1800" dirty="0"/>
              <a:t>Due 30</a:t>
            </a:r>
            <a:r>
              <a:rPr lang="en-GB" sz="1800" baseline="30000" dirty="0"/>
              <a:t>th</a:t>
            </a:r>
            <a:r>
              <a:rPr lang="en-GB" sz="1800" dirty="0"/>
              <a:t> September</a:t>
            </a:r>
          </a:p>
          <a:p>
            <a:pPr lvl="1"/>
            <a:r>
              <a:rPr lang="en-GB" sz="1800" dirty="0"/>
              <a:t>Contact central assurance team with any problems in advance of the submission date</a:t>
            </a:r>
          </a:p>
        </p:txBody>
      </p:sp>
    </p:spTree>
    <p:extLst>
      <p:ext uri="{BB962C8B-B14F-4D97-AF65-F5344CB8AC3E}">
        <p14:creationId xmlns:p14="http://schemas.microsoft.com/office/powerpoint/2010/main" val="8946008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Year End Manual (online)</a:t>
            </a:r>
          </a:p>
          <a:p>
            <a:r>
              <a:rPr lang="en-GB" sz="2000" dirty="0"/>
              <a:t>Accounting Guidance Notes (online)</a:t>
            </a:r>
          </a:p>
          <a:p>
            <a:r>
              <a:rPr lang="en-GB" sz="2000"/>
              <a:t>Briefing sessions</a:t>
            </a:r>
            <a:endParaRPr lang="en-GB" sz="2000" dirty="0"/>
          </a:p>
          <a:p>
            <a:r>
              <a:rPr lang="en-GB" sz="2000" dirty="0"/>
              <a:t>Weekly emails to Administrators and Finance Officers from 8 July 2024</a:t>
            </a:r>
          </a:p>
          <a:p>
            <a:r>
              <a:rPr lang="en-GB" sz="2000" dirty="0"/>
              <a:t>Email yearend24@admin.ox.ac.uk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86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end update  -Agenda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Year end Overview</a:t>
            </a:r>
          </a:p>
          <a:p>
            <a:r>
              <a:rPr lang="en-GB" sz="2000" dirty="0"/>
              <a:t>New items for 2023/24</a:t>
            </a:r>
          </a:p>
          <a:p>
            <a:r>
              <a:rPr lang="en-GB" sz="2000" dirty="0"/>
              <a:t>Year end timetable and tasks</a:t>
            </a:r>
          </a:p>
          <a:p>
            <a:r>
              <a:rPr lang="en-GB" sz="2000" dirty="0"/>
              <a:t>Year end sign off and audit</a:t>
            </a:r>
          </a:p>
          <a:p>
            <a:r>
              <a:rPr lang="en-GB" sz="2000" dirty="0"/>
              <a:t>Contacts</a:t>
            </a:r>
          </a:p>
        </p:txBody>
      </p:sp>
    </p:spTree>
    <p:extLst>
      <p:ext uri="{BB962C8B-B14F-4D97-AF65-F5344CB8AC3E}">
        <p14:creationId xmlns:p14="http://schemas.microsoft.com/office/powerpoint/2010/main" val="3695360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365879"/>
            <a:ext cx="7886700" cy="4701546"/>
          </a:xfrm>
        </p:spPr>
        <p:txBody>
          <a:bodyPr>
            <a:normAutofit fontScale="85000" lnSpcReduction="20000"/>
          </a:bodyPr>
          <a:lstStyle/>
          <a:p>
            <a:r>
              <a:rPr lang="en-GB" sz="2200" dirty="0"/>
              <a:t>Parwaiz Siddiqi		Complex queries</a:t>
            </a:r>
          </a:p>
          <a:p>
            <a:r>
              <a:rPr lang="en-GB" sz="2200" dirty="0"/>
              <a:t>Alan Glaum			Fees</a:t>
            </a:r>
          </a:p>
          <a:p>
            <a:r>
              <a:rPr lang="en-GB" sz="2200" dirty="0"/>
              <a:t>Trish Pease			Donations</a:t>
            </a:r>
          </a:p>
          <a:p>
            <a:r>
              <a:rPr lang="en-GB" sz="2200" dirty="0"/>
              <a:t>Louise Lipsham		Fixed assets, leases, Bad debt</a:t>
            </a:r>
          </a:p>
          <a:p>
            <a:r>
              <a:rPr lang="en-GB" sz="2200" dirty="0"/>
              <a:t>Sarah Goad			Investments</a:t>
            </a:r>
          </a:p>
          <a:p>
            <a:r>
              <a:rPr lang="en-GB" sz="2200" dirty="0"/>
              <a:t>Alex Treadwell 		GRNIs</a:t>
            </a:r>
          </a:p>
          <a:p>
            <a:r>
              <a:rPr lang="en-GB" sz="2200" dirty="0"/>
              <a:t>Tanya Cosier		Trust funds</a:t>
            </a:r>
          </a:p>
          <a:p>
            <a:r>
              <a:rPr lang="en-GB" sz="2200" dirty="0"/>
              <a:t>Claire Collier		Inventory, fixed assets, DEL. Dept. accruals and 					prepayments</a:t>
            </a:r>
          </a:p>
          <a:p>
            <a:r>
              <a:rPr lang="en-GB" sz="2200" dirty="0"/>
              <a:t>Miriam Martinez		DEL, Fixed Assets, dept. accruals &amp;					                       	prepayments</a:t>
            </a:r>
          </a:p>
          <a:p>
            <a:r>
              <a:rPr lang="en-GB" sz="2200" dirty="0"/>
              <a:t>Sam Hannis			Projects (Research)</a:t>
            </a:r>
          </a:p>
          <a:p>
            <a:r>
              <a:rPr lang="en-GB" sz="2200" dirty="0"/>
              <a:t>Theresa Mort		Projects (John Fell and Departmental)</a:t>
            </a:r>
          </a:p>
          <a:p>
            <a:r>
              <a:rPr lang="en-GB" sz="2200" dirty="0"/>
              <a:t>James Boon 		Research Projects</a:t>
            </a:r>
          </a:p>
          <a:p>
            <a:r>
              <a:rPr lang="en-GB" sz="2200" dirty="0"/>
              <a:t>David Plume			Gift Registry issues</a:t>
            </a:r>
          </a:p>
          <a:p>
            <a:r>
              <a:rPr lang="en-GB" sz="2200" dirty="0"/>
              <a:t>Sally McKinley		VAT and other tax matters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360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Departmental Year End Manual and detailed Accounting Guidance Notes can be found on the Finance Division website.</a:t>
            </a:r>
          </a:p>
          <a:p>
            <a:r>
              <a:rPr lang="en-GB" sz="2000" dirty="0"/>
              <a:t>If you are unsure about any aspect of the year-end process, please either</a:t>
            </a:r>
          </a:p>
          <a:p>
            <a:pPr marL="0" indent="0">
              <a:buNone/>
            </a:pPr>
            <a:r>
              <a:rPr lang="en-GB" sz="2000" dirty="0"/>
              <a:t>	Contact your Divisional Office OR</a:t>
            </a:r>
          </a:p>
          <a:p>
            <a:pPr marL="0" indent="0">
              <a:buNone/>
            </a:pPr>
            <a:r>
              <a:rPr lang="en-GB" sz="2000" dirty="0"/>
              <a:t>	Email queries to yearend24@admin.ox.ac.uk OR</a:t>
            </a:r>
          </a:p>
          <a:p>
            <a:pPr marL="0" indent="0">
              <a:buNone/>
            </a:pPr>
            <a:r>
              <a:rPr lang="en-GB" sz="2000" dirty="0"/>
              <a:t>	Contact a member of the Financial Reporting Team (contact 	details can be found at https://finance.admin.ox.ac.uk/financial-	reporting-contact)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4642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			</a:t>
            </a:r>
            <a:r>
              <a:rPr lang="en-GB" sz="9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6457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Year-End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Year end is Wednesday 31 July 2024</a:t>
            </a:r>
          </a:p>
          <a:p>
            <a:r>
              <a:rPr lang="en-GB" sz="2000" dirty="0"/>
              <a:t>Five phases– NOTE earlier deadlines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66EF0C-4FA2-413B-9817-0EF50B235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09295"/>
              </p:ext>
            </p:extLst>
          </p:nvPr>
        </p:nvGraphicFramePr>
        <p:xfrm>
          <a:off x="1530626" y="2852868"/>
          <a:ext cx="6708914" cy="33602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1186">
                  <a:extLst>
                    <a:ext uri="{9D8B030D-6E8A-4147-A177-3AD203B41FA5}">
                      <a16:colId xmlns:a16="http://schemas.microsoft.com/office/drawing/2014/main" val="940489293"/>
                    </a:ext>
                  </a:extLst>
                </a:gridCol>
                <a:gridCol w="1853778">
                  <a:extLst>
                    <a:ext uri="{9D8B030D-6E8A-4147-A177-3AD203B41FA5}">
                      <a16:colId xmlns:a16="http://schemas.microsoft.com/office/drawing/2014/main" val="2995787731"/>
                    </a:ext>
                  </a:extLst>
                </a:gridCol>
                <a:gridCol w="4403950">
                  <a:extLst>
                    <a:ext uri="{9D8B030D-6E8A-4147-A177-3AD203B41FA5}">
                      <a16:colId xmlns:a16="http://schemas.microsoft.com/office/drawing/2014/main" val="866747384"/>
                    </a:ext>
                  </a:extLst>
                </a:gridCol>
              </a:tblGrid>
              <a:tr h="33774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 dirty="0">
                          <a:effectLst/>
                        </a:rPr>
                        <a:t>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 dirty="0">
                          <a:effectLst/>
                        </a:rPr>
                        <a:t>July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400" b="0" u="none" strike="noStrike">
                          <a:effectLst/>
                        </a:rPr>
                        <a:t>Review accounts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extLst>
                  <a:ext uri="{0D108BD9-81ED-4DB2-BD59-A6C34878D82A}">
                    <a16:rowId xmlns:a16="http://schemas.microsoft.com/office/drawing/2014/main" val="939724110"/>
                  </a:ext>
                </a:extLst>
              </a:tr>
              <a:tr h="3357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 dirty="0">
                          <a:effectLst/>
                        </a:rPr>
                        <a:t>Complete sub-ledger postings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extLst>
                  <a:ext uri="{0D108BD9-81ED-4DB2-BD59-A6C34878D82A}">
                    <a16:rowId xmlns:a16="http://schemas.microsoft.com/office/drawing/2014/main" val="682341226"/>
                  </a:ext>
                </a:extLst>
              </a:tr>
              <a:tr h="6626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>
                          <a:effectLst/>
                        </a:rPr>
                        <a:t>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 dirty="0">
                          <a:effectLst/>
                        </a:rPr>
                        <a:t>1 – 16 August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Departmental journals</a:t>
                      </a:r>
                    </a:p>
                  </a:txBody>
                  <a:tcPr marL="8170" marR="8170" marT="8170" marB="0" anchor="ctr"/>
                </a:tc>
                <a:extLst>
                  <a:ext uri="{0D108BD9-81ED-4DB2-BD59-A6C34878D82A}">
                    <a16:rowId xmlns:a16="http://schemas.microsoft.com/office/drawing/2014/main" val="3278075389"/>
                  </a:ext>
                </a:extLst>
              </a:tr>
              <a:tr h="6626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>
                          <a:effectLst/>
                        </a:rPr>
                        <a:t>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>
                          <a:effectLst/>
                        </a:rPr>
                        <a:t>19 August - 21 August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>
                          <a:effectLst/>
                        </a:rPr>
                        <a:t>Finalise departmental accounts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extLst>
                  <a:ext uri="{0D108BD9-81ED-4DB2-BD59-A6C34878D82A}">
                    <a16:rowId xmlns:a16="http://schemas.microsoft.com/office/drawing/2014/main" val="3784101383"/>
                  </a:ext>
                </a:extLst>
              </a:tr>
              <a:tr h="6626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>
                          <a:effectLst/>
                        </a:rPr>
                        <a:t>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>
                          <a:effectLst/>
                        </a:rPr>
                        <a:t>October-November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>
                          <a:effectLst/>
                        </a:rPr>
                        <a:t>External Audit Fieldwork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extLst>
                  <a:ext uri="{0D108BD9-81ED-4DB2-BD59-A6C34878D82A}">
                    <a16:rowId xmlns:a16="http://schemas.microsoft.com/office/drawing/2014/main" val="362990304"/>
                  </a:ext>
                </a:extLst>
              </a:tr>
              <a:tr h="6626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 dirty="0">
                          <a:effectLst/>
                        </a:rPr>
                        <a:t>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 dirty="0">
                          <a:effectLst/>
                        </a:rPr>
                        <a:t>Early December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u="none" strike="noStrike" dirty="0">
                          <a:effectLst/>
                        </a:rPr>
                        <a:t>Audit Sign-Off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0" marR="8170" marT="8170" marB="0" anchor="ctr"/>
                </a:tc>
                <a:extLst>
                  <a:ext uri="{0D108BD9-81ED-4DB2-BD59-A6C34878D82A}">
                    <a16:rowId xmlns:a16="http://schemas.microsoft.com/office/drawing/2014/main" val="348662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28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Deloitte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Third year with Deloitte as auditors</a:t>
            </a:r>
          </a:p>
          <a:p>
            <a:r>
              <a:rPr lang="en-GB" sz="2000" dirty="0"/>
              <a:t>Second Year much improved but still issues with timing etc</a:t>
            </a:r>
          </a:p>
          <a:p>
            <a:r>
              <a:rPr lang="en-GB" sz="2000" dirty="0"/>
              <a:t>University need to give Deloitte a full set of Financial Statements earlier on day 1 of the commencement of audit 30 Sep 2024</a:t>
            </a:r>
          </a:p>
          <a:p>
            <a:r>
              <a:rPr lang="en-GB" sz="2000" dirty="0"/>
              <a:t>Aiming to sign Financial Statements by early Dec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34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140" y="117155"/>
            <a:ext cx="7886700" cy="639807"/>
          </a:xfrm>
        </p:spPr>
        <p:txBody>
          <a:bodyPr/>
          <a:lstStyle/>
          <a:p>
            <a:r>
              <a:rPr lang="en-GB" dirty="0"/>
              <a:t>Year-End Timetable – July 2024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480557"/>
              </p:ext>
            </p:extLst>
          </p:nvPr>
        </p:nvGraphicFramePr>
        <p:xfrm>
          <a:off x="796413" y="683434"/>
          <a:ext cx="7128386" cy="612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330">
                  <a:extLst>
                    <a:ext uri="{9D8B030D-6E8A-4147-A177-3AD203B41FA5}">
                      <a16:colId xmlns:a16="http://schemas.microsoft.com/office/drawing/2014/main" val="1083477480"/>
                    </a:ext>
                  </a:extLst>
                </a:gridCol>
                <a:gridCol w="1549719">
                  <a:extLst>
                    <a:ext uri="{9D8B030D-6E8A-4147-A177-3AD203B41FA5}">
                      <a16:colId xmlns:a16="http://schemas.microsoft.com/office/drawing/2014/main" val="3388407996"/>
                    </a:ext>
                  </a:extLst>
                </a:gridCol>
                <a:gridCol w="1282022">
                  <a:extLst>
                    <a:ext uri="{9D8B030D-6E8A-4147-A177-3AD203B41FA5}">
                      <a16:colId xmlns:a16="http://schemas.microsoft.com/office/drawing/2014/main" val="4286432339"/>
                    </a:ext>
                  </a:extLst>
                </a:gridCol>
                <a:gridCol w="1400564">
                  <a:extLst>
                    <a:ext uri="{9D8B030D-6E8A-4147-A177-3AD203B41FA5}">
                      <a16:colId xmlns:a16="http://schemas.microsoft.com/office/drawing/2014/main" val="2296614068"/>
                    </a:ext>
                  </a:extLst>
                </a:gridCol>
                <a:gridCol w="1484751">
                  <a:extLst>
                    <a:ext uri="{9D8B030D-6E8A-4147-A177-3AD203B41FA5}">
                      <a16:colId xmlns:a16="http://schemas.microsoft.com/office/drawing/2014/main" val="3165804420"/>
                    </a:ext>
                  </a:extLst>
                </a:gridCol>
              </a:tblGrid>
              <a:tr h="291541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662595"/>
                  </a:ext>
                </a:extLst>
              </a:tr>
              <a:tr h="583083">
                <a:tc>
                  <a:txBody>
                    <a:bodyPr/>
                    <a:lstStyle/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CASUAL PAYROLL 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687141"/>
                  </a:ext>
                </a:extLst>
              </a:tr>
              <a:tr h="964893">
                <a:tc>
                  <a:txBody>
                    <a:bodyPr/>
                    <a:lstStyle/>
                    <a:p>
                      <a:r>
                        <a:rPr lang="en-GB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9 </a:t>
                      </a:r>
                    </a:p>
                    <a:p>
                      <a:r>
                        <a:rPr lang="en-GB" sz="1100" dirty="0"/>
                        <a:t>APPROVE</a:t>
                      </a:r>
                      <a:r>
                        <a:rPr lang="en-GB" sz="1100" baseline="0" dirty="0"/>
                        <a:t>  ALL </a:t>
                      </a:r>
                      <a:r>
                        <a:rPr lang="en-GB" sz="1100" dirty="0"/>
                        <a:t>JULY PAYROLL INSTRUCTIONS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12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cap="all" baseline="0" dirty="0"/>
                        <a:t>SEND foreign currency CHEQUES TO CASHIERS FOR BANKING IN 2023/24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57942"/>
                  </a:ext>
                </a:extLst>
              </a:tr>
              <a:tr h="1240920">
                <a:tc>
                  <a:txBody>
                    <a:bodyPr/>
                    <a:lstStyle/>
                    <a:p>
                      <a:r>
                        <a:rPr lang="en-GB" sz="1100" dirty="0"/>
                        <a:t>15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16</a:t>
                      </a:r>
                    </a:p>
                    <a:p>
                      <a:r>
                        <a:rPr lang="en-GB" sz="1100" cap="all" baseline="0" dirty="0"/>
                        <a:t>AP invoice  deadline for payment in July</a:t>
                      </a:r>
                    </a:p>
                    <a:p>
                      <a:r>
                        <a:rPr lang="en-GB" sz="1100" cap="all" baseline="0" dirty="0"/>
                        <a:t>Foreign currency payment run &amp; Sterling (17:00)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17</a:t>
                      </a:r>
                    </a:p>
                    <a:p>
                      <a:r>
                        <a:rPr lang="en-GB" sz="1100" dirty="0"/>
                        <a:t>LAST DATE FOR SAP CONCUR EXPENSES TO BE PAID IN JUL-24</a:t>
                      </a:r>
                    </a:p>
                    <a:p>
                      <a:r>
                        <a:rPr lang="en-GB" sz="1100" dirty="0"/>
                        <a:t>(all claims to have a sent status)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18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ESTATES</a:t>
                      </a:r>
                      <a:r>
                        <a:rPr lang="en-GB" sz="1100" baseline="0" dirty="0"/>
                        <a:t> RE-CHARGES FOR JULY 2024 POSTED TO DEPARTMENTAL ACCOUNTS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126760"/>
                  </a:ext>
                </a:extLst>
              </a:tr>
              <a:tr h="1569838">
                <a:tc>
                  <a:txBody>
                    <a:bodyPr/>
                    <a:lstStyle/>
                    <a:p>
                      <a:r>
                        <a:rPr lang="en-GB" sz="1100" dirty="0"/>
                        <a:t>22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/>
                        <a:t>BARCLAYCARD DEADLINE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  <a:p>
                      <a:r>
                        <a:rPr lang="en-GB" sz="1100" dirty="0"/>
                        <a:t>FINAL GBP &amp; FOREIGN CURRENCY PAYMENT RUNS TO ENSURE PAYMENT IN JUL-24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23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LAST DAY FOR EXPENSES &amp; INVOICES TO AP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(17:00)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aseline="0" dirty="0"/>
                        <a:t>24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FINAL</a:t>
                      </a:r>
                      <a:r>
                        <a:rPr lang="en-GB" sz="1100" baseline="0" dirty="0"/>
                        <a:t> DATE FOR CASH TO BE RECEIVED BY CASHIERS FOR BANKING IN 2023/24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25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cap="all" baseline="0" dirty="0"/>
                        <a:t>Payroll posted to General Ledger &amp; Projects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/>
                        <a:t>SEND STERLING</a:t>
                      </a:r>
                      <a:r>
                        <a:rPr lang="en-GB" sz="1100" dirty="0"/>
                        <a:t> CHEQUES TO CASHIERS FOR BANKING IN 2023/24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26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LAST DAY CARD TERMINALS, PDQ FOR JULY (28</a:t>
                      </a:r>
                      <a:r>
                        <a:rPr lang="en-GB" sz="1100" baseline="30000" dirty="0"/>
                        <a:t>TH</a:t>
                      </a:r>
                      <a:r>
                        <a:rPr lang="en-GB" sz="1100" dirty="0"/>
                        <a:t>)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854601"/>
                  </a:ext>
                </a:extLst>
              </a:tr>
              <a:tr h="1407137">
                <a:tc>
                  <a:txBody>
                    <a:bodyPr/>
                    <a:lstStyle/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29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ESTATES ROUTINE RECHARGES POSTED TO DEPTS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LAST DAY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ON-LINE STORE FOR JULY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30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LAST DAY FOR PURCHASE ORDERS AND GOODS RECEIPTING</a:t>
                      </a:r>
                    </a:p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FINAL DAY FOR AP POSTINGS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31 </a:t>
                      </a:r>
                      <a:r>
                        <a:rPr lang="en-GB" sz="1100" b="1" baseline="0" dirty="0">
                          <a:solidFill>
                            <a:srgbClr val="FF0000"/>
                          </a:solidFill>
                        </a:rPr>
                        <a:t>YEAR END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848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269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690691"/>
            <a:ext cx="78867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/>
              <a:t>We recommend you:</a:t>
            </a:r>
          </a:p>
          <a:p>
            <a:r>
              <a:rPr lang="en-GB" sz="2400" dirty="0"/>
              <a:t>Review project Pre-Award and Suspense account transactions</a:t>
            </a:r>
          </a:p>
          <a:p>
            <a:r>
              <a:rPr lang="en-GB" sz="2400" dirty="0"/>
              <a:t>Check general ledger for costs relating to projects and transfer</a:t>
            </a:r>
          </a:p>
          <a:p>
            <a:r>
              <a:rPr lang="en-GB" sz="2400" dirty="0"/>
              <a:t>Check GL coding (including trusts, donations and external trade)</a:t>
            </a:r>
          </a:p>
          <a:p>
            <a:r>
              <a:rPr lang="en-GB" sz="2400" dirty="0"/>
              <a:t>Check for incomplete transactions in the purchase to pay process</a:t>
            </a:r>
          </a:p>
          <a:p>
            <a:r>
              <a:rPr lang="en-GB" sz="2400" dirty="0"/>
              <a:t>Complete transaction processing in Accounts Payable and Accounts Receivable (including internal trade)</a:t>
            </a:r>
          </a:p>
          <a:p>
            <a:r>
              <a:rPr lang="en-GB" sz="2400" dirty="0"/>
              <a:t>Ensure goods receipting is up to date</a:t>
            </a:r>
          </a:p>
          <a:p>
            <a:r>
              <a:rPr lang="en-GB" sz="2400" dirty="0"/>
              <a:t>GRNI accrual review and ensure open PO’s are valid</a:t>
            </a:r>
          </a:p>
          <a:p>
            <a:r>
              <a:rPr lang="en-GB" sz="2400" dirty="0"/>
              <a:t>Departmental projects to team by 19</a:t>
            </a:r>
            <a:r>
              <a:rPr lang="en-GB" sz="2400" baseline="30000" dirty="0"/>
              <a:t>th</a:t>
            </a:r>
            <a:r>
              <a:rPr lang="en-GB" sz="2400" dirty="0"/>
              <a:t> July</a:t>
            </a:r>
          </a:p>
          <a:p>
            <a:r>
              <a:rPr lang="en-GB" sz="2400" dirty="0"/>
              <a:t>Review courtesy accounts – non-University activities on Oracle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47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Accounts Payable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Year end has traditionally seen a peak in demand for processing</a:t>
            </a:r>
          </a:p>
          <a:p>
            <a:r>
              <a:rPr lang="en-GB" sz="2000" dirty="0"/>
              <a:t>SAP Concur eExpenses</a:t>
            </a:r>
          </a:p>
          <a:p>
            <a:pPr lvl="1"/>
            <a:r>
              <a:rPr lang="en-GB" dirty="0"/>
              <a:t>Approve claims as quickly as possible to avoid delays</a:t>
            </a:r>
          </a:p>
          <a:p>
            <a:pPr lvl="1"/>
            <a:r>
              <a:rPr lang="en-GB" dirty="0"/>
              <a:t>The central Accounts Payable Team do not have access to the eExpenses system.</a:t>
            </a:r>
          </a:p>
          <a:p>
            <a:r>
              <a:rPr lang="en-GB" sz="2000" dirty="0"/>
              <a:t>As in previous years, please spread invoice submissions to the central team over July month and not the last week – 100% electronic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1400" i="1" dirty="0"/>
              <a:t>For queries, please contact the </a:t>
            </a:r>
            <a:r>
              <a:rPr lang="fr-FR" sz="1400" i="1" dirty="0"/>
              <a:t>SAP Concur 24/7 Support Desk on 0800 389 8758 in the first instance</a:t>
            </a:r>
            <a:endParaRPr lang="en-GB" sz="1400" i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06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This is for all teams in Research Accounts, Research, EC, &amp; departmental projects</a:t>
            </a:r>
          </a:p>
          <a:p>
            <a:pPr marL="0" indent="0">
              <a:buNone/>
            </a:pPr>
            <a:endParaRPr lang="en-GB" sz="2000" dirty="0"/>
          </a:p>
          <a:p>
            <a:pPr lvl="2"/>
            <a:r>
              <a:rPr lang="en-GB" sz="2000" dirty="0"/>
              <a:t>All costings and associated paperwork should be with Research Services by the end of 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12 July to ensure they are with RA by deadline of 19</a:t>
            </a:r>
            <a:r>
              <a:rPr lang="en-GB" sz="2000" baseline="30000" dirty="0">
                <a:solidFill>
                  <a:schemeClr val="bg2">
                    <a:lumMod val="10000"/>
                  </a:schemeClr>
                </a:solidFill>
              </a:rPr>
              <a:t>th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 July.</a:t>
            </a:r>
          </a:p>
          <a:p>
            <a:pPr lvl="2"/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Pre-award – ensure all costs on pre-award are appropriate.</a:t>
            </a:r>
          </a:p>
          <a:p>
            <a:pPr lvl="2"/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Suspense – must be zero by 5 August</a:t>
            </a:r>
          </a:p>
          <a:p>
            <a:pPr lvl="2"/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xx9970 cost centres – must net to zero at all times</a:t>
            </a:r>
          </a:p>
          <a:p>
            <a:pPr lvl="2"/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Ensure costs are posted to the correct project in the correct financial year.</a:t>
            </a:r>
          </a:p>
          <a:p>
            <a:pPr lvl="2"/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377535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27037</TotalTime>
  <Words>2882</Words>
  <Application>Microsoft Office PowerPoint</Application>
  <PresentationFormat>On-screen Show (4:3)</PresentationFormat>
  <Paragraphs>404</Paragraphs>
  <Slides>32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1_Office Theme</vt:lpstr>
      <vt:lpstr>Year End Briefing 2023/24</vt:lpstr>
      <vt:lpstr>Year end Roadshow Agenda</vt:lpstr>
      <vt:lpstr>Year end update  -Agenda</vt:lpstr>
      <vt:lpstr>Year-End Overview</vt:lpstr>
      <vt:lpstr>Deloitte</vt:lpstr>
      <vt:lpstr>Year-End Timetable – July 2024</vt:lpstr>
      <vt:lpstr>July 2024</vt:lpstr>
      <vt:lpstr>Accounts Payable</vt:lpstr>
      <vt:lpstr>Research Projects</vt:lpstr>
      <vt:lpstr>Payments</vt:lpstr>
      <vt:lpstr>Estates recharges &amp; construction charges</vt:lpstr>
      <vt:lpstr>Estates Recharges</vt:lpstr>
      <vt:lpstr>Departmental Equipment Listing (DEL)</vt:lpstr>
      <vt:lpstr>Inventory</vt:lpstr>
      <vt:lpstr>External Trade – issues to be aware of</vt:lpstr>
      <vt:lpstr>Apportionment – a department’s judgement</vt:lpstr>
      <vt:lpstr>Year-End Timetable – August 2024</vt:lpstr>
      <vt:lpstr>Projects Module</vt:lpstr>
      <vt:lpstr>Projects Module Year End Forms</vt:lpstr>
      <vt:lpstr>Donations (General Ledger)</vt:lpstr>
      <vt:lpstr>Trust Funds</vt:lpstr>
      <vt:lpstr>Trusts Process – timelines</vt:lpstr>
      <vt:lpstr>Departmental (GL) Accruals</vt:lpstr>
      <vt:lpstr>Year-End Accruals/Prepayments and VAT</vt:lpstr>
      <vt:lpstr>Year-End Accruals/Prepayments Where to code?</vt:lpstr>
      <vt:lpstr>Year-End Accruals/Prepayments</vt:lpstr>
      <vt:lpstr>Year-End Accruals/Prepayments Reconciliations</vt:lpstr>
      <vt:lpstr>September 2024</vt:lpstr>
      <vt:lpstr>Communications</vt:lpstr>
      <vt:lpstr>Contacts</vt:lpstr>
      <vt:lpstr>Support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Oxford University  UOP Consolidation project</dc:title>
  <dc:creator>Jane Bardell</dc:creator>
  <cp:lastModifiedBy>Alan Glaum</cp:lastModifiedBy>
  <cp:revision>529</cp:revision>
  <cp:lastPrinted>2024-06-13T10:10:52Z</cp:lastPrinted>
  <dcterms:created xsi:type="dcterms:W3CDTF">2018-01-04T13:54:20Z</dcterms:created>
  <dcterms:modified xsi:type="dcterms:W3CDTF">2024-07-09T07:57:49Z</dcterms:modified>
</cp:coreProperties>
</file>