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6"/>
  </p:notesMasterIdLst>
  <p:sldIdLst>
    <p:sldId id="293" r:id="rId5"/>
    <p:sldId id="394" r:id="rId6"/>
    <p:sldId id="397" r:id="rId7"/>
    <p:sldId id="442" r:id="rId8"/>
    <p:sldId id="426" r:id="rId9"/>
    <p:sldId id="438" r:id="rId10"/>
    <p:sldId id="344" r:id="rId11"/>
    <p:sldId id="427" r:id="rId12"/>
    <p:sldId id="294" r:id="rId13"/>
    <p:sldId id="428" r:id="rId14"/>
    <p:sldId id="395" r:id="rId15"/>
    <p:sldId id="437" r:id="rId16"/>
    <p:sldId id="402" r:id="rId17"/>
    <p:sldId id="439" r:id="rId18"/>
    <p:sldId id="403" r:id="rId19"/>
    <p:sldId id="401" r:id="rId20"/>
    <p:sldId id="429" r:id="rId21"/>
    <p:sldId id="399" r:id="rId22"/>
    <p:sldId id="430" r:id="rId23"/>
    <p:sldId id="398" r:id="rId24"/>
    <p:sldId id="431" r:id="rId25"/>
    <p:sldId id="404" r:id="rId26"/>
    <p:sldId id="432" r:id="rId27"/>
    <p:sldId id="396" r:id="rId28"/>
    <p:sldId id="425" r:id="rId29"/>
    <p:sldId id="416" r:id="rId30"/>
    <p:sldId id="417" r:id="rId31"/>
    <p:sldId id="418" r:id="rId32"/>
    <p:sldId id="400" r:id="rId33"/>
    <p:sldId id="419" r:id="rId34"/>
    <p:sldId id="405" r:id="rId35"/>
  </p:sldIdLst>
  <p:sldSz cx="9144000" cy="6858000" type="screen4x3"/>
  <p:notesSz cx="6670675"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Heath" initials="BH" lastIdx="3" clrIdx="0">
    <p:extLst>
      <p:ext uri="{19B8F6BF-5375-455C-9EA6-DF929625EA0E}">
        <p15:presenceInfo xmlns:p15="http://schemas.microsoft.com/office/powerpoint/2012/main" userId="S-1-5-21-2510641317-1238086002-3281934144-6436" providerId="AD"/>
      </p:ext>
    </p:extLst>
  </p:cmAuthor>
  <p:cmAuthor id="2" name="Jenny Williams" initials="JW" lastIdx="7" clrIdx="1">
    <p:extLst>
      <p:ext uri="{19B8F6BF-5375-455C-9EA6-DF929625EA0E}">
        <p15:presenceInfo xmlns:p15="http://schemas.microsoft.com/office/powerpoint/2012/main" userId="Jenny Williams" providerId="None"/>
      </p:ext>
    </p:extLst>
  </p:cmAuthor>
  <p:cmAuthor id="3" name="Jenny Williams" initials="JW [2]" lastIdx="5" clrIdx="2">
    <p:extLst>
      <p:ext uri="{19B8F6BF-5375-455C-9EA6-DF929625EA0E}">
        <p15:presenceInfo xmlns:p15="http://schemas.microsoft.com/office/powerpoint/2012/main" userId="S::admn4913@ox.ac.uk::12a49cf0-0bd5-4336-840e-c1a07a95c1bd" providerId="AD"/>
      </p:ext>
    </p:extLst>
  </p:cmAuthor>
  <p:cmAuthor id="4" name="Katherine Miles" initials="KM" lastIdx="7" clrIdx="3">
    <p:extLst>
      <p:ext uri="{19B8F6BF-5375-455C-9EA6-DF929625EA0E}">
        <p15:presenceInfo xmlns:p15="http://schemas.microsoft.com/office/powerpoint/2012/main" userId="S::admn4908@ox.ac.uk::a5eadb7e-1547-47ba-ab0f-4ca0b8c38c1e" providerId="AD"/>
      </p:ext>
    </p:extLst>
  </p:cmAuthor>
  <p:cmAuthor id="5" name="Katherine Miles" initials="KM [2]" lastIdx="5" clrIdx="4">
    <p:extLst>
      <p:ext uri="{19B8F6BF-5375-455C-9EA6-DF929625EA0E}">
        <p15:presenceInfo xmlns:p15="http://schemas.microsoft.com/office/powerpoint/2012/main" userId="S-1-5-21-2510641317-1238086002-3281934144-312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C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111" autoAdjust="0"/>
  </p:normalViewPr>
  <p:slideViewPr>
    <p:cSldViewPr snapToGrid="0">
      <p:cViewPr varScale="1">
        <p:scale>
          <a:sx n="81" d="100"/>
          <a:sy n="81" d="100"/>
        </p:scale>
        <p:origin x="24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D3F64-A629-4BA5-A5D1-D91D6A860BBB}"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D370D528-4429-4699-A0C8-7DB3508DC250}">
      <dgm:prSet phldrT="[Text]" custT="1"/>
      <dgm:spPr/>
      <dgm:t>
        <a:bodyPr/>
        <a:lstStyle/>
        <a:p>
          <a:r>
            <a:rPr lang="en-US" sz="1600"/>
            <a:t>Q1 Aug - Oct</a:t>
          </a:r>
        </a:p>
      </dgm:t>
    </dgm:pt>
    <dgm:pt modelId="{18472ACF-575D-4408-8485-DBBFC2B436D5}" type="parTrans" cxnId="{0625A807-3B44-4731-9BBD-CE086C0CBF9B}">
      <dgm:prSet/>
      <dgm:spPr/>
      <dgm:t>
        <a:bodyPr/>
        <a:lstStyle/>
        <a:p>
          <a:endParaRPr lang="en-US" sz="1600"/>
        </a:p>
      </dgm:t>
    </dgm:pt>
    <dgm:pt modelId="{6E867022-17EA-49C2-A82E-62B81C6F1DF2}" type="sibTrans" cxnId="{0625A807-3B44-4731-9BBD-CE086C0CBF9B}">
      <dgm:prSet/>
      <dgm:spPr/>
      <dgm:t>
        <a:bodyPr/>
        <a:lstStyle/>
        <a:p>
          <a:endParaRPr lang="en-US" sz="1600"/>
        </a:p>
      </dgm:t>
    </dgm:pt>
    <dgm:pt modelId="{35DAA8B8-9B5B-43AA-A066-D1D46B2EC421}">
      <dgm:prSet phldrT="[Text]" custT="1"/>
      <dgm:spPr/>
      <dgm:t>
        <a:bodyPr/>
        <a:lstStyle/>
        <a:p>
          <a:r>
            <a:rPr lang="en-US" sz="1600"/>
            <a:t>Q2 Nov-Jan</a:t>
          </a:r>
        </a:p>
      </dgm:t>
    </dgm:pt>
    <dgm:pt modelId="{2F36A315-48F9-458C-881A-ED5114015E0B}" type="parTrans" cxnId="{501C817A-74D0-4EF6-9C13-FDD7D8986F75}">
      <dgm:prSet/>
      <dgm:spPr/>
      <dgm:t>
        <a:bodyPr/>
        <a:lstStyle/>
        <a:p>
          <a:endParaRPr lang="en-US" sz="1600"/>
        </a:p>
      </dgm:t>
    </dgm:pt>
    <dgm:pt modelId="{6CACED29-1EB3-4B4F-A659-CA5AE93D05E8}" type="sibTrans" cxnId="{501C817A-74D0-4EF6-9C13-FDD7D8986F75}">
      <dgm:prSet/>
      <dgm:spPr/>
      <dgm:t>
        <a:bodyPr/>
        <a:lstStyle/>
        <a:p>
          <a:endParaRPr lang="en-US" sz="1600"/>
        </a:p>
      </dgm:t>
    </dgm:pt>
    <dgm:pt modelId="{9477BA44-CAB6-4144-B049-CF9106D51A42}">
      <dgm:prSet phldrT="[Text]" custT="1"/>
      <dgm:spPr/>
      <dgm:t>
        <a:bodyPr/>
        <a:lstStyle/>
        <a:p>
          <a:r>
            <a:rPr lang="en-US" sz="1600"/>
            <a:t>Q3 Feb-Apr</a:t>
          </a:r>
        </a:p>
      </dgm:t>
    </dgm:pt>
    <dgm:pt modelId="{9968C69B-589E-485B-9949-0E0DC493BDEA}" type="parTrans" cxnId="{51F8FB56-AF1C-4B11-83D2-08FFA949F52B}">
      <dgm:prSet/>
      <dgm:spPr/>
      <dgm:t>
        <a:bodyPr/>
        <a:lstStyle/>
        <a:p>
          <a:endParaRPr lang="en-US" sz="1600"/>
        </a:p>
      </dgm:t>
    </dgm:pt>
    <dgm:pt modelId="{B66CDAC5-509D-4956-8F10-3CC00517D93E}" type="sibTrans" cxnId="{51F8FB56-AF1C-4B11-83D2-08FFA949F52B}">
      <dgm:prSet/>
      <dgm:spPr/>
      <dgm:t>
        <a:bodyPr/>
        <a:lstStyle/>
        <a:p>
          <a:endParaRPr lang="en-US" sz="1600"/>
        </a:p>
      </dgm:t>
    </dgm:pt>
    <dgm:pt modelId="{DD186939-4101-4440-ACC2-0FB7F3801C59}">
      <dgm:prSet phldrT="[Text]" custT="1"/>
      <dgm:spPr/>
      <dgm:t>
        <a:bodyPr/>
        <a:lstStyle/>
        <a:p>
          <a:r>
            <a:rPr lang="en-US" sz="1600"/>
            <a:t>Q4 May - July</a:t>
          </a:r>
        </a:p>
      </dgm:t>
    </dgm:pt>
    <dgm:pt modelId="{2B98D1C2-0703-4EE7-8CF0-D339E40CE47F}" type="parTrans" cxnId="{EAE4163D-8390-475A-8E61-553FF0A0741C}">
      <dgm:prSet/>
      <dgm:spPr/>
      <dgm:t>
        <a:bodyPr/>
        <a:lstStyle/>
        <a:p>
          <a:endParaRPr lang="en-US" sz="1600"/>
        </a:p>
      </dgm:t>
    </dgm:pt>
    <dgm:pt modelId="{8BDE3E0E-B35C-4518-9563-15EA7FBE5A45}" type="sibTrans" cxnId="{EAE4163D-8390-475A-8E61-553FF0A0741C}">
      <dgm:prSet/>
      <dgm:spPr/>
      <dgm:t>
        <a:bodyPr/>
        <a:lstStyle/>
        <a:p>
          <a:endParaRPr lang="en-US" sz="1600"/>
        </a:p>
      </dgm:t>
    </dgm:pt>
    <dgm:pt modelId="{BEE0CA3B-B617-4C62-8A41-202FCBEBF84E}" type="pres">
      <dgm:prSet presAssocID="{2E7D3F64-A629-4BA5-A5D1-D91D6A860BBB}" presName="Name0" presStyleCnt="0">
        <dgm:presLayoutVars>
          <dgm:dir/>
          <dgm:resizeHandles val="exact"/>
        </dgm:presLayoutVars>
      </dgm:prSet>
      <dgm:spPr/>
    </dgm:pt>
    <dgm:pt modelId="{CEF66F83-6901-4F4B-A18B-ED0C46F9B0AE}" type="pres">
      <dgm:prSet presAssocID="{D370D528-4429-4699-A0C8-7DB3508DC250}" presName="parTxOnly" presStyleLbl="node1" presStyleIdx="0" presStyleCnt="4">
        <dgm:presLayoutVars>
          <dgm:bulletEnabled val="1"/>
        </dgm:presLayoutVars>
      </dgm:prSet>
      <dgm:spPr/>
    </dgm:pt>
    <dgm:pt modelId="{D4F181FD-41FC-4F13-9111-FAD3A3CFE66E}" type="pres">
      <dgm:prSet presAssocID="{6E867022-17EA-49C2-A82E-62B81C6F1DF2}" presName="parSpace" presStyleCnt="0"/>
      <dgm:spPr/>
    </dgm:pt>
    <dgm:pt modelId="{E055FB48-8C38-4A03-B861-96B6A87D646E}" type="pres">
      <dgm:prSet presAssocID="{35DAA8B8-9B5B-43AA-A066-D1D46B2EC421}" presName="parTxOnly" presStyleLbl="node1" presStyleIdx="1" presStyleCnt="4">
        <dgm:presLayoutVars>
          <dgm:bulletEnabled val="1"/>
        </dgm:presLayoutVars>
      </dgm:prSet>
      <dgm:spPr/>
    </dgm:pt>
    <dgm:pt modelId="{0450DC4C-1DD7-49DF-A4C3-C7122850A5E7}" type="pres">
      <dgm:prSet presAssocID="{6CACED29-1EB3-4B4F-A659-CA5AE93D05E8}" presName="parSpace" presStyleCnt="0"/>
      <dgm:spPr/>
    </dgm:pt>
    <dgm:pt modelId="{81EE37E2-94BE-4F75-9E28-D62DA46C5264}" type="pres">
      <dgm:prSet presAssocID="{9477BA44-CAB6-4144-B049-CF9106D51A42}" presName="parTxOnly" presStyleLbl="node1" presStyleIdx="2" presStyleCnt="4">
        <dgm:presLayoutVars>
          <dgm:bulletEnabled val="1"/>
        </dgm:presLayoutVars>
      </dgm:prSet>
      <dgm:spPr/>
    </dgm:pt>
    <dgm:pt modelId="{9AEBCA4D-0A37-452C-AF83-9CCF5D9A9F61}" type="pres">
      <dgm:prSet presAssocID="{B66CDAC5-509D-4956-8F10-3CC00517D93E}" presName="parSpace" presStyleCnt="0"/>
      <dgm:spPr/>
    </dgm:pt>
    <dgm:pt modelId="{A229FDF7-5844-4CBF-BA1B-27295C4F406D}" type="pres">
      <dgm:prSet presAssocID="{DD186939-4101-4440-ACC2-0FB7F3801C59}" presName="parTxOnly" presStyleLbl="node1" presStyleIdx="3" presStyleCnt="4">
        <dgm:presLayoutVars>
          <dgm:bulletEnabled val="1"/>
        </dgm:presLayoutVars>
      </dgm:prSet>
      <dgm:spPr/>
    </dgm:pt>
  </dgm:ptLst>
  <dgm:cxnLst>
    <dgm:cxn modelId="{32620404-01FD-414F-8402-F5CC4B72DA6E}" type="presOf" srcId="{9477BA44-CAB6-4144-B049-CF9106D51A42}" destId="{81EE37E2-94BE-4F75-9E28-D62DA46C5264}" srcOrd="0" destOrd="0" presId="urn:microsoft.com/office/officeart/2005/8/layout/hChevron3"/>
    <dgm:cxn modelId="{0625A807-3B44-4731-9BBD-CE086C0CBF9B}" srcId="{2E7D3F64-A629-4BA5-A5D1-D91D6A860BBB}" destId="{D370D528-4429-4699-A0C8-7DB3508DC250}" srcOrd="0" destOrd="0" parTransId="{18472ACF-575D-4408-8485-DBBFC2B436D5}" sibTransId="{6E867022-17EA-49C2-A82E-62B81C6F1DF2}"/>
    <dgm:cxn modelId="{17873015-0CAF-4F40-8DBB-42A80529008A}" type="presOf" srcId="{D370D528-4429-4699-A0C8-7DB3508DC250}" destId="{CEF66F83-6901-4F4B-A18B-ED0C46F9B0AE}" srcOrd="0" destOrd="0" presId="urn:microsoft.com/office/officeart/2005/8/layout/hChevron3"/>
    <dgm:cxn modelId="{A81B8837-3EA4-4324-9010-0DF1B8F42E2A}" type="presOf" srcId="{35DAA8B8-9B5B-43AA-A066-D1D46B2EC421}" destId="{E055FB48-8C38-4A03-B861-96B6A87D646E}" srcOrd="0" destOrd="0" presId="urn:microsoft.com/office/officeart/2005/8/layout/hChevron3"/>
    <dgm:cxn modelId="{EAE4163D-8390-475A-8E61-553FF0A0741C}" srcId="{2E7D3F64-A629-4BA5-A5D1-D91D6A860BBB}" destId="{DD186939-4101-4440-ACC2-0FB7F3801C59}" srcOrd="3" destOrd="0" parTransId="{2B98D1C2-0703-4EE7-8CF0-D339E40CE47F}" sibTransId="{8BDE3E0E-B35C-4518-9563-15EA7FBE5A45}"/>
    <dgm:cxn modelId="{85862146-DA7E-40CB-A244-B1F05BA3407E}" type="presOf" srcId="{DD186939-4101-4440-ACC2-0FB7F3801C59}" destId="{A229FDF7-5844-4CBF-BA1B-27295C4F406D}" srcOrd="0" destOrd="0" presId="urn:microsoft.com/office/officeart/2005/8/layout/hChevron3"/>
    <dgm:cxn modelId="{51F8FB56-AF1C-4B11-83D2-08FFA949F52B}" srcId="{2E7D3F64-A629-4BA5-A5D1-D91D6A860BBB}" destId="{9477BA44-CAB6-4144-B049-CF9106D51A42}" srcOrd="2" destOrd="0" parTransId="{9968C69B-589E-485B-9949-0E0DC493BDEA}" sibTransId="{B66CDAC5-509D-4956-8F10-3CC00517D93E}"/>
    <dgm:cxn modelId="{501C817A-74D0-4EF6-9C13-FDD7D8986F75}" srcId="{2E7D3F64-A629-4BA5-A5D1-D91D6A860BBB}" destId="{35DAA8B8-9B5B-43AA-A066-D1D46B2EC421}" srcOrd="1" destOrd="0" parTransId="{2F36A315-48F9-458C-881A-ED5114015E0B}" sibTransId="{6CACED29-1EB3-4B4F-A659-CA5AE93D05E8}"/>
    <dgm:cxn modelId="{ED4556D4-18F6-4166-B58E-8D86D069A711}" type="presOf" srcId="{2E7D3F64-A629-4BA5-A5D1-D91D6A860BBB}" destId="{BEE0CA3B-B617-4C62-8A41-202FCBEBF84E}" srcOrd="0" destOrd="0" presId="urn:microsoft.com/office/officeart/2005/8/layout/hChevron3"/>
    <dgm:cxn modelId="{913E19D7-4021-4EC8-8F76-A794EA95F812}" type="presParOf" srcId="{BEE0CA3B-B617-4C62-8A41-202FCBEBF84E}" destId="{CEF66F83-6901-4F4B-A18B-ED0C46F9B0AE}" srcOrd="0" destOrd="0" presId="urn:microsoft.com/office/officeart/2005/8/layout/hChevron3"/>
    <dgm:cxn modelId="{0C394488-CF22-4A4B-B187-181D276DE118}" type="presParOf" srcId="{BEE0CA3B-B617-4C62-8A41-202FCBEBF84E}" destId="{D4F181FD-41FC-4F13-9111-FAD3A3CFE66E}" srcOrd="1" destOrd="0" presId="urn:microsoft.com/office/officeart/2005/8/layout/hChevron3"/>
    <dgm:cxn modelId="{ACB50C3C-7A17-41D8-83D1-1C5807B679E4}" type="presParOf" srcId="{BEE0CA3B-B617-4C62-8A41-202FCBEBF84E}" destId="{E055FB48-8C38-4A03-B861-96B6A87D646E}" srcOrd="2" destOrd="0" presId="urn:microsoft.com/office/officeart/2005/8/layout/hChevron3"/>
    <dgm:cxn modelId="{0C287620-59BE-41F4-86F9-0ACDE1BD9924}" type="presParOf" srcId="{BEE0CA3B-B617-4C62-8A41-202FCBEBF84E}" destId="{0450DC4C-1DD7-49DF-A4C3-C7122850A5E7}" srcOrd="3" destOrd="0" presId="urn:microsoft.com/office/officeart/2005/8/layout/hChevron3"/>
    <dgm:cxn modelId="{E716BA86-5F05-4147-8453-21F27A81A188}" type="presParOf" srcId="{BEE0CA3B-B617-4C62-8A41-202FCBEBF84E}" destId="{81EE37E2-94BE-4F75-9E28-D62DA46C5264}" srcOrd="4" destOrd="0" presId="urn:microsoft.com/office/officeart/2005/8/layout/hChevron3"/>
    <dgm:cxn modelId="{94E13A97-3C18-41C3-A95A-E019671A5E3E}" type="presParOf" srcId="{BEE0CA3B-B617-4C62-8A41-202FCBEBF84E}" destId="{9AEBCA4D-0A37-452C-AF83-9CCF5D9A9F61}" srcOrd="5" destOrd="0" presId="urn:microsoft.com/office/officeart/2005/8/layout/hChevron3"/>
    <dgm:cxn modelId="{694A0BA7-917A-4676-9938-E53C04127A4B}" type="presParOf" srcId="{BEE0CA3B-B617-4C62-8A41-202FCBEBF84E}" destId="{A229FDF7-5844-4CBF-BA1B-27295C4F406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680E9-A281-41E6-ABBC-A9E7BFA16F3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B7DA9496-D181-41EF-8065-530B61458B8D}">
      <dgm:prSet phldrT="[Text]"/>
      <dgm:spPr/>
      <dgm:t>
        <a:bodyPr/>
        <a:lstStyle/>
        <a:p>
          <a:r>
            <a:rPr lang="en-US"/>
            <a:t>Department</a:t>
          </a:r>
        </a:p>
      </dgm:t>
    </dgm:pt>
    <dgm:pt modelId="{1B48D7ED-35D5-4D21-9C4B-1F4DE48247A9}" type="parTrans" cxnId="{FB58F733-994B-4F7E-89B8-2DE573E2E717}">
      <dgm:prSet/>
      <dgm:spPr/>
      <dgm:t>
        <a:bodyPr/>
        <a:lstStyle/>
        <a:p>
          <a:endParaRPr lang="en-US"/>
        </a:p>
      </dgm:t>
    </dgm:pt>
    <dgm:pt modelId="{5A7A3274-7516-4F06-B5BD-95365DC2354F}" type="sibTrans" cxnId="{FB58F733-994B-4F7E-89B8-2DE573E2E717}">
      <dgm:prSet/>
      <dgm:spPr/>
      <dgm:t>
        <a:bodyPr/>
        <a:lstStyle/>
        <a:p>
          <a:endParaRPr lang="en-US"/>
        </a:p>
      </dgm:t>
    </dgm:pt>
    <dgm:pt modelId="{C7C274A8-9E6D-4F88-9721-11DDBC1664E5}">
      <dgm:prSet phldrT="[Text]"/>
      <dgm:spPr/>
      <dgm:t>
        <a:bodyPr/>
        <a:lstStyle/>
        <a:p>
          <a:r>
            <a:rPr lang="en-US"/>
            <a:t>PRAC</a:t>
          </a:r>
        </a:p>
      </dgm:t>
    </dgm:pt>
    <dgm:pt modelId="{E2825E63-752C-483E-B2C4-C93C3EC69E37}" type="parTrans" cxnId="{A42AF83E-5AA0-48A8-8A19-6207E5D05930}">
      <dgm:prSet/>
      <dgm:spPr/>
      <dgm:t>
        <a:bodyPr/>
        <a:lstStyle/>
        <a:p>
          <a:endParaRPr lang="en-US"/>
        </a:p>
      </dgm:t>
    </dgm:pt>
    <dgm:pt modelId="{2E5C7C22-1DC4-4D53-8793-A3F145825996}" type="sibTrans" cxnId="{A42AF83E-5AA0-48A8-8A19-6207E5D05930}">
      <dgm:prSet/>
      <dgm:spPr/>
      <dgm:t>
        <a:bodyPr/>
        <a:lstStyle/>
        <a:p>
          <a:endParaRPr lang="en-US"/>
        </a:p>
      </dgm:t>
    </dgm:pt>
    <dgm:pt modelId="{8316442B-9927-44FC-BCF8-8C1832205CEF}">
      <dgm:prSet phldrT="[Text]"/>
      <dgm:spPr/>
      <dgm:t>
        <a:bodyPr/>
        <a:lstStyle/>
        <a:p>
          <a:r>
            <a:rPr lang="en-US"/>
            <a:t>Division</a:t>
          </a:r>
        </a:p>
      </dgm:t>
    </dgm:pt>
    <dgm:pt modelId="{D9F29A58-9BF3-44DE-96DD-7AB3A07BE0D8}" type="parTrans" cxnId="{1A468FBA-93DE-44AE-AF50-A69C1A604C86}">
      <dgm:prSet/>
      <dgm:spPr/>
      <dgm:t>
        <a:bodyPr/>
        <a:lstStyle/>
        <a:p>
          <a:endParaRPr lang="en-US"/>
        </a:p>
      </dgm:t>
    </dgm:pt>
    <dgm:pt modelId="{2312D463-D1A0-4DE9-B9E9-162722B20E36}" type="sibTrans" cxnId="{1A468FBA-93DE-44AE-AF50-A69C1A604C86}">
      <dgm:prSet/>
      <dgm:spPr/>
      <dgm:t>
        <a:bodyPr/>
        <a:lstStyle/>
        <a:p>
          <a:endParaRPr lang="en-US"/>
        </a:p>
      </dgm:t>
    </dgm:pt>
    <dgm:pt modelId="{97FC0F5F-1CD7-4CBC-B025-B926459B141C}">
      <dgm:prSet phldrT="[Text]"/>
      <dgm:spPr/>
      <dgm:t>
        <a:bodyPr/>
        <a:lstStyle/>
        <a:p>
          <a:r>
            <a:rPr lang="en-US"/>
            <a:t>Finance Committee &amp; Council</a:t>
          </a:r>
        </a:p>
      </dgm:t>
    </dgm:pt>
    <dgm:pt modelId="{1DC75A51-007F-4624-B572-933D91B94FBF}" type="parTrans" cxnId="{6C3DC8F5-C6C5-4A14-B842-0F61E5DC49A7}">
      <dgm:prSet/>
      <dgm:spPr/>
      <dgm:t>
        <a:bodyPr/>
        <a:lstStyle/>
        <a:p>
          <a:endParaRPr lang="en-US"/>
        </a:p>
      </dgm:t>
    </dgm:pt>
    <dgm:pt modelId="{9D622FB9-3E02-4BC4-B3F0-A97DA8270563}" type="sibTrans" cxnId="{6C3DC8F5-C6C5-4A14-B842-0F61E5DC49A7}">
      <dgm:prSet/>
      <dgm:spPr/>
      <dgm:t>
        <a:bodyPr/>
        <a:lstStyle/>
        <a:p>
          <a:endParaRPr lang="en-US"/>
        </a:p>
      </dgm:t>
    </dgm:pt>
    <dgm:pt modelId="{733E20C7-769B-4EE0-A9FA-C04AE1B292D7}" type="pres">
      <dgm:prSet presAssocID="{450680E9-A281-41E6-ABBC-A9E7BFA16F30}" presName="Name0" presStyleCnt="0">
        <dgm:presLayoutVars>
          <dgm:chMax val="11"/>
          <dgm:chPref val="11"/>
          <dgm:dir/>
          <dgm:resizeHandles/>
        </dgm:presLayoutVars>
      </dgm:prSet>
      <dgm:spPr/>
    </dgm:pt>
    <dgm:pt modelId="{9CB7A3B3-D60E-4A92-9829-4844AD99715D}" type="pres">
      <dgm:prSet presAssocID="{97FC0F5F-1CD7-4CBC-B025-B926459B141C}" presName="Accent4" presStyleCnt="0"/>
      <dgm:spPr/>
    </dgm:pt>
    <dgm:pt modelId="{E495CA2C-BEA1-49D1-AE58-1C59C47588B2}" type="pres">
      <dgm:prSet presAssocID="{97FC0F5F-1CD7-4CBC-B025-B926459B141C}" presName="Accent" presStyleLbl="node1" presStyleIdx="0" presStyleCnt="4"/>
      <dgm:spPr>
        <a:solidFill>
          <a:srgbClr val="B1C769"/>
        </a:solidFill>
      </dgm:spPr>
    </dgm:pt>
    <dgm:pt modelId="{36A800E9-1919-40AF-B70B-D79948F08601}" type="pres">
      <dgm:prSet presAssocID="{97FC0F5F-1CD7-4CBC-B025-B926459B141C}" presName="ParentBackground4" presStyleCnt="0"/>
      <dgm:spPr/>
    </dgm:pt>
    <dgm:pt modelId="{5EFA1FA5-31CA-407E-93CA-B33879783632}" type="pres">
      <dgm:prSet presAssocID="{97FC0F5F-1CD7-4CBC-B025-B926459B141C}" presName="ParentBackground" presStyleLbl="fgAcc1" presStyleIdx="0" presStyleCnt="4"/>
      <dgm:spPr/>
    </dgm:pt>
    <dgm:pt modelId="{93210688-DAC0-4EFB-AB47-C9AEA1654A0B}" type="pres">
      <dgm:prSet presAssocID="{97FC0F5F-1CD7-4CBC-B025-B926459B141C}" presName="Parent4" presStyleLbl="revTx" presStyleIdx="0" presStyleCnt="0">
        <dgm:presLayoutVars>
          <dgm:chMax val="1"/>
          <dgm:chPref val="1"/>
          <dgm:bulletEnabled val="1"/>
        </dgm:presLayoutVars>
      </dgm:prSet>
      <dgm:spPr/>
    </dgm:pt>
    <dgm:pt modelId="{0861C641-CF90-4B73-9234-7A65C79CD3BA}" type="pres">
      <dgm:prSet presAssocID="{C7C274A8-9E6D-4F88-9721-11DDBC1664E5}" presName="Accent3" presStyleCnt="0"/>
      <dgm:spPr/>
    </dgm:pt>
    <dgm:pt modelId="{843B6CF9-B5B8-438B-B9B9-2CA444A3DDE2}" type="pres">
      <dgm:prSet presAssocID="{C7C274A8-9E6D-4F88-9721-11DDBC1664E5}" presName="Accent" presStyleLbl="node1" presStyleIdx="1" presStyleCnt="4"/>
      <dgm:spPr>
        <a:solidFill>
          <a:schemeClr val="accent2"/>
        </a:solidFill>
      </dgm:spPr>
    </dgm:pt>
    <dgm:pt modelId="{EE021717-FAA8-4921-B798-0429EB6EB3E2}" type="pres">
      <dgm:prSet presAssocID="{C7C274A8-9E6D-4F88-9721-11DDBC1664E5}" presName="ParentBackground3" presStyleCnt="0"/>
      <dgm:spPr/>
    </dgm:pt>
    <dgm:pt modelId="{8C328A30-2E24-4C48-A76A-F2B4F7B3493A}" type="pres">
      <dgm:prSet presAssocID="{C7C274A8-9E6D-4F88-9721-11DDBC1664E5}" presName="ParentBackground" presStyleLbl="fgAcc1" presStyleIdx="1" presStyleCnt="4"/>
      <dgm:spPr/>
    </dgm:pt>
    <dgm:pt modelId="{945F841B-EF22-4ADF-BFD1-E856EF58C78F}" type="pres">
      <dgm:prSet presAssocID="{C7C274A8-9E6D-4F88-9721-11DDBC1664E5}" presName="Parent3" presStyleLbl="revTx" presStyleIdx="0" presStyleCnt="0">
        <dgm:presLayoutVars>
          <dgm:chMax val="1"/>
          <dgm:chPref val="1"/>
          <dgm:bulletEnabled val="1"/>
        </dgm:presLayoutVars>
      </dgm:prSet>
      <dgm:spPr/>
    </dgm:pt>
    <dgm:pt modelId="{E361ED30-1E17-4928-8474-C10BFB94DABF}" type="pres">
      <dgm:prSet presAssocID="{8316442B-9927-44FC-BCF8-8C1832205CEF}" presName="Accent2" presStyleCnt="0"/>
      <dgm:spPr/>
    </dgm:pt>
    <dgm:pt modelId="{EB21B024-B2D8-4467-BA28-FEDDC5787A48}" type="pres">
      <dgm:prSet presAssocID="{8316442B-9927-44FC-BCF8-8C1832205CEF}" presName="Accent" presStyleLbl="node1" presStyleIdx="2" presStyleCnt="4"/>
      <dgm:spPr>
        <a:solidFill>
          <a:srgbClr val="92D050"/>
        </a:solidFill>
      </dgm:spPr>
    </dgm:pt>
    <dgm:pt modelId="{110A8500-02EE-4211-94BE-80B6599ACD12}" type="pres">
      <dgm:prSet presAssocID="{8316442B-9927-44FC-BCF8-8C1832205CEF}" presName="ParentBackground2" presStyleCnt="0"/>
      <dgm:spPr/>
    </dgm:pt>
    <dgm:pt modelId="{D51C6C23-7B2A-4B27-8F82-7BF727A278E7}" type="pres">
      <dgm:prSet presAssocID="{8316442B-9927-44FC-BCF8-8C1832205CEF}" presName="ParentBackground" presStyleLbl="fgAcc1" presStyleIdx="2" presStyleCnt="4"/>
      <dgm:spPr/>
    </dgm:pt>
    <dgm:pt modelId="{B113A40C-08B3-4C30-A138-8AF71EFE2BAE}" type="pres">
      <dgm:prSet presAssocID="{8316442B-9927-44FC-BCF8-8C1832205CEF}" presName="Parent2" presStyleLbl="revTx" presStyleIdx="0" presStyleCnt="0">
        <dgm:presLayoutVars>
          <dgm:chMax val="1"/>
          <dgm:chPref val="1"/>
          <dgm:bulletEnabled val="1"/>
        </dgm:presLayoutVars>
      </dgm:prSet>
      <dgm:spPr/>
    </dgm:pt>
    <dgm:pt modelId="{A335FE60-E671-401E-9038-C96C1240E062}" type="pres">
      <dgm:prSet presAssocID="{B7DA9496-D181-41EF-8065-530B61458B8D}" presName="Accent1" presStyleCnt="0"/>
      <dgm:spPr/>
    </dgm:pt>
    <dgm:pt modelId="{C3EFCE6C-50F8-4A8B-A3C1-8CF89B08A428}" type="pres">
      <dgm:prSet presAssocID="{B7DA9496-D181-41EF-8065-530B61458B8D}" presName="Accent" presStyleLbl="node1" presStyleIdx="3" presStyleCnt="4"/>
      <dgm:spPr/>
    </dgm:pt>
    <dgm:pt modelId="{1D4A826D-9E68-4D58-8745-E9042F85FAC8}" type="pres">
      <dgm:prSet presAssocID="{B7DA9496-D181-41EF-8065-530B61458B8D}" presName="ParentBackground1" presStyleCnt="0"/>
      <dgm:spPr/>
    </dgm:pt>
    <dgm:pt modelId="{00AA8986-235A-4C7F-901D-1173B62F03EB}" type="pres">
      <dgm:prSet presAssocID="{B7DA9496-D181-41EF-8065-530B61458B8D}" presName="ParentBackground" presStyleLbl="fgAcc1" presStyleIdx="3" presStyleCnt="4"/>
      <dgm:spPr/>
    </dgm:pt>
    <dgm:pt modelId="{C8F7BA98-7019-41FE-AFD9-30A4B4907678}" type="pres">
      <dgm:prSet presAssocID="{B7DA9496-D181-41EF-8065-530B61458B8D}" presName="Parent1" presStyleLbl="revTx" presStyleIdx="0" presStyleCnt="0">
        <dgm:presLayoutVars>
          <dgm:chMax val="1"/>
          <dgm:chPref val="1"/>
          <dgm:bulletEnabled val="1"/>
        </dgm:presLayoutVars>
      </dgm:prSet>
      <dgm:spPr/>
    </dgm:pt>
  </dgm:ptLst>
  <dgm:cxnLst>
    <dgm:cxn modelId="{546FC208-A639-4FC0-87CF-A5782379BAAD}" type="presOf" srcId="{C7C274A8-9E6D-4F88-9721-11DDBC1664E5}" destId="{945F841B-EF22-4ADF-BFD1-E856EF58C78F}" srcOrd="1" destOrd="0" presId="urn:microsoft.com/office/officeart/2011/layout/CircleProcess"/>
    <dgm:cxn modelId="{FB58F733-994B-4F7E-89B8-2DE573E2E717}" srcId="{450680E9-A281-41E6-ABBC-A9E7BFA16F30}" destId="{B7DA9496-D181-41EF-8065-530B61458B8D}" srcOrd="0" destOrd="0" parTransId="{1B48D7ED-35D5-4D21-9C4B-1F4DE48247A9}" sibTransId="{5A7A3274-7516-4F06-B5BD-95365DC2354F}"/>
    <dgm:cxn modelId="{A42AF83E-5AA0-48A8-8A19-6207E5D05930}" srcId="{450680E9-A281-41E6-ABBC-A9E7BFA16F30}" destId="{C7C274A8-9E6D-4F88-9721-11DDBC1664E5}" srcOrd="2" destOrd="0" parTransId="{E2825E63-752C-483E-B2C4-C93C3EC69E37}" sibTransId="{2E5C7C22-1DC4-4D53-8793-A3F145825996}"/>
    <dgm:cxn modelId="{1B0F2240-6E86-4175-A4F0-A020FCE479FE}" type="presOf" srcId="{8316442B-9927-44FC-BCF8-8C1832205CEF}" destId="{B113A40C-08B3-4C30-A138-8AF71EFE2BAE}" srcOrd="1" destOrd="0" presId="urn:microsoft.com/office/officeart/2011/layout/CircleProcess"/>
    <dgm:cxn modelId="{CAB75858-B211-4974-92B0-02F32E87EA94}" type="presOf" srcId="{C7C274A8-9E6D-4F88-9721-11DDBC1664E5}" destId="{8C328A30-2E24-4C48-A76A-F2B4F7B3493A}" srcOrd="0" destOrd="0" presId="urn:microsoft.com/office/officeart/2011/layout/CircleProcess"/>
    <dgm:cxn modelId="{60FE297F-76CC-4632-8C97-0CBE4EA7FC30}" type="presOf" srcId="{97FC0F5F-1CD7-4CBC-B025-B926459B141C}" destId="{5EFA1FA5-31CA-407E-93CA-B33879783632}" srcOrd="0" destOrd="0" presId="urn:microsoft.com/office/officeart/2011/layout/CircleProcess"/>
    <dgm:cxn modelId="{AE0DF48D-E279-4F22-BB22-E649126DD556}" type="presOf" srcId="{8316442B-9927-44FC-BCF8-8C1832205CEF}" destId="{D51C6C23-7B2A-4B27-8F82-7BF727A278E7}" srcOrd="0" destOrd="0" presId="urn:microsoft.com/office/officeart/2011/layout/CircleProcess"/>
    <dgm:cxn modelId="{B1F4738E-829F-49F2-BB91-7096F587F6C8}" type="presOf" srcId="{B7DA9496-D181-41EF-8065-530B61458B8D}" destId="{C8F7BA98-7019-41FE-AFD9-30A4B4907678}" srcOrd="1" destOrd="0" presId="urn:microsoft.com/office/officeart/2011/layout/CircleProcess"/>
    <dgm:cxn modelId="{CE12709F-2D44-4749-AFDE-FB5C2AB5BFD7}" type="presOf" srcId="{B7DA9496-D181-41EF-8065-530B61458B8D}" destId="{00AA8986-235A-4C7F-901D-1173B62F03EB}" srcOrd="0" destOrd="0" presId="urn:microsoft.com/office/officeart/2011/layout/CircleProcess"/>
    <dgm:cxn modelId="{38413FB8-A9BF-40F7-8BB0-C2263A58998A}" type="presOf" srcId="{450680E9-A281-41E6-ABBC-A9E7BFA16F30}" destId="{733E20C7-769B-4EE0-A9FA-C04AE1B292D7}" srcOrd="0" destOrd="0" presId="urn:microsoft.com/office/officeart/2011/layout/CircleProcess"/>
    <dgm:cxn modelId="{1A468FBA-93DE-44AE-AF50-A69C1A604C86}" srcId="{450680E9-A281-41E6-ABBC-A9E7BFA16F30}" destId="{8316442B-9927-44FC-BCF8-8C1832205CEF}" srcOrd="1" destOrd="0" parTransId="{D9F29A58-9BF3-44DE-96DD-7AB3A07BE0D8}" sibTransId="{2312D463-D1A0-4DE9-B9E9-162722B20E36}"/>
    <dgm:cxn modelId="{008BC9CA-9A3A-4266-890B-8F6D40C81801}" type="presOf" srcId="{97FC0F5F-1CD7-4CBC-B025-B926459B141C}" destId="{93210688-DAC0-4EFB-AB47-C9AEA1654A0B}" srcOrd="1" destOrd="0" presId="urn:microsoft.com/office/officeart/2011/layout/CircleProcess"/>
    <dgm:cxn modelId="{6C3DC8F5-C6C5-4A14-B842-0F61E5DC49A7}" srcId="{450680E9-A281-41E6-ABBC-A9E7BFA16F30}" destId="{97FC0F5F-1CD7-4CBC-B025-B926459B141C}" srcOrd="3" destOrd="0" parTransId="{1DC75A51-007F-4624-B572-933D91B94FBF}" sibTransId="{9D622FB9-3E02-4BC4-B3F0-A97DA8270563}"/>
    <dgm:cxn modelId="{87E145AE-E509-4FFB-AB92-AA1FEEFCE80C}" type="presParOf" srcId="{733E20C7-769B-4EE0-A9FA-C04AE1B292D7}" destId="{9CB7A3B3-D60E-4A92-9829-4844AD99715D}" srcOrd="0" destOrd="0" presId="urn:microsoft.com/office/officeart/2011/layout/CircleProcess"/>
    <dgm:cxn modelId="{564BEA56-CEEC-46F7-AB7F-4BFCCE69EDB9}" type="presParOf" srcId="{9CB7A3B3-D60E-4A92-9829-4844AD99715D}" destId="{E495CA2C-BEA1-49D1-AE58-1C59C47588B2}" srcOrd="0" destOrd="0" presId="urn:microsoft.com/office/officeart/2011/layout/CircleProcess"/>
    <dgm:cxn modelId="{2C6E21A0-6FA2-421D-9C17-26F140D4D370}" type="presParOf" srcId="{733E20C7-769B-4EE0-A9FA-C04AE1B292D7}" destId="{36A800E9-1919-40AF-B70B-D79948F08601}" srcOrd="1" destOrd="0" presId="urn:microsoft.com/office/officeart/2011/layout/CircleProcess"/>
    <dgm:cxn modelId="{E4A00D06-8402-4324-9AB5-869FAE797325}" type="presParOf" srcId="{36A800E9-1919-40AF-B70B-D79948F08601}" destId="{5EFA1FA5-31CA-407E-93CA-B33879783632}" srcOrd="0" destOrd="0" presId="urn:microsoft.com/office/officeart/2011/layout/CircleProcess"/>
    <dgm:cxn modelId="{18B27991-45AF-428A-AC15-F9918B6BB436}" type="presParOf" srcId="{733E20C7-769B-4EE0-A9FA-C04AE1B292D7}" destId="{93210688-DAC0-4EFB-AB47-C9AEA1654A0B}" srcOrd="2" destOrd="0" presId="urn:microsoft.com/office/officeart/2011/layout/CircleProcess"/>
    <dgm:cxn modelId="{5B1A6C56-81D4-44DE-84FA-187379980228}" type="presParOf" srcId="{733E20C7-769B-4EE0-A9FA-C04AE1B292D7}" destId="{0861C641-CF90-4B73-9234-7A65C79CD3BA}" srcOrd="3" destOrd="0" presId="urn:microsoft.com/office/officeart/2011/layout/CircleProcess"/>
    <dgm:cxn modelId="{2DBCD53F-F1CF-418D-9B2C-F02159731C82}" type="presParOf" srcId="{0861C641-CF90-4B73-9234-7A65C79CD3BA}" destId="{843B6CF9-B5B8-438B-B9B9-2CA444A3DDE2}" srcOrd="0" destOrd="0" presId="urn:microsoft.com/office/officeart/2011/layout/CircleProcess"/>
    <dgm:cxn modelId="{BD3389D2-5ED9-44BD-955E-00C73435E504}" type="presParOf" srcId="{733E20C7-769B-4EE0-A9FA-C04AE1B292D7}" destId="{EE021717-FAA8-4921-B798-0429EB6EB3E2}" srcOrd="4" destOrd="0" presId="urn:microsoft.com/office/officeart/2011/layout/CircleProcess"/>
    <dgm:cxn modelId="{5C919D6F-3E12-4940-84EE-3075ABD65954}" type="presParOf" srcId="{EE021717-FAA8-4921-B798-0429EB6EB3E2}" destId="{8C328A30-2E24-4C48-A76A-F2B4F7B3493A}" srcOrd="0" destOrd="0" presId="urn:microsoft.com/office/officeart/2011/layout/CircleProcess"/>
    <dgm:cxn modelId="{623543D7-F57C-46B6-8099-64CECAD4D7C4}" type="presParOf" srcId="{733E20C7-769B-4EE0-A9FA-C04AE1B292D7}" destId="{945F841B-EF22-4ADF-BFD1-E856EF58C78F}" srcOrd="5" destOrd="0" presId="urn:microsoft.com/office/officeart/2011/layout/CircleProcess"/>
    <dgm:cxn modelId="{45375F93-DE7A-4324-A1D9-8BE12CA79D04}" type="presParOf" srcId="{733E20C7-769B-4EE0-A9FA-C04AE1B292D7}" destId="{E361ED30-1E17-4928-8474-C10BFB94DABF}" srcOrd="6" destOrd="0" presId="urn:microsoft.com/office/officeart/2011/layout/CircleProcess"/>
    <dgm:cxn modelId="{B3855F8E-CD69-4499-9FC6-D4DBDB9B0341}" type="presParOf" srcId="{E361ED30-1E17-4928-8474-C10BFB94DABF}" destId="{EB21B024-B2D8-4467-BA28-FEDDC5787A48}" srcOrd="0" destOrd="0" presId="urn:microsoft.com/office/officeart/2011/layout/CircleProcess"/>
    <dgm:cxn modelId="{250F7CAE-4D6B-417C-AB5F-978A135034F1}" type="presParOf" srcId="{733E20C7-769B-4EE0-A9FA-C04AE1B292D7}" destId="{110A8500-02EE-4211-94BE-80B6599ACD12}" srcOrd="7" destOrd="0" presId="urn:microsoft.com/office/officeart/2011/layout/CircleProcess"/>
    <dgm:cxn modelId="{A029C631-5F10-4794-8422-6529801536ED}" type="presParOf" srcId="{110A8500-02EE-4211-94BE-80B6599ACD12}" destId="{D51C6C23-7B2A-4B27-8F82-7BF727A278E7}" srcOrd="0" destOrd="0" presId="urn:microsoft.com/office/officeart/2011/layout/CircleProcess"/>
    <dgm:cxn modelId="{4ACFAFFD-FE6E-4353-B3CD-B5195923F020}" type="presParOf" srcId="{733E20C7-769B-4EE0-A9FA-C04AE1B292D7}" destId="{B113A40C-08B3-4C30-A138-8AF71EFE2BAE}" srcOrd="8" destOrd="0" presId="urn:microsoft.com/office/officeart/2011/layout/CircleProcess"/>
    <dgm:cxn modelId="{F300B384-4F7E-43A4-B7A6-99484046ED7D}" type="presParOf" srcId="{733E20C7-769B-4EE0-A9FA-C04AE1B292D7}" destId="{A335FE60-E671-401E-9038-C96C1240E062}" srcOrd="9" destOrd="0" presId="urn:microsoft.com/office/officeart/2011/layout/CircleProcess"/>
    <dgm:cxn modelId="{7FFCFE20-8C17-489A-BC6F-3BE4A78EF245}" type="presParOf" srcId="{A335FE60-E671-401E-9038-C96C1240E062}" destId="{C3EFCE6C-50F8-4A8B-A3C1-8CF89B08A428}" srcOrd="0" destOrd="0" presId="urn:microsoft.com/office/officeart/2011/layout/CircleProcess"/>
    <dgm:cxn modelId="{4D7A7B66-CE71-4718-8542-6A4E50217C85}" type="presParOf" srcId="{733E20C7-769B-4EE0-A9FA-C04AE1B292D7}" destId="{1D4A826D-9E68-4D58-8745-E9042F85FAC8}" srcOrd="10" destOrd="0" presId="urn:microsoft.com/office/officeart/2011/layout/CircleProcess"/>
    <dgm:cxn modelId="{FFE9EA38-91C5-493B-B1DA-BAEC31E65F03}" type="presParOf" srcId="{1D4A826D-9E68-4D58-8745-E9042F85FAC8}" destId="{00AA8986-235A-4C7F-901D-1173B62F03EB}" srcOrd="0" destOrd="0" presId="urn:microsoft.com/office/officeart/2011/layout/CircleProcess"/>
    <dgm:cxn modelId="{034826F5-BBF3-4F75-86D2-C7A1D45FCDDD}" type="presParOf" srcId="{733E20C7-769B-4EE0-A9FA-C04AE1B292D7}" destId="{C8F7BA98-7019-41FE-AFD9-30A4B4907678}"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6F83-6901-4F4B-A18B-ED0C46F9B0AE}">
      <dsp:nvSpPr>
        <dsp:cNvPr id="0" name=""/>
        <dsp:cNvSpPr/>
      </dsp:nvSpPr>
      <dsp:spPr>
        <a:xfrm>
          <a:off x="2071" y="407338"/>
          <a:ext cx="2078105" cy="83124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Q1 Aug - Oct</a:t>
          </a:r>
        </a:p>
      </dsp:txBody>
      <dsp:txXfrm>
        <a:off x="2071" y="407338"/>
        <a:ext cx="1870295" cy="831242"/>
      </dsp:txXfrm>
    </dsp:sp>
    <dsp:sp modelId="{E055FB48-8C38-4A03-B861-96B6A87D646E}">
      <dsp:nvSpPr>
        <dsp:cNvPr id="0" name=""/>
        <dsp:cNvSpPr/>
      </dsp:nvSpPr>
      <dsp:spPr>
        <a:xfrm>
          <a:off x="1664555" y="407338"/>
          <a:ext cx="2078105" cy="8312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Q2 Nov-Jan</a:t>
          </a:r>
        </a:p>
      </dsp:txBody>
      <dsp:txXfrm>
        <a:off x="2080176" y="407338"/>
        <a:ext cx="1246863" cy="831242"/>
      </dsp:txXfrm>
    </dsp:sp>
    <dsp:sp modelId="{81EE37E2-94BE-4F75-9E28-D62DA46C5264}">
      <dsp:nvSpPr>
        <dsp:cNvPr id="0" name=""/>
        <dsp:cNvSpPr/>
      </dsp:nvSpPr>
      <dsp:spPr>
        <a:xfrm>
          <a:off x="3327039" y="407338"/>
          <a:ext cx="2078105" cy="8312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Q3 Feb-Apr</a:t>
          </a:r>
        </a:p>
      </dsp:txBody>
      <dsp:txXfrm>
        <a:off x="3742660" y="407338"/>
        <a:ext cx="1246863" cy="831242"/>
      </dsp:txXfrm>
    </dsp:sp>
    <dsp:sp modelId="{A229FDF7-5844-4CBF-BA1B-27295C4F406D}">
      <dsp:nvSpPr>
        <dsp:cNvPr id="0" name=""/>
        <dsp:cNvSpPr/>
      </dsp:nvSpPr>
      <dsp:spPr>
        <a:xfrm>
          <a:off x="4989524" y="407338"/>
          <a:ext cx="2078105" cy="8312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Q4 May - July</a:t>
          </a:r>
        </a:p>
      </dsp:txBody>
      <dsp:txXfrm>
        <a:off x="5405145" y="407338"/>
        <a:ext cx="1246863" cy="831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5CA2C-BEA1-49D1-AE58-1C59C47588B2}">
      <dsp:nvSpPr>
        <dsp:cNvPr id="0" name=""/>
        <dsp:cNvSpPr/>
      </dsp:nvSpPr>
      <dsp:spPr>
        <a:xfrm>
          <a:off x="4457585" y="1086349"/>
          <a:ext cx="1334056" cy="1334125"/>
        </a:xfrm>
        <a:prstGeom prst="ellipse">
          <a:avLst/>
        </a:prstGeom>
        <a:solidFill>
          <a:srgbClr val="B1C7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FA1FA5-31CA-407E-93CA-B33879783632}">
      <dsp:nvSpPr>
        <dsp:cNvPr id="0" name=""/>
        <dsp:cNvSpPr/>
      </dsp:nvSpPr>
      <dsp:spPr>
        <a:xfrm>
          <a:off x="4502206" y="1130828"/>
          <a:ext cx="1245386" cy="124516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Finance Committee &amp; Council</a:t>
          </a:r>
        </a:p>
      </dsp:txBody>
      <dsp:txXfrm>
        <a:off x="4680118" y="1308743"/>
        <a:ext cx="889561" cy="889338"/>
      </dsp:txXfrm>
    </dsp:sp>
    <dsp:sp modelId="{843B6CF9-B5B8-438B-B9B9-2CA444A3DDE2}">
      <dsp:nvSpPr>
        <dsp:cNvPr id="0" name=""/>
        <dsp:cNvSpPr/>
      </dsp:nvSpPr>
      <dsp:spPr>
        <a:xfrm rot="2700000">
          <a:off x="3073175" y="1086256"/>
          <a:ext cx="1334078" cy="1334078"/>
        </a:xfrm>
        <a:prstGeom prst="teardrop">
          <a:avLst>
            <a:gd name="adj" fmla="val 10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28A30-2E24-4C48-A76A-F2B4F7B3493A}">
      <dsp:nvSpPr>
        <dsp:cNvPr id="0" name=""/>
        <dsp:cNvSpPr/>
      </dsp:nvSpPr>
      <dsp:spPr>
        <a:xfrm>
          <a:off x="3123528" y="1130828"/>
          <a:ext cx="1245386" cy="124516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PRAC</a:t>
          </a:r>
        </a:p>
      </dsp:txBody>
      <dsp:txXfrm>
        <a:off x="3301440" y="1308743"/>
        <a:ext cx="889561" cy="889338"/>
      </dsp:txXfrm>
    </dsp:sp>
    <dsp:sp modelId="{EB21B024-B2D8-4467-BA28-FEDDC5787A48}">
      <dsp:nvSpPr>
        <dsp:cNvPr id="0" name=""/>
        <dsp:cNvSpPr/>
      </dsp:nvSpPr>
      <dsp:spPr>
        <a:xfrm rot="2700000">
          <a:off x="1700218" y="1086256"/>
          <a:ext cx="1334078" cy="1334078"/>
        </a:xfrm>
        <a:prstGeom prst="teardrop">
          <a:avLst>
            <a:gd name="adj" fmla="val 10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1C6C23-7B2A-4B27-8F82-7BF727A278E7}">
      <dsp:nvSpPr>
        <dsp:cNvPr id="0" name=""/>
        <dsp:cNvSpPr/>
      </dsp:nvSpPr>
      <dsp:spPr>
        <a:xfrm>
          <a:off x="1744850" y="1130828"/>
          <a:ext cx="1245386" cy="124516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Division</a:t>
          </a:r>
        </a:p>
      </dsp:txBody>
      <dsp:txXfrm>
        <a:off x="1922762" y="1308743"/>
        <a:ext cx="889561" cy="889338"/>
      </dsp:txXfrm>
    </dsp:sp>
    <dsp:sp modelId="{C3EFCE6C-50F8-4A8B-A3C1-8CF89B08A428}">
      <dsp:nvSpPr>
        <dsp:cNvPr id="0" name=""/>
        <dsp:cNvSpPr/>
      </dsp:nvSpPr>
      <dsp:spPr>
        <a:xfrm rot="2700000">
          <a:off x="321540" y="1086256"/>
          <a:ext cx="1334078" cy="13340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A8986-235A-4C7F-901D-1173B62F03EB}">
      <dsp:nvSpPr>
        <dsp:cNvPr id="0" name=""/>
        <dsp:cNvSpPr/>
      </dsp:nvSpPr>
      <dsp:spPr>
        <a:xfrm>
          <a:off x="366172" y="1130828"/>
          <a:ext cx="1245386" cy="124516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Department</a:t>
          </a:r>
        </a:p>
      </dsp:txBody>
      <dsp:txXfrm>
        <a:off x="544084" y="1308743"/>
        <a:ext cx="889561" cy="88933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91353" cy="490903"/>
          </a:xfrm>
          <a:prstGeom prst="rect">
            <a:avLst/>
          </a:prstGeom>
        </p:spPr>
        <p:txBody>
          <a:bodyPr vert="horz" lIns="90199" tIns="45099" rIns="90199" bIns="45099" rtlCol="0"/>
          <a:lstStyle>
            <a:lvl1pPr algn="l">
              <a:defRPr sz="1200"/>
            </a:lvl1pPr>
          </a:lstStyle>
          <a:p>
            <a:endParaRPr lang="en-GB"/>
          </a:p>
        </p:txBody>
      </p:sp>
      <p:sp>
        <p:nvSpPr>
          <p:cNvPr id="3" name="Date Placeholder 2"/>
          <p:cNvSpPr>
            <a:spLocks noGrp="1"/>
          </p:cNvSpPr>
          <p:nvPr>
            <p:ph type="dt" idx="1"/>
          </p:nvPr>
        </p:nvSpPr>
        <p:spPr>
          <a:xfrm>
            <a:off x="3777766" y="2"/>
            <a:ext cx="2891353" cy="490903"/>
          </a:xfrm>
          <a:prstGeom prst="rect">
            <a:avLst/>
          </a:prstGeom>
        </p:spPr>
        <p:txBody>
          <a:bodyPr vert="horz" lIns="90199" tIns="45099" rIns="90199" bIns="45099" rtlCol="0"/>
          <a:lstStyle>
            <a:lvl1pPr algn="r">
              <a:defRPr sz="1200"/>
            </a:lvl1pPr>
          </a:lstStyle>
          <a:p>
            <a:fld id="{3C30366F-646C-4DF9-A644-FBE2FAD92166}" type="datetimeFigureOut">
              <a:rPr lang="en-GB" smtClean="0"/>
              <a:t>04/10/2023</a:t>
            </a:fld>
            <a:endParaRPr lang="en-GB"/>
          </a:p>
        </p:txBody>
      </p:sp>
      <p:sp>
        <p:nvSpPr>
          <p:cNvPr id="4" name="Slide Image Placeholder 3"/>
          <p:cNvSpPr>
            <a:spLocks noGrp="1" noRot="1" noChangeAspect="1"/>
          </p:cNvSpPr>
          <p:nvPr>
            <p:ph type="sldImg" idx="2"/>
          </p:nvPr>
        </p:nvSpPr>
        <p:spPr>
          <a:xfrm>
            <a:off x="1135063" y="1222375"/>
            <a:ext cx="4400550" cy="3300413"/>
          </a:xfrm>
          <a:prstGeom prst="rect">
            <a:avLst/>
          </a:prstGeom>
          <a:noFill/>
          <a:ln w="12700">
            <a:solidFill>
              <a:prstClr val="black"/>
            </a:solidFill>
          </a:ln>
        </p:spPr>
        <p:txBody>
          <a:bodyPr vert="horz" lIns="90199" tIns="45099" rIns="90199" bIns="45099" rtlCol="0" anchor="ctr"/>
          <a:lstStyle/>
          <a:p>
            <a:endParaRPr lang="en-GB"/>
          </a:p>
        </p:txBody>
      </p:sp>
      <p:sp>
        <p:nvSpPr>
          <p:cNvPr id="5" name="Notes Placeholder 4"/>
          <p:cNvSpPr>
            <a:spLocks noGrp="1"/>
          </p:cNvSpPr>
          <p:nvPr>
            <p:ph type="body" sz="quarter" idx="3"/>
          </p:nvPr>
        </p:nvSpPr>
        <p:spPr>
          <a:xfrm>
            <a:off x="666757" y="4705793"/>
            <a:ext cx="5337163" cy="3849055"/>
          </a:xfrm>
          <a:prstGeom prst="rect">
            <a:avLst/>
          </a:prstGeom>
        </p:spPr>
        <p:txBody>
          <a:bodyPr vert="horz" lIns="90199" tIns="45099" rIns="90199" bIns="450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286512"/>
            <a:ext cx="2891353" cy="490903"/>
          </a:xfrm>
          <a:prstGeom prst="rect">
            <a:avLst/>
          </a:prstGeom>
        </p:spPr>
        <p:txBody>
          <a:bodyPr vert="horz" lIns="90199" tIns="45099" rIns="90199" bIns="45099" rtlCol="0" anchor="b"/>
          <a:lstStyle>
            <a:lvl1pPr algn="l">
              <a:defRPr sz="1200"/>
            </a:lvl1pPr>
          </a:lstStyle>
          <a:p>
            <a:endParaRPr lang="en-GB"/>
          </a:p>
        </p:txBody>
      </p:sp>
      <p:sp>
        <p:nvSpPr>
          <p:cNvPr id="7" name="Slide Number Placeholder 6"/>
          <p:cNvSpPr>
            <a:spLocks noGrp="1"/>
          </p:cNvSpPr>
          <p:nvPr>
            <p:ph type="sldNum" sz="quarter" idx="5"/>
          </p:nvPr>
        </p:nvSpPr>
        <p:spPr>
          <a:xfrm>
            <a:off x="3777766" y="9286512"/>
            <a:ext cx="2891353" cy="490903"/>
          </a:xfrm>
          <a:prstGeom prst="rect">
            <a:avLst/>
          </a:prstGeom>
        </p:spPr>
        <p:txBody>
          <a:bodyPr vert="horz" lIns="90199" tIns="45099" rIns="90199" bIns="45099" rtlCol="0" anchor="b"/>
          <a:lstStyle>
            <a:lvl1pPr algn="r">
              <a:defRPr sz="1200"/>
            </a:lvl1pPr>
          </a:lstStyle>
          <a:p>
            <a:fld id="{919736B5-EFE9-4C8F-B82F-BD555AB7EA4A}" type="slidenum">
              <a:rPr lang="en-GB" smtClean="0"/>
              <a:t>‹#›</a:t>
            </a:fld>
            <a:endParaRPr lang="en-GB"/>
          </a:p>
        </p:txBody>
      </p:sp>
    </p:spTree>
    <p:extLst>
      <p:ext uri="{BB962C8B-B14F-4D97-AF65-F5344CB8AC3E}">
        <p14:creationId xmlns:p14="http://schemas.microsoft.com/office/powerpoint/2010/main" val="4107882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9736B5-EFE9-4C8F-B82F-BD555AB7EA4A}" type="slidenum">
              <a:rPr lang="en-GB" smtClean="0"/>
              <a:t>1</a:t>
            </a:fld>
            <a:endParaRPr lang="en-GB"/>
          </a:p>
        </p:txBody>
      </p:sp>
    </p:spTree>
    <p:extLst>
      <p:ext uri="{BB962C8B-B14F-4D97-AF65-F5344CB8AC3E}">
        <p14:creationId xmlns:p14="http://schemas.microsoft.com/office/powerpoint/2010/main" val="410096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736B5-EFE9-4C8F-B82F-BD555AB7EA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21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payroll is posted first in the month end process and the payroll section of BFT opens for editing first.</a:t>
            </a:r>
            <a:r>
              <a:rPr lang="en-US" baseline="0" dirty="0"/>
              <a:t> This makes this a good place to start.</a:t>
            </a:r>
            <a:endParaRPr lang="en-US" dirty="0"/>
          </a:p>
        </p:txBody>
      </p:sp>
      <p:sp>
        <p:nvSpPr>
          <p:cNvPr id="4" name="Slide Number Placeholder 3"/>
          <p:cNvSpPr>
            <a:spLocks noGrp="1"/>
          </p:cNvSpPr>
          <p:nvPr>
            <p:ph type="sldNum" sz="quarter" idx="5"/>
          </p:nvPr>
        </p:nvSpPr>
        <p:spPr/>
        <p:txBody>
          <a:bodyPr/>
          <a:lstStyle/>
          <a:p>
            <a:fld id="{919736B5-EFE9-4C8F-B82F-BD555AB7EA4A}" type="slidenum">
              <a:rPr lang="en-GB" smtClean="0"/>
              <a:t>11</a:t>
            </a:fld>
            <a:endParaRPr lang="en-GB"/>
          </a:p>
        </p:txBody>
      </p:sp>
    </p:spTree>
    <p:extLst>
      <p:ext uri="{BB962C8B-B14F-4D97-AF65-F5344CB8AC3E}">
        <p14:creationId xmlns:p14="http://schemas.microsoft.com/office/powerpoint/2010/main" val="2508165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Employee</a:t>
            </a:r>
            <a:r>
              <a:rPr lang="en-US" baseline="0" dirty="0"/>
              <a:t> Record card</a:t>
            </a:r>
            <a:r>
              <a:rPr lang="en-US" dirty="0"/>
              <a:t> in BFT for a fictional employee.</a:t>
            </a:r>
          </a:p>
          <a:p>
            <a:endParaRPr lang="en-US" dirty="0"/>
          </a:p>
          <a:p>
            <a:r>
              <a:rPr lang="en-US" dirty="0"/>
              <a:t>All changes to an individual can be made in the this window </a:t>
            </a:r>
            <a:r>
              <a:rPr lang="en-US" dirty="0" err="1"/>
              <a:t>eg</a:t>
            </a:r>
            <a:r>
              <a:rPr lang="en-US" dirty="0"/>
              <a:t> </a:t>
            </a:r>
            <a:endParaRPr lang="en-US" dirty="0">
              <a:cs typeface="Calibri"/>
            </a:endParaRPr>
          </a:p>
          <a:p>
            <a:r>
              <a:rPr lang="en-US" dirty="0">
                <a:cs typeface="Calibri"/>
              </a:rPr>
              <a:t>FTE adjustments by month</a:t>
            </a:r>
          </a:p>
          <a:p>
            <a:r>
              <a:rPr lang="en-US" dirty="0">
                <a:cs typeface="Calibri"/>
              </a:rPr>
              <a:t>Grade changes, outside the normal increment dates and</a:t>
            </a:r>
          </a:p>
          <a:p>
            <a:r>
              <a:rPr lang="en-US" dirty="0">
                <a:cs typeface="Calibri"/>
              </a:rPr>
              <a:t>Cost </a:t>
            </a:r>
            <a:r>
              <a:rPr lang="en-US" dirty="0" err="1">
                <a:cs typeface="Calibri"/>
              </a:rPr>
              <a:t>centre</a:t>
            </a:r>
            <a:r>
              <a:rPr lang="en-US" dirty="0">
                <a:cs typeface="Calibri"/>
              </a:rPr>
              <a:t>  or account changes, </a:t>
            </a:r>
            <a:r>
              <a:rPr lang="en-US" dirty="0" err="1">
                <a:cs typeface="Calibri"/>
              </a:rPr>
              <a:t>eg</a:t>
            </a:r>
            <a:r>
              <a:rPr lang="en-US" dirty="0">
                <a:cs typeface="Calibri"/>
              </a:rPr>
              <a:t> academic, research support </a:t>
            </a:r>
          </a:p>
          <a:p>
            <a:endParaRPr lang="en-US" dirty="0"/>
          </a:p>
          <a:p>
            <a:r>
              <a:rPr lang="en-US" dirty="0"/>
              <a:t>The BFT calculates pay for you based on a simple formula of FTE multiplied by grade.  It automatically applies the appropriate pension, NI &amp; yearly increments.  You can manually enter any additional allowances if applicable</a:t>
            </a:r>
            <a:endParaRPr lang="en-US" dirty="0">
              <a:cs typeface="Calibri"/>
            </a:endParaRPr>
          </a:p>
          <a:p>
            <a:endParaRPr lang="en-US" dirty="0"/>
          </a:p>
          <a:p>
            <a:r>
              <a:rPr lang="en-US" dirty="0"/>
              <a:t>Once you have made changes in the BFT and carried out a final review, with your HR or Business manager, with commentary about any large variance since the last forecast.  You can submit to your divisional finance team.</a:t>
            </a:r>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19736B5-EFE9-4C8F-B82F-BD555AB7EA4A}" type="slidenum">
              <a:rPr lang="en-GB" smtClean="0"/>
              <a:t>12</a:t>
            </a:fld>
            <a:endParaRPr lang="en-GB"/>
          </a:p>
        </p:txBody>
      </p:sp>
    </p:spTree>
    <p:extLst>
      <p:ext uri="{BB962C8B-B14F-4D97-AF65-F5344CB8AC3E}">
        <p14:creationId xmlns:p14="http://schemas.microsoft.com/office/powerpoint/2010/main" val="2907283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9736B5-EFE9-4C8F-B82F-BD555AB7EA4A}" type="slidenum">
              <a:rPr lang="en-GB" smtClean="0"/>
              <a:t>13</a:t>
            </a:fld>
            <a:endParaRPr lang="en-GB"/>
          </a:p>
        </p:txBody>
      </p:sp>
    </p:spTree>
    <p:extLst>
      <p:ext uri="{BB962C8B-B14F-4D97-AF65-F5344CB8AC3E}">
        <p14:creationId xmlns:p14="http://schemas.microsoft.com/office/powerpoint/2010/main" val="418184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9736B5-EFE9-4C8F-B82F-BD555AB7EA4A}" type="slidenum">
              <a:rPr lang="en-GB" smtClean="0"/>
              <a:t>14</a:t>
            </a:fld>
            <a:endParaRPr lang="en-GB"/>
          </a:p>
        </p:txBody>
      </p:sp>
    </p:spTree>
    <p:extLst>
      <p:ext uri="{BB962C8B-B14F-4D97-AF65-F5344CB8AC3E}">
        <p14:creationId xmlns:p14="http://schemas.microsoft.com/office/powerpoint/2010/main" val="1257456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9736B5-EFE9-4C8F-B82F-BD555AB7EA4A}" type="slidenum">
              <a:rPr lang="en-GB" smtClean="0"/>
              <a:t>15</a:t>
            </a:fld>
            <a:endParaRPr lang="en-GB"/>
          </a:p>
        </p:txBody>
      </p:sp>
    </p:spTree>
    <p:extLst>
      <p:ext uri="{BB962C8B-B14F-4D97-AF65-F5344CB8AC3E}">
        <p14:creationId xmlns:p14="http://schemas.microsoft.com/office/powerpoint/2010/main" val="2832628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9736B5-EFE9-4C8F-B82F-BD555AB7EA4A}" type="slidenum">
              <a:rPr lang="en-GB" smtClean="0"/>
              <a:t>16</a:t>
            </a:fld>
            <a:endParaRPr lang="en-GB"/>
          </a:p>
        </p:txBody>
      </p:sp>
    </p:spTree>
    <p:extLst>
      <p:ext uri="{BB962C8B-B14F-4D97-AF65-F5344CB8AC3E}">
        <p14:creationId xmlns:p14="http://schemas.microsoft.com/office/powerpoint/2010/main" val="1076336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9736B5-EFE9-4C8F-B82F-BD555AB7EA4A}" type="slidenum">
              <a:rPr lang="en-GB" smtClean="0"/>
              <a:t>17</a:t>
            </a:fld>
            <a:endParaRPr lang="en-GB"/>
          </a:p>
        </p:txBody>
      </p:sp>
    </p:spTree>
    <p:extLst>
      <p:ext uri="{BB962C8B-B14F-4D97-AF65-F5344CB8AC3E}">
        <p14:creationId xmlns:p14="http://schemas.microsoft.com/office/powerpoint/2010/main" val="2043016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JRAM stands for Joint Resource Allocation Method and allocates out income across the collegiate University.  It is split between research and teaching JRAM.</a:t>
            </a:r>
            <a:endParaRPr lang="en-US" dirty="0"/>
          </a:p>
          <a:p>
            <a:endParaRPr lang="en-GB" dirty="0"/>
          </a:p>
          <a:p>
            <a:r>
              <a:rPr lang="en-GB" dirty="0"/>
              <a:t>Teaching J RAM will include all income allocated to the department relating to matriculated courses.  The model allows income for combined courses to be split by department. </a:t>
            </a:r>
            <a:endParaRPr lang="en-GB" dirty="0">
              <a:cs typeface="Calibri"/>
            </a:endParaRPr>
          </a:p>
        </p:txBody>
      </p:sp>
      <p:sp>
        <p:nvSpPr>
          <p:cNvPr id="4" name="Slide Number Placeholder 3"/>
          <p:cNvSpPr>
            <a:spLocks noGrp="1"/>
          </p:cNvSpPr>
          <p:nvPr>
            <p:ph type="sldNum" sz="quarter" idx="5"/>
          </p:nvPr>
        </p:nvSpPr>
        <p:spPr/>
        <p:txBody>
          <a:bodyPr/>
          <a:lstStyle/>
          <a:p>
            <a:fld id="{919736B5-EFE9-4C8F-B82F-BD555AB7EA4A}" type="slidenum">
              <a:rPr lang="en-GB" smtClean="0"/>
              <a:t>18</a:t>
            </a:fld>
            <a:endParaRPr lang="en-GB"/>
          </a:p>
        </p:txBody>
      </p:sp>
    </p:spTree>
    <p:extLst>
      <p:ext uri="{BB962C8B-B14F-4D97-AF65-F5344CB8AC3E}">
        <p14:creationId xmlns:p14="http://schemas.microsoft.com/office/powerpoint/2010/main" val="132665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9736B5-EFE9-4C8F-B82F-BD555AB7EA4A}" type="slidenum">
              <a:rPr lang="en-GB" smtClean="0"/>
              <a:t>19</a:t>
            </a:fld>
            <a:endParaRPr lang="en-GB"/>
          </a:p>
        </p:txBody>
      </p:sp>
    </p:spTree>
    <p:extLst>
      <p:ext uri="{BB962C8B-B14F-4D97-AF65-F5344CB8AC3E}">
        <p14:creationId xmlns:p14="http://schemas.microsoft.com/office/powerpoint/2010/main" val="106364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sz="1800" dirty="0">
              <a:cs typeface="Calibri" panose="020F0502020204030204"/>
            </a:endParaRPr>
          </a:p>
          <a:p>
            <a:endParaRPr lang="en-US" dirty="0">
              <a:cs typeface="Calibri"/>
            </a:endParaRPr>
          </a:p>
        </p:txBody>
      </p:sp>
      <p:sp>
        <p:nvSpPr>
          <p:cNvPr id="4" name="Slide Number Placeholder 3"/>
          <p:cNvSpPr>
            <a:spLocks noGrp="1"/>
          </p:cNvSpPr>
          <p:nvPr>
            <p:ph type="sldNum" sz="quarter" idx="5"/>
          </p:nvPr>
        </p:nvSpPr>
        <p:spPr/>
        <p:txBody>
          <a:bodyPr/>
          <a:lstStyle/>
          <a:p>
            <a:fld id="{919736B5-EFE9-4C8F-B82F-BD555AB7EA4A}" type="slidenum">
              <a:rPr lang="en-GB" smtClean="0"/>
              <a:t>2</a:t>
            </a:fld>
            <a:endParaRPr lang="en-GB"/>
          </a:p>
        </p:txBody>
      </p:sp>
    </p:spTree>
    <p:extLst>
      <p:ext uri="{BB962C8B-B14F-4D97-AF65-F5344CB8AC3E}">
        <p14:creationId xmlns:p14="http://schemas.microsoft.com/office/powerpoint/2010/main" val="1402276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9736B5-EFE9-4C8F-B82F-BD555AB7EA4A}" type="slidenum">
              <a:rPr lang="en-GB" smtClean="0"/>
              <a:t>20</a:t>
            </a:fld>
            <a:endParaRPr lang="en-GB"/>
          </a:p>
        </p:txBody>
      </p:sp>
    </p:spTree>
    <p:extLst>
      <p:ext uri="{BB962C8B-B14F-4D97-AF65-F5344CB8AC3E}">
        <p14:creationId xmlns:p14="http://schemas.microsoft.com/office/powerpoint/2010/main" val="3308277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9736B5-EFE9-4C8F-B82F-BD555AB7EA4A}" type="slidenum">
              <a:rPr lang="en-GB" smtClean="0"/>
              <a:t>21</a:t>
            </a:fld>
            <a:endParaRPr lang="en-GB"/>
          </a:p>
        </p:txBody>
      </p:sp>
    </p:spTree>
    <p:extLst>
      <p:ext uri="{BB962C8B-B14F-4D97-AF65-F5344CB8AC3E}">
        <p14:creationId xmlns:p14="http://schemas.microsoft.com/office/powerpoint/2010/main" val="2587660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Source of funds code on the GL string is used to identify income sources.</a:t>
            </a:r>
          </a:p>
          <a:p>
            <a:endParaRPr lang="en-US" dirty="0">
              <a:cs typeface="Calibri"/>
            </a:endParaRPr>
          </a:p>
          <a:p>
            <a:r>
              <a:rPr lang="en-US" dirty="0">
                <a:cs typeface="Calibri"/>
              </a:rPr>
              <a:t>Income and expenditure can be coded to SOF codes and this is mandatory in relation to trust funds and donations.  </a:t>
            </a:r>
          </a:p>
          <a:p>
            <a:endParaRPr lang="en-US" dirty="0">
              <a:cs typeface="Calibri"/>
            </a:endParaRPr>
          </a:p>
          <a:p>
            <a:r>
              <a:rPr lang="en-US" dirty="0">
                <a:cs typeface="Calibri"/>
              </a:rPr>
              <a:t>The default SOF code is 0000. </a:t>
            </a:r>
          </a:p>
          <a:p>
            <a:endParaRPr lang="en-US" dirty="0">
              <a:cs typeface="Calibri"/>
            </a:endParaRPr>
          </a:p>
          <a:p>
            <a:r>
              <a:rPr lang="en-US" dirty="0">
                <a:cs typeface="Calibri"/>
              </a:rPr>
              <a:t>But if the SOF begins with a letter, it indicates a source of income and the letter determines which group it belongs to.</a:t>
            </a:r>
          </a:p>
          <a:p>
            <a:endParaRPr lang="en-US" dirty="0">
              <a:cs typeface="Calibri"/>
            </a:endParaRPr>
          </a:p>
          <a:p>
            <a:r>
              <a:rPr lang="en-US" dirty="0">
                <a:cs typeface="Calibri"/>
              </a:rPr>
              <a:t>You can budget and forecast income and expenditure in BFT at a SOF level.</a:t>
            </a:r>
          </a:p>
          <a:p>
            <a:endParaRPr lang="en-US" dirty="0">
              <a:cs typeface="Calibri"/>
            </a:endParaRPr>
          </a:p>
          <a:p>
            <a:r>
              <a:rPr lang="en-US" dirty="0">
                <a:cs typeface="Calibri"/>
              </a:rPr>
              <a:t>Being able to filter and run reports on SOF codes can be really useful  for month end accounting and forecasting</a:t>
            </a:r>
          </a:p>
          <a:p>
            <a:endParaRPr lang="en-US" dirty="0">
              <a:cs typeface="Calibri"/>
            </a:endParaRPr>
          </a:p>
          <a:p>
            <a:r>
              <a:rPr lang="en-US" dirty="0">
                <a:cs typeface="Calibri"/>
              </a:rPr>
              <a:t>If a new SOF code is required, it is a simple process to complete a form, which can be found on the finance website.</a:t>
            </a:r>
            <a:endParaRPr lang="en-US" dirty="0"/>
          </a:p>
        </p:txBody>
      </p:sp>
      <p:sp>
        <p:nvSpPr>
          <p:cNvPr id="4" name="Slide Number Placeholder 3"/>
          <p:cNvSpPr>
            <a:spLocks noGrp="1"/>
          </p:cNvSpPr>
          <p:nvPr>
            <p:ph type="sldNum" sz="quarter" idx="5"/>
          </p:nvPr>
        </p:nvSpPr>
        <p:spPr/>
        <p:txBody>
          <a:bodyPr/>
          <a:lstStyle/>
          <a:p>
            <a:fld id="{919736B5-EFE9-4C8F-B82F-BD555AB7EA4A}" type="slidenum">
              <a:rPr lang="en-GB" smtClean="0"/>
              <a:t>22</a:t>
            </a:fld>
            <a:endParaRPr lang="en-GB"/>
          </a:p>
        </p:txBody>
      </p:sp>
    </p:spTree>
    <p:extLst>
      <p:ext uri="{BB962C8B-B14F-4D97-AF65-F5344CB8AC3E}">
        <p14:creationId xmlns:p14="http://schemas.microsoft.com/office/powerpoint/2010/main" val="517370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9736B5-EFE9-4C8F-B82F-BD555AB7EA4A}" type="slidenum">
              <a:rPr lang="en-GB" smtClean="0"/>
              <a:t>23</a:t>
            </a:fld>
            <a:endParaRPr lang="en-GB"/>
          </a:p>
        </p:txBody>
      </p:sp>
    </p:spTree>
    <p:extLst>
      <p:ext uri="{BB962C8B-B14F-4D97-AF65-F5344CB8AC3E}">
        <p14:creationId xmlns:p14="http://schemas.microsoft.com/office/powerpoint/2010/main" val="1025970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9736B5-EFE9-4C8F-B82F-BD555AB7EA4A}" type="slidenum">
              <a:rPr lang="en-GB" smtClean="0"/>
              <a:t>24</a:t>
            </a:fld>
            <a:endParaRPr lang="en-GB"/>
          </a:p>
        </p:txBody>
      </p:sp>
    </p:spTree>
    <p:extLst>
      <p:ext uri="{BB962C8B-B14F-4D97-AF65-F5344CB8AC3E}">
        <p14:creationId xmlns:p14="http://schemas.microsoft.com/office/powerpoint/2010/main" val="872084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15" indent="-170815" algn="just">
              <a:lnSpc>
                <a:spcPct val="90000"/>
              </a:lnSpc>
              <a:spcBef>
                <a:spcPts val="750"/>
              </a:spcBef>
              <a:buFont typeface="Arial"/>
              <a:buChar char="•"/>
            </a:pPr>
            <a:r>
              <a:rPr lang="en-GB" dirty="0">
                <a:cs typeface="Calibri" panose="020F0502020204030204"/>
              </a:rPr>
              <a:t>When the University purchases an unfunded asset &gt;£50 with a life &gt;1 year, it is capitalised and depreciated, that is, the cost of the asset and associated depreciation, is charged to the I&amp;E in equal monthly instalments spread over the life of the asset.  </a:t>
            </a:r>
          </a:p>
          <a:p>
            <a:pPr marL="170815" indent="-170815" algn="just">
              <a:lnSpc>
                <a:spcPct val="90000"/>
              </a:lnSpc>
              <a:spcBef>
                <a:spcPts val="750"/>
              </a:spcBef>
              <a:buFont typeface="Arial"/>
              <a:buChar char="•"/>
            </a:pPr>
            <a:endParaRPr lang="en-GB" dirty="0">
              <a:cs typeface="Calibri" panose="020F0502020204030204"/>
            </a:endParaRPr>
          </a:p>
          <a:p>
            <a:pPr marL="170815" indent="-170815" algn="just">
              <a:lnSpc>
                <a:spcPct val="90000"/>
              </a:lnSpc>
              <a:spcBef>
                <a:spcPts val="750"/>
              </a:spcBef>
              <a:buFont typeface="Arial"/>
              <a:buChar char="•"/>
            </a:pPr>
            <a:r>
              <a:rPr lang="en-GB" dirty="0">
                <a:cs typeface="Calibri" panose="020F0502020204030204"/>
              </a:rPr>
              <a:t>The asset is placed on the University list of assets known affectionately as the (DEL) </a:t>
            </a:r>
            <a:r>
              <a:rPr lang="en-GB" dirty="0"/>
              <a:t>Departmental Equipment Listing. </a:t>
            </a:r>
            <a:r>
              <a:rPr lang="en-GB" dirty="0">
                <a:cs typeface="Calibri" panose="020F0502020204030204"/>
              </a:rPr>
              <a:t> </a:t>
            </a:r>
          </a:p>
          <a:p>
            <a:pPr marL="170815" indent="-170815" algn="just">
              <a:lnSpc>
                <a:spcPct val="90000"/>
              </a:lnSpc>
              <a:spcBef>
                <a:spcPts val="750"/>
              </a:spcBef>
              <a:buFont typeface="Arial"/>
              <a:buChar char="•"/>
            </a:pPr>
            <a:endParaRPr lang="en-GB" dirty="0">
              <a:cs typeface="Calibri" panose="020F0502020204030204"/>
            </a:endParaRPr>
          </a:p>
          <a:p>
            <a:pPr marL="170815" indent="-170815" algn="just">
              <a:lnSpc>
                <a:spcPct val="90000"/>
              </a:lnSpc>
              <a:spcBef>
                <a:spcPts val="750"/>
              </a:spcBef>
              <a:buFont typeface="Arial"/>
              <a:buChar char="•"/>
            </a:pPr>
            <a:r>
              <a:rPr lang="en-GB" dirty="0">
                <a:cs typeface="Calibri" panose="020F0502020204030204"/>
              </a:rPr>
              <a:t>The DEL is managed by the fixed asset team, and this is issued on a quarterly basis and includes the asset description, the number, cc, purchase date, month placed in service, and a</a:t>
            </a:r>
            <a:r>
              <a:rPr lang="en-GB" dirty="0"/>
              <a:t> depreciation figure</a:t>
            </a:r>
            <a:endParaRPr lang="en-GB" dirty="0">
              <a:cs typeface="Calibri"/>
            </a:endParaRPr>
          </a:p>
          <a:p>
            <a:pPr marL="170815" indent="-170815" algn="just">
              <a:lnSpc>
                <a:spcPct val="90000"/>
              </a:lnSpc>
              <a:spcBef>
                <a:spcPts val="750"/>
              </a:spcBef>
              <a:buFont typeface="Arial"/>
              <a:buChar char="•"/>
            </a:pPr>
            <a:endParaRPr lang="en-GB" dirty="0">
              <a:cs typeface="Calibri"/>
            </a:endParaRPr>
          </a:p>
          <a:p>
            <a:pPr marL="170815" indent="-170815" algn="just">
              <a:lnSpc>
                <a:spcPct val="90000"/>
              </a:lnSpc>
              <a:spcBef>
                <a:spcPts val="750"/>
              </a:spcBef>
              <a:buFont typeface="Arial"/>
              <a:buChar char="•"/>
            </a:pPr>
            <a:r>
              <a:rPr lang="en-GB" dirty="0">
                <a:cs typeface="Calibri"/>
              </a:rPr>
              <a:t>An Expense asset is less than £50K and the whole cost of the item is charged to the I&amp;E in the month of purchase.  It is not included on the DEL and it is not capitalised or depreciated.</a:t>
            </a:r>
          </a:p>
          <a:p>
            <a:pPr marL="170815" indent="-170815" algn="just">
              <a:lnSpc>
                <a:spcPct val="90000"/>
              </a:lnSpc>
              <a:spcBef>
                <a:spcPts val="750"/>
              </a:spcBef>
              <a:buFont typeface="Arial"/>
              <a:buChar char="•"/>
            </a:pPr>
            <a:endParaRPr lang="en-GB" dirty="0">
              <a:cs typeface="Calibri"/>
            </a:endParaRPr>
          </a:p>
          <a:p>
            <a:pPr marL="170815" indent="-170815" algn="just">
              <a:lnSpc>
                <a:spcPct val="90000"/>
              </a:lnSpc>
              <a:spcBef>
                <a:spcPts val="750"/>
              </a:spcBef>
              <a:buFont typeface="Arial"/>
              <a:buChar char="•"/>
            </a:pPr>
            <a:r>
              <a:rPr lang="en-GB" dirty="0">
                <a:cs typeface="Calibri"/>
              </a:rPr>
              <a:t>Thirdly, Externally Funded assets are included on the DEL, but their accounting is done centrally and will not affect your I&amp;E.</a:t>
            </a:r>
          </a:p>
          <a:p>
            <a:pPr marL="170815" indent="-170815" algn="just">
              <a:lnSpc>
                <a:spcPct val="90000"/>
              </a:lnSpc>
              <a:spcBef>
                <a:spcPts val="750"/>
              </a:spcBef>
              <a:buFont typeface="Arial"/>
              <a:buChar char="•"/>
            </a:pPr>
            <a:endParaRPr lang="en-GB" b="1" dirty="0">
              <a:cs typeface="Calibri" panose="020F0502020204030204"/>
            </a:endParaRPr>
          </a:p>
          <a:p>
            <a:pPr marL="170815" indent="-170815" algn="just">
              <a:lnSpc>
                <a:spcPct val="90000"/>
              </a:lnSpc>
              <a:spcBef>
                <a:spcPts val="750"/>
              </a:spcBef>
              <a:buFont typeface="Arial"/>
              <a:buChar char="•"/>
            </a:pPr>
            <a:endParaRPr lang="en-GB" b="1" dirty="0">
              <a:cs typeface="Calibri" panose="020F0502020204030204"/>
            </a:endParaRPr>
          </a:p>
          <a:p>
            <a:pPr marL="170815" indent="-170815" algn="just">
              <a:lnSpc>
                <a:spcPct val="90000"/>
              </a:lnSpc>
              <a:spcBef>
                <a:spcPts val="750"/>
              </a:spcBef>
              <a:buFont typeface="Arial"/>
              <a:buChar char="•"/>
            </a:pPr>
            <a:endParaRPr lang="en-GB" b="1" dirty="0"/>
          </a:p>
          <a:p>
            <a:pPr marL="170815" indent="-170815" algn="just">
              <a:lnSpc>
                <a:spcPct val="90000"/>
              </a:lnSpc>
              <a:spcBef>
                <a:spcPts val="750"/>
              </a:spcBef>
              <a:buFont typeface="Arial"/>
              <a:buChar char="•"/>
            </a:pPr>
            <a:endParaRPr lang="en-GB" b="1" dirty="0"/>
          </a:p>
          <a:p>
            <a:pPr marL="170815" indent="-170815" algn="just">
              <a:lnSpc>
                <a:spcPct val="90000"/>
              </a:lnSpc>
              <a:spcBef>
                <a:spcPts val="750"/>
              </a:spcBef>
              <a:buFont typeface="Arial"/>
              <a:buChar char="•"/>
            </a:pPr>
            <a:endParaRPr lang="en-GB" b="1" dirty="0"/>
          </a:p>
          <a:p>
            <a:pPr marL="170815" indent="-170815" algn="just">
              <a:lnSpc>
                <a:spcPct val="90000"/>
              </a:lnSpc>
              <a:spcBef>
                <a:spcPts val="750"/>
              </a:spcBef>
              <a:buFont typeface="Arial"/>
              <a:buChar char="•"/>
            </a:pPr>
            <a:endParaRPr lang="en-GB" b="1" dirty="0"/>
          </a:p>
          <a:p>
            <a:pPr marL="170815" indent="-170815" algn="just">
              <a:lnSpc>
                <a:spcPct val="90000"/>
              </a:lnSpc>
              <a:spcBef>
                <a:spcPts val="750"/>
              </a:spcBef>
              <a:buFont typeface="Arial"/>
              <a:buChar char="•"/>
            </a:pPr>
            <a:endParaRPr lang="en-GB" b="1" dirty="0"/>
          </a:p>
          <a:p>
            <a:pPr marL="170815" indent="-170815" algn="just">
              <a:lnSpc>
                <a:spcPct val="90000"/>
              </a:lnSpc>
              <a:spcBef>
                <a:spcPts val="750"/>
              </a:spcBef>
              <a:buFont typeface="Arial"/>
              <a:buChar char="•"/>
            </a:pPr>
            <a:r>
              <a:rPr lang="en-GB" b="1" dirty="0"/>
              <a:t>Fixed Assets: </a:t>
            </a:r>
            <a:r>
              <a:rPr lang="en-GB" dirty="0"/>
              <a:t> items of equipment -  life &gt; 1 year, are acquired for use in the operation of the University, =&gt;£50k and are not intended for resale to customers</a:t>
            </a:r>
            <a:endParaRPr lang="en-US" dirty="0">
              <a:cs typeface="Calibri"/>
            </a:endParaRPr>
          </a:p>
          <a:p>
            <a:pPr marL="170815" indent="-170815" algn="just">
              <a:lnSpc>
                <a:spcPct val="90000"/>
              </a:lnSpc>
              <a:spcBef>
                <a:spcPts val="750"/>
              </a:spcBef>
              <a:buFont typeface="Arial"/>
              <a:buChar char="•"/>
            </a:pPr>
            <a:r>
              <a:rPr lang="en-GB" b="1" dirty="0"/>
              <a:t>Expense Assets:</a:t>
            </a:r>
            <a:r>
              <a:rPr lang="en-GB" dirty="0"/>
              <a:t> items between £10k - £50k.  The entire cost is charged to the GL in the period of purchase and tracked on the asset register &amp; Departmental Equipment Listing (DEL)</a:t>
            </a:r>
            <a:endParaRPr lang="en-US" dirty="0"/>
          </a:p>
          <a:p>
            <a:pPr marL="170815" indent="-170815" algn="just">
              <a:lnSpc>
                <a:spcPct val="90000"/>
              </a:lnSpc>
              <a:spcBef>
                <a:spcPts val="750"/>
              </a:spcBef>
              <a:buFont typeface="Arial,Sans-Serif"/>
              <a:buChar char="•"/>
            </a:pPr>
            <a:r>
              <a:rPr lang="en-US" b="1" dirty="0"/>
              <a:t>Externally Funded Equipment Purchases:</a:t>
            </a:r>
            <a:r>
              <a:rPr lang="en-US" dirty="0"/>
              <a:t> income is fully matched to equipment cost which is expensed in the month of purchase for equipment purchases funded from the A2 or B ledger or A1 ledger via a Trust Fund </a:t>
            </a:r>
            <a:endParaRPr lang="en-US" dirty="0">
              <a:cs typeface="Calibri"/>
            </a:endParaRPr>
          </a:p>
          <a:p>
            <a:pPr marL="170815" indent="-170815" algn="just">
              <a:lnSpc>
                <a:spcPct val="90000"/>
              </a:lnSpc>
              <a:spcBef>
                <a:spcPts val="750"/>
              </a:spcBef>
              <a:buFont typeface="Arial"/>
              <a:buChar char="•"/>
            </a:pPr>
            <a:r>
              <a:rPr lang="en-GB" b="1" dirty="0"/>
              <a:t>Capitalisation:</a:t>
            </a:r>
            <a:r>
              <a:rPr lang="en-GB" dirty="0"/>
              <a:t> the cost of the asset is charged to the I&amp;E in equal monthly instalments spread over the life of the asset (</a:t>
            </a:r>
            <a:r>
              <a:rPr lang="en-US" dirty="0"/>
              <a:t>5 years or the remaining life of the project, whichever is shortest)</a:t>
            </a:r>
            <a:endParaRPr lang="en-GB" dirty="0">
              <a:cs typeface="Calibri"/>
            </a:endParaRPr>
          </a:p>
          <a:p>
            <a:pPr marL="170815" indent="-170815" algn="just">
              <a:lnSpc>
                <a:spcPct val="90000"/>
              </a:lnSpc>
              <a:spcBef>
                <a:spcPts val="750"/>
              </a:spcBef>
              <a:buFont typeface="Arial"/>
              <a:buChar char="•"/>
            </a:pPr>
            <a:r>
              <a:rPr lang="en-GB" b="1" dirty="0"/>
              <a:t>Depreciation: </a:t>
            </a:r>
            <a:r>
              <a:rPr lang="en-GB" dirty="0"/>
              <a:t>the monthly amount charged to the expenditure account for a capitalised asset; the sum of the depreciation charges across the whole asset life will equal the asset cost</a:t>
            </a:r>
            <a:endParaRPr lang="en-GB" dirty="0">
              <a:cs typeface="Calibri"/>
            </a:endParaRPr>
          </a:p>
          <a:p>
            <a:pPr marL="170815" indent="-170815" algn="just">
              <a:lnSpc>
                <a:spcPct val="90000"/>
              </a:lnSpc>
              <a:spcBef>
                <a:spcPts val="750"/>
              </a:spcBef>
              <a:buFont typeface="Arial"/>
              <a:buChar char="•"/>
            </a:pPr>
            <a:endParaRPr lang="en-US" dirty="0"/>
          </a:p>
        </p:txBody>
      </p:sp>
      <p:sp>
        <p:nvSpPr>
          <p:cNvPr id="4" name="Slide Number Placeholder 3"/>
          <p:cNvSpPr>
            <a:spLocks noGrp="1"/>
          </p:cNvSpPr>
          <p:nvPr>
            <p:ph type="sldNum" sz="quarter" idx="5"/>
          </p:nvPr>
        </p:nvSpPr>
        <p:spPr/>
        <p:txBody>
          <a:bodyPr/>
          <a:lstStyle/>
          <a:p>
            <a:fld id="{919736B5-EFE9-4C8F-B82F-BD555AB7EA4A}" type="slidenum">
              <a:rPr lang="en-GB" smtClean="0"/>
              <a:t>25</a:t>
            </a:fld>
            <a:endParaRPr lang="en-GB"/>
          </a:p>
        </p:txBody>
      </p:sp>
    </p:spTree>
    <p:extLst>
      <p:ext uri="{BB962C8B-B14F-4D97-AF65-F5344CB8AC3E}">
        <p14:creationId xmlns:p14="http://schemas.microsoft.com/office/powerpoint/2010/main" val="838433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This is an example of the accounting entries which accompany the purchase of a fixed asset – this illustrates, the depreciation being posted into the I&amp;E, and what you might expect to see on your balance sheet.</a:t>
            </a:r>
          </a:p>
          <a:p>
            <a:endParaRPr lang="en-US" dirty="0">
              <a:cs typeface="Calibri" panose="020F0502020204030204"/>
            </a:endParaRPr>
          </a:p>
          <a:p>
            <a:r>
              <a:rPr lang="en-US" dirty="0">
                <a:cs typeface="Calibri" panose="020F0502020204030204"/>
              </a:rPr>
              <a:t>You won't have to make any of these entries, they are taken care of centrally.</a:t>
            </a:r>
          </a:p>
        </p:txBody>
      </p:sp>
      <p:sp>
        <p:nvSpPr>
          <p:cNvPr id="4" name="Slide Number Placeholder 3"/>
          <p:cNvSpPr>
            <a:spLocks noGrp="1"/>
          </p:cNvSpPr>
          <p:nvPr>
            <p:ph type="sldNum" sz="quarter" idx="5"/>
          </p:nvPr>
        </p:nvSpPr>
        <p:spPr/>
        <p:txBody>
          <a:bodyPr/>
          <a:lstStyle/>
          <a:p>
            <a:fld id="{919736B5-EFE9-4C8F-B82F-BD555AB7EA4A}" type="slidenum">
              <a:rPr lang="en-GB" smtClean="0"/>
              <a:t>26</a:t>
            </a:fld>
            <a:endParaRPr lang="en-GB"/>
          </a:p>
        </p:txBody>
      </p:sp>
    </p:spTree>
    <p:extLst>
      <p:ext uri="{BB962C8B-B14F-4D97-AF65-F5344CB8AC3E}">
        <p14:creationId xmlns:p14="http://schemas.microsoft.com/office/powerpoint/2010/main" val="3000741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The key to making sure that the University is capturing and accounting for its assets, is to make sure you correctly code equipment at the point of purchase.</a:t>
            </a:r>
            <a:endParaRPr lang="en-US" dirty="0"/>
          </a:p>
          <a:p>
            <a:pPr marL="171450" indent="-171450">
              <a:buFont typeface="Arial"/>
              <a:buChar char="•"/>
            </a:pPr>
            <a:endParaRPr lang="en-US" dirty="0">
              <a:cs typeface="Calibri"/>
            </a:endParaRPr>
          </a:p>
          <a:p>
            <a:pPr marL="171450" indent="-171450">
              <a:buFont typeface="Arial"/>
              <a:buChar char="•"/>
            </a:pPr>
            <a:r>
              <a:rPr lang="en-US" dirty="0">
                <a:cs typeface="Calibri"/>
              </a:rPr>
              <a:t>If you are unsure, call the fixed asset team for advice</a:t>
            </a:r>
            <a:endParaRPr lang="en-US" dirty="0"/>
          </a:p>
          <a:p>
            <a:pPr marL="171450" indent="-171450">
              <a:buFont typeface="Arial"/>
              <a:buChar char="•"/>
            </a:pPr>
            <a:endParaRPr lang="en-US" dirty="0">
              <a:cs typeface="Calibri"/>
            </a:endParaRPr>
          </a:p>
          <a:p>
            <a:pPr marL="171450" indent="-171450">
              <a:buFont typeface="Arial"/>
              <a:buChar char="•"/>
            </a:pPr>
            <a:r>
              <a:rPr lang="en-US" dirty="0">
                <a:cs typeface="Calibri"/>
              </a:rPr>
              <a:t>Check the DEL and notify the central team if any details are incorrect, such as wrong Cost</a:t>
            </a:r>
            <a:r>
              <a:rPr lang="en-US" baseline="0" dirty="0">
                <a:cs typeface="Calibri"/>
              </a:rPr>
              <a:t> Centre</a:t>
            </a:r>
            <a:r>
              <a:rPr lang="en-US" dirty="0">
                <a:cs typeface="Calibri"/>
              </a:rPr>
              <a:t> or life</a:t>
            </a:r>
          </a:p>
          <a:p>
            <a:pPr marL="171450" indent="-171450">
              <a:buFont typeface="Arial"/>
              <a:buChar char="•"/>
            </a:pPr>
            <a:endParaRPr lang="en-US" dirty="0">
              <a:cs typeface="Calibri"/>
            </a:endParaRPr>
          </a:p>
          <a:p>
            <a:pPr marL="171450" indent="-171450">
              <a:buFont typeface="Arial"/>
              <a:buChar char="•"/>
            </a:pPr>
            <a:r>
              <a:rPr lang="en-US" dirty="0">
                <a:cs typeface="Calibri"/>
              </a:rPr>
              <a:t>For existing assets, use the DEL to forecast depreciation in BFT – for planned assets, you will have to calculate the depreciation off line or liaise with your divisional finance contact if you are unsure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19736B5-EFE9-4C8F-B82F-BD555AB7EA4A}" type="slidenum">
              <a:rPr lang="en-GB" smtClean="0"/>
              <a:t>27</a:t>
            </a:fld>
            <a:endParaRPr lang="en-GB"/>
          </a:p>
        </p:txBody>
      </p:sp>
    </p:spTree>
    <p:extLst>
      <p:ext uri="{BB962C8B-B14F-4D97-AF65-F5344CB8AC3E}">
        <p14:creationId xmlns:p14="http://schemas.microsoft.com/office/powerpoint/2010/main" val="57590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919736B5-EFE9-4C8F-B82F-BD555AB7EA4A}" type="slidenum">
              <a:rPr lang="en-GB" smtClean="0"/>
              <a:t>28</a:t>
            </a:fld>
            <a:endParaRPr lang="en-GB"/>
          </a:p>
        </p:txBody>
      </p:sp>
    </p:spTree>
    <p:extLst>
      <p:ext uri="{BB962C8B-B14F-4D97-AF65-F5344CB8AC3E}">
        <p14:creationId xmlns:p14="http://schemas.microsoft.com/office/powerpoint/2010/main" val="1563621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919736B5-EFE9-4C8F-B82F-BD555AB7EA4A}" type="slidenum">
              <a:rPr lang="en-GB" smtClean="0"/>
              <a:t>29</a:t>
            </a:fld>
            <a:endParaRPr lang="en-GB"/>
          </a:p>
        </p:txBody>
      </p:sp>
    </p:spTree>
    <p:extLst>
      <p:ext uri="{BB962C8B-B14F-4D97-AF65-F5344CB8AC3E}">
        <p14:creationId xmlns:p14="http://schemas.microsoft.com/office/powerpoint/2010/main" val="278638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919736B5-EFE9-4C8F-B82F-BD555AB7EA4A}" type="slidenum">
              <a:rPr lang="en-GB" smtClean="0"/>
              <a:t>3</a:t>
            </a:fld>
            <a:endParaRPr lang="en-GB"/>
          </a:p>
        </p:txBody>
      </p:sp>
    </p:spTree>
    <p:extLst>
      <p:ext uri="{BB962C8B-B14F-4D97-AF65-F5344CB8AC3E}">
        <p14:creationId xmlns:p14="http://schemas.microsoft.com/office/powerpoint/2010/main" val="2437054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9736B5-EFE9-4C8F-B82F-BD555AB7EA4A}" type="slidenum">
              <a:rPr lang="en-GB" smtClean="0"/>
              <a:t>30</a:t>
            </a:fld>
            <a:endParaRPr lang="en-GB"/>
          </a:p>
        </p:txBody>
      </p:sp>
    </p:spTree>
    <p:extLst>
      <p:ext uri="{BB962C8B-B14F-4D97-AF65-F5344CB8AC3E}">
        <p14:creationId xmlns:p14="http://schemas.microsoft.com/office/powerpoint/2010/main" val="2171644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19736B5-EFE9-4C8F-B82F-BD555AB7EA4A}" type="slidenum">
              <a:rPr lang="en-GB" smtClean="0"/>
              <a:t>31</a:t>
            </a:fld>
            <a:endParaRPr lang="en-GB"/>
          </a:p>
        </p:txBody>
      </p:sp>
    </p:spTree>
    <p:extLst>
      <p:ext uri="{BB962C8B-B14F-4D97-AF65-F5344CB8AC3E}">
        <p14:creationId xmlns:p14="http://schemas.microsoft.com/office/powerpoint/2010/main" val="379883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8325" y="504825"/>
            <a:ext cx="5648325" cy="423703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cs typeface="Calibri" panose="020F0502020204030204"/>
            </a:endParaRPr>
          </a:p>
          <a:p>
            <a:pPr marL="171450" indent="-171450">
              <a:buFont typeface="Arial" panose="020B0604020202020204" pitchFamily="34" charset="0"/>
              <a:buChar char="•"/>
            </a:pPr>
            <a:r>
              <a:rPr lang="en-GB" dirty="0"/>
              <a:t>Before the</a:t>
            </a:r>
            <a:r>
              <a:rPr lang="en-GB" baseline="0" dirty="0"/>
              <a:t> budgeting and forecasting tool, data was pulled into spreadsheets from Core HR and Oracle, updated for forecasts and then fed back into Oracle.</a:t>
            </a:r>
            <a:endParaRPr lang="en-GB" dirty="0"/>
          </a:p>
          <a:p>
            <a:pPr marL="171450" indent="-171450">
              <a:buFont typeface="Arial" panose="020B0604020202020204" pitchFamily="34" charset="0"/>
              <a:buChar char="•"/>
            </a:pPr>
            <a:endParaRPr lang="en-GB" dirty="0">
              <a:cs typeface="Calibri"/>
            </a:endParaRPr>
          </a:p>
        </p:txBody>
      </p:sp>
      <p:sp>
        <p:nvSpPr>
          <p:cNvPr id="4" name="Header Placeholder 3"/>
          <p:cNvSpPr>
            <a:spLocks noGrp="1"/>
          </p:cNvSpPr>
          <p:nvPr>
            <p:ph type="hdr" sz="quarter" idx="10"/>
          </p:nvPr>
        </p:nvSpPr>
        <p:spPr/>
        <p:txBody>
          <a:bodyPr/>
          <a:lstStyle/>
          <a:p>
            <a:r>
              <a:rPr lang="en-GB"/>
              <a:t>Title</a:t>
            </a:r>
          </a:p>
        </p:txBody>
      </p:sp>
      <p:sp>
        <p:nvSpPr>
          <p:cNvPr id="5" name="Slide Number Placeholder 4"/>
          <p:cNvSpPr>
            <a:spLocks noGrp="1"/>
          </p:cNvSpPr>
          <p:nvPr>
            <p:ph type="sldNum" sz="quarter" idx="11"/>
          </p:nvPr>
        </p:nvSpPr>
        <p:spPr/>
        <p:txBody>
          <a:bodyPr/>
          <a:lstStyle/>
          <a:p>
            <a:fld id="{531976F7-5C96-4909-B754-F4048369D4FA}" type="slidenum">
              <a:rPr lang="en-GB" smtClean="0"/>
              <a:t>4</a:t>
            </a:fld>
            <a:endParaRPr lang="en-GB"/>
          </a:p>
        </p:txBody>
      </p:sp>
    </p:spTree>
    <p:extLst>
      <p:ext uri="{BB962C8B-B14F-4D97-AF65-F5344CB8AC3E}">
        <p14:creationId xmlns:p14="http://schemas.microsoft.com/office/powerpoint/2010/main" val="268924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endParaRPr lang="en-GB" dirty="0">
              <a:cs typeface="Calibri"/>
            </a:endParaRPr>
          </a:p>
        </p:txBody>
      </p:sp>
      <p:sp>
        <p:nvSpPr>
          <p:cNvPr id="4" name="Slide Number Placeholder 3"/>
          <p:cNvSpPr>
            <a:spLocks noGrp="1"/>
          </p:cNvSpPr>
          <p:nvPr>
            <p:ph type="sldNum" sz="quarter" idx="5"/>
          </p:nvPr>
        </p:nvSpPr>
        <p:spPr/>
        <p:txBody>
          <a:bodyPr/>
          <a:lstStyle/>
          <a:p>
            <a:fld id="{919736B5-EFE9-4C8F-B82F-BD555AB7EA4A}" type="slidenum">
              <a:rPr lang="en-GB" smtClean="0"/>
              <a:t>5</a:t>
            </a:fld>
            <a:endParaRPr lang="en-GB"/>
          </a:p>
        </p:txBody>
      </p:sp>
    </p:spTree>
    <p:extLst>
      <p:ext uri="{BB962C8B-B14F-4D97-AF65-F5344CB8AC3E}">
        <p14:creationId xmlns:p14="http://schemas.microsoft.com/office/powerpoint/2010/main" val="429479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9736B5-EFE9-4C8F-B82F-BD555AB7EA4A}" type="slidenum">
              <a:rPr lang="en-GB" smtClean="0"/>
              <a:t>6</a:t>
            </a:fld>
            <a:endParaRPr lang="en-GB"/>
          </a:p>
        </p:txBody>
      </p:sp>
    </p:spTree>
    <p:extLst>
      <p:ext uri="{BB962C8B-B14F-4D97-AF65-F5344CB8AC3E}">
        <p14:creationId xmlns:p14="http://schemas.microsoft.com/office/powerpoint/2010/main" val="254042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19736B5-EFE9-4C8F-B82F-BD555AB7EA4A}" type="slidenum">
              <a:rPr lang="en-GB" smtClean="0"/>
              <a:t>7</a:t>
            </a:fld>
            <a:endParaRPr lang="en-GB"/>
          </a:p>
        </p:txBody>
      </p:sp>
    </p:spTree>
    <p:extLst>
      <p:ext uri="{BB962C8B-B14F-4D97-AF65-F5344CB8AC3E}">
        <p14:creationId xmlns:p14="http://schemas.microsoft.com/office/powerpoint/2010/main" val="4155654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screen shot</a:t>
            </a:r>
            <a:r>
              <a:rPr lang="en-GB" baseline="0" dirty="0"/>
              <a:t> of the income and expenditure statement in BFT</a:t>
            </a:r>
            <a:endParaRPr lang="en-GB" dirty="0"/>
          </a:p>
        </p:txBody>
      </p:sp>
      <p:sp>
        <p:nvSpPr>
          <p:cNvPr id="4" name="Slide Number Placeholder 3"/>
          <p:cNvSpPr>
            <a:spLocks noGrp="1"/>
          </p:cNvSpPr>
          <p:nvPr>
            <p:ph type="sldNum" sz="quarter" idx="10"/>
          </p:nvPr>
        </p:nvSpPr>
        <p:spPr/>
        <p:txBody>
          <a:bodyPr/>
          <a:lstStyle/>
          <a:p>
            <a:fld id="{919736B5-EFE9-4C8F-B82F-BD555AB7EA4A}" type="slidenum">
              <a:rPr lang="en-GB" smtClean="0"/>
              <a:t>8</a:t>
            </a:fld>
            <a:endParaRPr lang="en-GB"/>
          </a:p>
        </p:txBody>
      </p:sp>
    </p:spTree>
    <p:extLst>
      <p:ext uri="{BB962C8B-B14F-4D97-AF65-F5344CB8AC3E}">
        <p14:creationId xmlns:p14="http://schemas.microsoft.com/office/powerpoint/2010/main" val="160651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HAF – head of administration and finance</a:t>
            </a:r>
          </a:p>
          <a:p>
            <a:r>
              <a:rPr lang="en-US" dirty="0">
                <a:cs typeface="Calibri"/>
              </a:rPr>
              <a:t>HOD – Head of Department</a:t>
            </a:r>
          </a:p>
          <a:p>
            <a:r>
              <a:rPr lang="en-US" dirty="0">
                <a:cs typeface="Calibri"/>
              </a:rPr>
              <a:t>PI – Principal Investigators</a:t>
            </a:r>
          </a:p>
        </p:txBody>
      </p:sp>
      <p:sp>
        <p:nvSpPr>
          <p:cNvPr id="4" name="Slide Number Placeholder 3"/>
          <p:cNvSpPr>
            <a:spLocks noGrp="1"/>
          </p:cNvSpPr>
          <p:nvPr>
            <p:ph type="sldNum" sz="quarter" idx="5"/>
          </p:nvPr>
        </p:nvSpPr>
        <p:spPr/>
        <p:txBody>
          <a:bodyPr/>
          <a:lstStyle/>
          <a:p>
            <a:fld id="{919736B5-EFE9-4C8F-B82F-BD555AB7EA4A}" type="slidenum">
              <a:rPr lang="en-GB" smtClean="0"/>
              <a:t>9</a:t>
            </a:fld>
            <a:endParaRPr lang="en-GB"/>
          </a:p>
        </p:txBody>
      </p:sp>
    </p:spTree>
    <p:extLst>
      <p:ext uri="{BB962C8B-B14F-4D97-AF65-F5344CB8AC3E}">
        <p14:creationId xmlns:p14="http://schemas.microsoft.com/office/powerpoint/2010/main" val="3027999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3"/>
            <a:ext cx="7772400" cy="2387600"/>
          </a:xfrm>
        </p:spPr>
        <p:txBody>
          <a:bodyPr anchor="b"/>
          <a:lstStyle>
            <a:lvl1pPr algn="ctr">
              <a:defRPr sz="4498"/>
            </a:lvl1pPr>
          </a:lstStyle>
          <a:p>
            <a:r>
              <a:rPr lang="en-US"/>
              <a:t>Click to edit Master title style</a:t>
            </a:r>
          </a:p>
        </p:txBody>
      </p:sp>
      <p:sp>
        <p:nvSpPr>
          <p:cNvPr id="3" name="Subtitle 2"/>
          <p:cNvSpPr>
            <a:spLocks noGrp="1"/>
          </p:cNvSpPr>
          <p:nvPr>
            <p:ph type="subTitle" idx="1"/>
          </p:nvPr>
        </p:nvSpPr>
        <p:spPr>
          <a:xfrm>
            <a:off x="1143001" y="3602038"/>
            <a:ext cx="6858000" cy="1655762"/>
          </a:xfrm>
        </p:spPr>
        <p:txBody>
          <a:bodyPr/>
          <a:lstStyle>
            <a:lvl1pPr marL="0" indent="0" algn="ctr">
              <a:buNone/>
              <a:defRPr sz="1799"/>
            </a:lvl1pPr>
            <a:lvl2pPr marL="342746" indent="0" algn="ctr">
              <a:buNone/>
              <a:defRPr sz="1499"/>
            </a:lvl2pPr>
            <a:lvl3pPr marL="685491" indent="0" algn="ctr">
              <a:buNone/>
              <a:defRPr sz="1350"/>
            </a:lvl3pPr>
            <a:lvl4pPr marL="1028238" indent="0" algn="ctr">
              <a:buNone/>
              <a:defRPr sz="1200"/>
            </a:lvl4pPr>
            <a:lvl5pPr marL="1370984" indent="0" algn="ctr">
              <a:buNone/>
              <a:defRPr sz="1200"/>
            </a:lvl5pPr>
            <a:lvl6pPr marL="1713729" indent="0" algn="ctr">
              <a:buNone/>
              <a:defRPr sz="1200"/>
            </a:lvl6pPr>
            <a:lvl7pPr marL="2056475" indent="0" algn="ctr">
              <a:buNone/>
              <a:defRPr sz="1200"/>
            </a:lvl7pPr>
            <a:lvl8pPr marL="2399221" indent="0" algn="ctr">
              <a:buNone/>
              <a:defRPr sz="1200"/>
            </a:lvl8pPr>
            <a:lvl9pPr marL="2741967"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D270442-7471-4CA0-91F5-C91D880013CC}" type="datetimeFigureOut">
              <a:rPr lang="en-GB" smtClean="0">
                <a:solidFill>
                  <a:prstClr val="black">
                    <a:tint val="75000"/>
                  </a:prstClr>
                </a:solidFill>
              </a:rPr>
              <a:pPr/>
              <a:t>04/10/2023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EDDD05-C01D-47D5-A086-6C9AAD3356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316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70442-7471-4CA0-91F5-C91D880013CC}" type="datetimeFigureOut">
              <a:rPr lang="en-GB" smtClean="0">
                <a:solidFill>
                  <a:prstClr val="black">
                    <a:tint val="75000"/>
                  </a:prstClr>
                </a:solidFill>
              </a:rPr>
              <a:pPr/>
              <a:t>04/10/2023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EDDD05-C01D-47D5-A086-6C9AAD3356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392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70442-7471-4CA0-91F5-C91D880013CC}" type="datetimeFigureOut">
              <a:rPr lang="en-GB" smtClean="0">
                <a:solidFill>
                  <a:prstClr val="black">
                    <a:tint val="75000"/>
                  </a:prstClr>
                </a:solidFill>
              </a:rPr>
              <a:pPr/>
              <a:t>04/10/2023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EDDD05-C01D-47D5-A086-6C9AAD3356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2378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83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70442-7471-4CA0-91F5-C91D880013CC}" type="datetimeFigureOut">
              <a:rPr lang="en-GB" smtClean="0">
                <a:solidFill>
                  <a:prstClr val="black">
                    <a:tint val="75000"/>
                  </a:prstClr>
                </a:solidFill>
              </a:rPr>
              <a:pPr/>
              <a:t>04/10/2023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EDDD05-C01D-47D5-A086-6C9AAD3356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443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498"/>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799">
                <a:solidFill>
                  <a:schemeClr val="tx1"/>
                </a:solidFill>
              </a:defRPr>
            </a:lvl1pPr>
            <a:lvl2pPr marL="342746" indent="0">
              <a:buNone/>
              <a:defRPr sz="1499">
                <a:solidFill>
                  <a:schemeClr val="tx1">
                    <a:tint val="75000"/>
                  </a:schemeClr>
                </a:solidFill>
              </a:defRPr>
            </a:lvl2pPr>
            <a:lvl3pPr marL="685491" indent="0">
              <a:buNone/>
              <a:defRPr sz="1350">
                <a:solidFill>
                  <a:schemeClr val="tx1">
                    <a:tint val="75000"/>
                  </a:schemeClr>
                </a:solidFill>
              </a:defRPr>
            </a:lvl3pPr>
            <a:lvl4pPr marL="1028238" indent="0">
              <a:buNone/>
              <a:defRPr sz="1200">
                <a:solidFill>
                  <a:schemeClr val="tx1">
                    <a:tint val="75000"/>
                  </a:schemeClr>
                </a:solidFill>
              </a:defRPr>
            </a:lvl4pPr>
            <a:lvl5pPr marL="1370984" indent="0">
              <a:buNone/>
              <a:defRPr sz="1200">
                <a:solidFill>
                  <a:schemeClr val="tx1">
                    <a:tint val="75000"/>
                  </a:schemeClr>
                </a:solidFill>
              </a:defRPr>
            </a:lvl5pPr>
            <a:lvl6pPr marL="1713729" indent="0">
              <a:buNone/>
              <a:defRPr sz="1200">
                <a:solidFill>
                  <a:schemeClr val="tx1">
                    <a:tint val="75000"/>
                  </a:schemeClr>
                </a:solidFill>
              </a:defRPr>
            </a:lvl6pPr>
            <a:lvl7pPr marL="2056475" indent="0">
              <a:buNone/>
              <a:defRPr sz="1200">
                <a:solidFill>
                  <a:schemeClr val="tx1">
                    <a:tint val="75000"/>
                  </a:schemeClr>
                </a:solidFill>
              </a:defRPr>
            </a:lvl7pPr>
            <a:lvl8pPr marL="2399221" indent="0">
              <a:buNone/>
              <a:defRPr sz="1200">
                <a:solidFill>
                  <a:schemeClr val="tx1">
                    <a:tint val="75000"/>
                  </a:schemeClr>
                </a:solidFill>
              </a:defRPr>
            </a:lvl8pPr>
            <a:lvl9pPr marL="274196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270442-7471-4CA0-91F5-C91D880013CC}" type="datetimeFigureOut">
              <a:rPr lang="en-GB" smtClean="0">
                <a:solidFill>
                  <a:prstClr val="black">
                    <a:tint val="75000"/>
                  </a:prstClr>
                </a:solidFill>
              </a:rPr>
              <a:pPr/>
              <a:t>04/10/2023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EDDD05-C01D-47D5-A086-6C9AAD3356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95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270442-7471-4CA0-91F5-C91D880013CC}" type="datetimeFigureOut">
              <a:rPr lang="en-GB" smtClean="0">
                <a:solidFill>
                  <a:prstClr val="black">
                    <a:tint val="75000"/>
                  </a:prstClr>
                </a:solidFill>
              </a:rPr>
              <a:pPr/>
              <a:t>04/10/2023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EDDD05-C01D-47D5-A086-6C9AAD3356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6181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3" y="1681163"/>
            <a:ext cx="3868340" cy="823912"/>
          </a:xfrm>
        </p:spPr>
        <p:txBody>
          <a:bodyPr anchor="b"/>
          <a:lstStyle>
            <a:lvl1pPr marL="0" indent="0">
              <a:buNone/>
              <a:defRPr sz="1799" b="1"/>
            </a:lvl1pPr>
            <a:lvl2pPr marL="342746" indent="0">
              <a:buNone/>
              <a:defRPr sz="1499" b="1"/>
            </a:lvl2pPr>
            <a:lvl3pPr marL="685491" indent="0">
              <a:buNone/>
              <a:defRPr sz="1350" b="1"/>
            </a:lvl3pPr>
            <a:lvl4pPr marL="1028238" indent="0">
              <a:buNone/>
              <a:defRPr sz="1200" b="1"/>
            </a:lvl4pPr>
            <a:lvl5pPr marL="1370984" indent="0">
              <a:buNone/>
              <a:defRPr sz="1200" b="1"/>
            </a:lvl5pPr>
            <a:lvl6pPr marL="1713729" indent="0">
              <a:buNone/>
              <a:defRPr sz="1200" b="1"/>
            </a:lvl6pPr>
            <a:lvl7pPr marL="2056475" indent="0">
              <a:buNone/>
              <a:defRPr sz="1200" b="1"/>
            </a:lvl7pPr>
            <a:lvl8pPr marL="2399221" indent="0">
              <a:buNone/>
              <a:defRPr sz="1200" b="1"/>
            </a:lvl8pPr>
            <a:lvl9pPr marL="2741967"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3"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799" b="1"/>
            </a:lvl1pPr>
            <a:lvl2pPr marL="342746" indent="0">
              <a:buNone/>
              <a:defRPr sz="1499" b="1"/>
            </a:lvl2pPr>
            <a:lvl3pPr marL="685491" indent="0">
              <a:buNone/>
              <a:defRPr sz="1350" b="1"/>
            </a:lvl3pPr>
            <a:lvl4pPr marL="1028238" indent="0">
              <a:buNone/>
              <a:defRPr sz="1200" b="1"/>
            </a:lvl4pPr>
            <a:lvl5pPr marL="1370984" indent="0">
              <a:buNone/>
              <a:defRPr sz="1200" b="1"/>
            </a:lvl5pPr>
            <a:lvl6pPr marL="1713729" indent="0">
              <a:buNone/>
              <a:defRPr sz="1200" b="1"/>
            </a:lvl6pPr>
            <a:lvl7pPr marL="2056475" indent="0">
              <a:buNone/>
              <a:defRPr sz="1200" b="1"/>
            </a:lvl7pPr>
            <a:lvl8pPr marL="2399221" indent="0">
              <a:buNone/>
              <a:defRPr sz="1200" b="1"/>
            </a:lvl8pPr>
            <a:lvl9pPr marL="274196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270442-7471-4CA0-91F5-C91D880013CC}" type="datetimeFigureOut">
              <a:rPr lang="en-GB" smtClean="0">
                <a:solidFill>
                  <a:prstClr val="black">
                    <a:tint val="75000"/>
                  </a:prstClr>
                </a:solidFill>
              </a:rPr>
              <a:pPr/>
              <a:t>04/10/2023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5EDDD05-C01D-47D5-A086-6C9AAD3356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447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270442-7471-4CA0-91F5-C91D880013CC}" type="datetimeFigureOut">
              <a:rPr lang="en-GB" smtClean="0">
                <a:solidFill>
                  <a:prstClr val="black">
                    <a:tint val="75000"/>
                  </a:prstClr>
                </a:solidFill>
              </a:rPr>
              <a:pPr/>
              <a:t>04/10/2023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5EDDD05-C01D-47D5-A086-6C9AAD3356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641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70442-7471-4CA0-91F5-C91D880013CC}" type="datetimeFigureOut">
              <a:rPr lang="en-GB" smtClean="0">
                <a:solidFill>
                  <a:prstClr val="black">
                    <a:tint val="75000"/>
                  </a:prstClr>
                </a:solidFill>
              </a:rPr>
              <a:pPr/>
              <a:t>04/10/2023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5EDDD05-C01D-47D5-A086-6C9AAD3356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310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399"/>
            </a:lvl1pPr>
          </a:lstStyle>
          <a:p>
            <a:r>
              <a:rPr lang="en-US"/>
              <a:t>Click to edit Master title style</a:t>
            </a:r>
          </a:p>
        </p:txBody>
      </p:sp>
      <p:sp>
        <p:nvSpPr>
          <p:cNvPr id="3" name="Content Placeholder 2"/>
          <p:cNvSpPr>
            <a:spLocks noGrp="1"/>
          </p:cNvSpPr>
          <p:nvPr>
            <p:ph idx="1"/>
          </p:nvPr>
        </p:nvSpPr>
        <p:spPr>
          <a:xfrm>
            <a:off x="3887391" y="987429"/>
            <a:ext cx="4629150" cy="4873625"/>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746" indent="0">
              <a:buNone/>
              <a:defRPr sz="1049"/>
            </a:lvl2pPr>
            <a:lvl3pPr marL="685491" indent="0">
              <a:buNone/>
              <a:defRPr sz="899"/>
            </a:lvl3pPr>
            <a:lvl4pPr marL="1028238" indent="0">
              <a:buNone/>
              <a:defRPr sz="750"/>
            </a:lvl4pPr>
            <a:lvl5pPr marL="1370984" indent="0">
              <a:buNone/>
              <a:defRPr sz="750"/>
            </a:lvl5pPr>
            <a:lvl6pPr marL="1713729" indent="0">
              <a:buNone/>
              <a:defRPr sz="750"/>
            </a:lvl6pPr>
            <a:lvl7pPr marL="2056475" indent="0">
              <a:buNone/>
              <a:defRPr sz="750"/>
            </a:lvl7pPr>
            <a:lvl8pPr marL="2399221" indent="0">
              <a:buNone/>
              <a:defRPr sz="750"/>
            </a:lvl8pPr>
            <a:lvl9pPr marL="274196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270442-7471-4CA0-91F5-C91D880013CC}" type="datetimeFigureOut">
              <a:rPr lang="en-GB" smtClean="0">
                <a:solidFill>
                  <a:prstClr val="black">
                    <a:tint val="75000"/>
                  </a:prstClr>
                </a:solidFill>
              </a:rPr>
              <a:pPr/>
              <a:t>04/10/2023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EDDD05-C01D-47D5-A086-6C9AAD3356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965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399"/>
            </a:lvl1pPr>
          </a:lstStyle>
          <a:p>
            <a:r>
              <a:rPr lang="en-US"/>
              <a:t>Click to edit Master title style</a:t>
            </a:r>
          </a:p>
        </p:txBody>
      </p:sp>
      <p:sp>
        <p:nvSpPr>
          <p:cNvPr id="3" name="Picture Placeholder 2"/>
          <p:cNvSpPr>
            <a:spLocks noGrp="1" noChangeAspect="1"/>
          </p:cNvSpPr>
          <p:nvPr>
            <p:ph type="pic" idx="1"/>
          </p:nvPr>
        </p:nvSpPr>
        <p:spPr>
          <a:xfrm>
            <a:off x="3887391" y="987429"/>
            <a:ext cx="4629150" cy="4873625"/>
          </a:xfrm>
        </p:spPr>
        <p:txBody>
          <a:bodyPr anchor="t"/>
          <a:lstStyle>
            <a:lvl1pPr marL="0" indent="0">
              <a:buNone/>
              <a:defRPr sz="2399"/>
            </a:lvl1pPr>
            <a:lvl2pPr marL="342746" indent="0">
              <a:buNone/>
              <a:defRPr sz="2099"/>
            </a:lvl2pPr>
            <a:lvl3pPr marL="685491" indent="0">
              <a:buNone/>
              <a:defRPr sz="1799"/>
            </a:lvl3pPr>
            <a:lvl4pPr marL="1028238" indent="0">
              <a:buNone/>
              <a:defRPr sz="1499"/>
            </a:lvl4pPr>
            <a:lvl5pPr marL="1370984" indent="0">
              <a:buNone/>
              <a:defRPr sz="1499"/>
            </a:lvl5pPr>
            <a:lvl6pPr marL="1713729" indent="0">
              <a:buNone/>
              <a:defRPr sz="1499"/>
            </a:lvl6pPr>
            <a:lvl7pPr marL="2056475" indent="0">
              <a:buNone/>
              <a:defRPr sz="1499"/>
            </a:lvl7pPr>
            <a:lvl8pPr marL="2399221" indent="0">
              <a:buNone/>
              <a:defRPr sz="1499"/>
            </a:lvl8pPr>
            <a:lvl9pPr marL="2741967" indent="0">
              <a:buNone/>
              <a:defRPr sz="1499"/>
            </a:lvl9pPr>
          </a:lstStyle>
          <a:p>
            <a:r>
              <a:rPr lang="en-US"/>
              <a:t>Click icon to add picture</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746" indent="0">
              <a:buNone/>
              <a:defRPr sz="1049"/>
            </a:lvl2pPr>
            <a:lvl3pPr marL="685491" indent="0">
              <a:buNone/>
              <a:defRPr sz="899"/>
            </a:lvl3pPr>
            <a:lvl4pPr marL="1028238" indent="0">
              <a:buNone/>
              <a:defRPr sz="750"/>
            </a:lvl4pPr>
            <a:lvl5pPr marL="1370984" indent="0">
              <a:buNone/>
              <a:defRPr sz="750"/>
            </a:lvl5pPr>
            <a:lvl6pPr marL="1713729" indent="0">
              <a:buNone/>
              <a:defRPr sz="750"/>
            </a:lvl6pPr>
            <a:lvl7pPr marL="2056475" indent="0">
              <a:buNone/>
              <a:defRPr sz="750"/>
            </a:lvl7pPr>
            <a:lvl8pPr marL="2399221" indent="0">
              <a:buNone/>
              <a:defRPr sz="750"/>
            </a:lvl8pPr>
            <a:lvl9pPr marL="274196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270442-7471-4CA0-91F5-C91D880013CC}" type="datetimeFigureOut">
              <a:rPr lang="en-GB" smtClean="0">
                <a:solidFill>
                  <a:prstClr val="black">
                    <a:tint val="75000"/>
                  </a:prstClr>
                </a:solidFill>
              </a:rPr>
              <a:pPr/>
              <a:t>04/10/2023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EDDD05-C01D-47D5-A086-6C9AAD3356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962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899">
                <a:solidFill>
                  <a:schemeClr val="tx1">
                    <a:tint val="75000"/>
                  </a:schemeClr>
                </a:solidFill>
              </a:defRPr>
            </a:lvl1pPr>
          </a:lstStyle>
          <a:p>
            <a:pPr defTabSz="685491"/>
            <a:fld id="{CD270442-7471-4CA0-91F5-C91D880013CC}" type="datetimeFigureOut">
              <a:rPr lang="en-GB" smtClean="0">
                <a:solidFill>
                  <a:prstClr val="black">
                    <a:tint val="75000"/>
                  </a:prstClr>
                </a:solidFill>
              </a:rPr>
              <a:pPr defTabSz="685491"/>
              <a:t>04/10/2023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2"/>
            <a:ext cx="3086101" cy="365125"/>
          </a:xfrm>
          <a:prstGeom prst="rect">
            <a:avLst/>
          </a:prstGeom>
        </p:spPr>
        <p:txBody>
          <a:bodyPr vert="horz" lIns="91440" tIns="45720" rIns="91440" bIns="45720" rtlCol="0" anchor="ctr"/>
          <a:lstStyle>
            <a:lvl1pPr algn="ctr">
              <a:defRPr sz="899">
                <a:solidFill>
                  <a:schemeClr val="tx1">
                    <a:tint val="75000"/>
                  </a:schemeClr>
                </a:solidFill>
              </a:defRPr>
            </a:lvl1pPr>
          </a:lstStyle>
          <a:p>
            <a:pPr defTabSz="685491"/>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899">
                <a:solidFill>
                  <a:schemeClr val="tx1">
                    <a:tint val="75000"/>
                  </a:schemeClr>
                </a:solidFill>
              </a:defRPr>
            </a:lvl1pPr>
          </a:lstStyle>
          <a:p>
            <a:pPr defTabSz="685491"/>
            <a:fld id="{55EDDD05-C01D-47D5-A086-6C9AAD3356DB}" type="slidenum">
              <a:rPr lang="en-GB" smtClean="0">
                <a:solidFill>
                  <a:prstClr val="black">
                    <a:tint val="75000"/>
                  </a:prstClr>
                </a:solidFill>
              </a:rPr>
              <a:pPr defTabSz="685491"/>
              <a:t>‹#›</a:t>
            </a:fld>
            <a:endParaRPr lang="en-GB">
              <a:solidFill>
                <a:prstClr val="black">
                  <a:tint val="75000"/>
                </a:prstClr>
              </a:solidFill>
            </a:endParaRP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59155" y="481693"/>
            <a:ext cx="3384847" cy="4857750"/>
          </a:xfrm>
          <a:prstGeom prst="rect">
            <a:avLst/>
          </a:prstGeom>
        </p:spPr>
      </p:pic>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640715" y="5939373"/>
            <a:ext cx="2188961" cy="745055"/>
          </a:xfrm>
          <a:prstGeom prst="rect">
            <a:avLst/>
          </a:prstGeom>
        </p:spPr>
      </p:pic>
      <p:sp>
        <p:nvSpPr>
          <p:cNvPr id="9" name="Rectangle 8"/>
          <p:cNvSpPr/>
          <p:nvPr userDrawn="1"/>
        </p:nvSpPr>
        <p:spPr>
          <a:xfrm>
            <a:off x="5657850" y="481693"/>
            <a:ext cx="3486150" cy="5031808"/>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1" tIns="34275" rIns="68551" bIns="34275" numCol="1" spcCol="0" rtlCol="0" fromWordArt="0" anchor="ctr" anchorCtr="0" forceAA="0" compatLnSpc="1">
            <a:prstTxWarp prst="textNoShape">
              <a:avLst/>
            </a:prstTxWarp>
            <a:noAutofit/>
          </a:bodyPr>
          <a:lstStyle/>
          <a:p>
            <a:pPr algn="ctr" defTabSz="685491"/>
            <a:endParaRPr lang="en-GB" sz="1350">
              <a:solidFill>
                <a:prstClr val="white"/>
              </a:solidFill>
            </a:endParaRPr>
          </a:p>
        </p:txBody>
      </p:sp>
    </p:spTree>
    <p:extLst>
      <p:ext uri="{BB962C8B-B14F-4D97-AF65-F5344CB8AC3E}">
        <p14:creationId xmlns:p14="http://schemas.microsoft.com/office/powerpoint/2010/main" val="12601016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491" rtl="0" eaLnBrk="1" latinLnBrk="0" hangingPunct="1">
        <a:lnSpc>
          <a:spcPct val="90000"/>
        </a:lnSpc>
        <a:spcBef>
          <a:spcPct val="0"/>
        </a:spcBef>
        <a:buNone/>
        <a:defRPr sz="3298" kern="1200">
          <a:solidFill>
            <a:schemeClr val="tx1"/>
          </a:solidFill>
          <a:latin typeface="+mj-lt"/>
          <a:ea typeface="+mj-ea"/>
          <a:cs typeface="+mj-cs"/>
        </a:defRPr>
      </a:lvl1pPr>
    </p:titleStyle>
    <p:bodyStyle>
      <a:lvl1pPr marL="171373" indent="-171373" algn="l" defTabSz="685491"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18" indent="-171373" algn="l" defTabSz="685491" rtl="0" eaLnBrk="1" latinLnBrk="0" hangingPunct="1">
        <a:lnSpc>
          <a:spcPct val="90000"/>
        </a:lnSpc>
        <a:spcBef>
          <a:spcPts val="374"/>
        </a:spcBef>
        <a:buFont typeface="Arial" panose="020B0604020202020204" pitchFamily="34" charset="0"/>
        <a:buChar char="•"/>
        <a:defRPr sz="1799" kern="1200">
          <a:solidFill>
            <a:schemeClr val="tx1"/>
          </a:solidFill>
          <a:latin typeface="+mn-lt"/>
          <a:ea typeface="+mn-ea"/>
          <a:cs typeface="+mn-cs"/>
        </a:defRPr>
      </a:lvl2pPr>
      <a:lvl3pPr marL="856865" indent="-171373" algn="l" defTabSz="685491" rtl="0" eaLnBrk="1" latinLnBrk="0" hangingPunct="1">
        <a:lnSpc>
          <a:spcPct val="90000"/>
        </a:lnSpc>
        <a:spcBef>
          <a:spcPts val="374"/>
        </a:spcBef>
        <a:buFont typeface="Arial" panose="020B0604020202020204" pitchFamily="34" charset="0"/>
        <a:buChar char="•"/>
        <a:defRPr sz="1499" kern="1200">
          <a:solidFill>
            <a:schemeClr val="tx1"/>
          </a:solidFill>
          <a:latin typeface="+mn-lt"/>
          <a:ea typeface="+mn-ea"/>
          <a:cs typeface="+mn-cs"/>
        </a:defRPr>
      </a:lvl3pPr>
      <a:lvl4pPr marL="1199611"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4pPr>
      <a:lvl5pPr marL="1542356"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5pPr>
      <a:lvl6pPr marL="1885102"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7848"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0594"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3340"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91" rtl="0" eaLnBrk="1" latinLnBrk="0" hangingPunct="1">
        <a:defRPr sz="1350" kern="1200">
          <a:solidFill>
            <a:schemeClr val="tx1"/>
          </a:solidFill>
          <a:latin typeface="+mn-lt"/>
          <a:ea typeface="+mn-ea"/>
          <a:cs typeface="+mn-cs"/>
        </a:defRPr>
      </a:lvl1pPr>
      <a:lvl2pPr marL="342746" algn="l" defTabSz="685491" rtl="0" eaLnBrk="1" latinLnBrk="0" hangingPunct="1">
        <a:defRPr sz="1350" kern="1200">
          <a:solidFill>
            <a:schemeClr val="tx1"/>
          </a:solidFill>
          <a:latin typeface="+mn-lt"/>
          <a:ea typeface="+mn-ea"/>
          <a:cs typeface="+mn-cs"/>
        </a:defRPr>
      </a:lvl2pPr>
      <a:lvl3pPr marL="685491" algn="l" defTabSz="685491" rtl="0" eaLnBrk="1" latinLnBrk="0" hangingPunct="1">
        <a:defRPr sz="1350" kern="1200">
          <a:solidFill>
            <a:schemeClr val="tx1"/>
          </a:solidFill>
          <a:latin typeface="+mn-lt"/>
          <a:ea typeface="+mn-ea"/>
          <a:cs typeface="+mn-cs"/>
        </a:defRPr>
      </a:lvl3pPr>
      <a:lvl4pPr marL="1028238" algn="l" defTabSz="685491" rtl="0" eaLnBrk="1" latinLnBrk="0" hangingPunct="1">
        <a:defRPr sz="1350" kern="1200">
          <a:solidFill>
            <a:schemeClr val="tx1"/>
          </a:solidFill>
          <a:latin typeface="+mn-lt"/>
          <a:ea typeface="+mn-ea"/>
          <a:cs typeface="+mn-cs"/>
        </a:defRPr>
      </a:lvl4pPr>
      <a:lvl5pPr marL="1370984" algn="l" defTabSz="685491" rtl="0" eaLnBrk="1" latinLnBrk="0" hangingPunct="1">
        <a:defRPr sz="1350" kern="1200">
          <a:solidFill>
            <a:schemeClr val="tx1"/>
          </a:solidFill>
          <a:latin typeface="+mn-lt"/>
          <a:ea typeface="+mn-ea"/>
          <a:cs typeface="+mn-cs"/>
        </a:defRPr>
      </a:lvl5pPr>
      <a:lvl6pPr marL="1713729" algn="l" defTabSz="685491" rtl="0" eaLnBrk="1" latinLnBrk="0" hangingPunct="1">
        <a:defRPr sz="1350" kern="1200">
          <a:solidFill>
            <a:schemeClr val="tx1"/>
          </a:solidFill>
          <a:latin typeface="+mn-lt"/>
          <a:ea typeface="+mn-ea"/>
          <a:cs typeface="+mn-cs"/>
        </a:defRPr>
      </a:lvl6pPr>
      <a:lvl7pPr marL="2056475" algn="l" defTabSz="685491" rtl="0" eaLnBrk="1" latinLnBrk="0" hangingPunct="1">
        <a:defRPr sz="1350" kern="1200">
          <a:solidFill>
            <a:schemeClr val="tx1"/>
          </a:solidFill>
          <a:latin typeface="+mn-lt"/>
          <a:ea typeface="+mn-ea"/>
          <a:cs typeface="+mn-cs"/>
        </a:defRPr>
      </a:lvl7pPr>
      <a:lvl8pPr marL="2399221" algn="l" defTabSz="685491" rtl="0" eaLnBrk="1" latinLnBrk="0" hangingPunct="1">
        <a:defRPr sz="1350" kern="1200">
          <a:solidFill>
            <a:schemeClr val="tx1"/>
          </a:solidFill>
          <a:latin typeface="+mn-lt"/>
          <a:ea typeface="+mn-ea"/>
          <a:cs typeface="+mn-cs"/>
        </a:defRPr>
      </a:lvl8pPr>
      <a:lvl9pPr marL="2741967" algn="l" defTabSz="68549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m1.uas.ox.ac.uk/tm1web/" TargetMode="External"/><Relationship Id="rId7" Type="http://schemas.openxmlformats.org/officeDocument/2006/relationships/hyperlink" Target="mailto:BFTSupport@admin.ox.ac.u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finance.admin.ox.ac.uk/files/2023-24budgetassumptionsguidancedocx" TargetMode="External"/><Relationship Id="rId5" Type="http://schemas.openxmlformats.org/officeDocument/2006/relationships/hyperlink" Target="https://finance.admin.ox.ac.uk/bft-training" TargetMode="External"/><Relationship Id="rId4" Type="http://schemas.openxmlformats.org/officeDocument/2006/relationships/hyperlink" Target="https://finance.admin.ox.ac.uk/bft-training-how-to-clip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F270-7084-4FD4-8D83-91E9501DEE77}"/>
              </a:ext>
            </a:extLst>
          </p:cNvPr>
          <p:cNvSpPr>
            <a:spLocks noGrp="1"/>
          </p:cNvSpPr>
          <p:nvPr>
            <p:ph type="ctrTitle"/>
          </p:nvPr>
        </p:nvSpPr>
        <p:spPr/>
        <p:txBody>
          <a:bodyPr>
            <a:normAutofit/>
          </a:bodyPr>
          <a:lstStyle/>
          <a:p>
            <a:r>
              <a:rPr lang="en-GB" sz="4800" b="1"/>
              <a:t>Forecasting- Best Practice</a:t>
            </a:r>
            <a:br>
              <a:rPr lang="en-GB" sz="4800"/>
            </a:br>
            <a:r>
              <a:rPr lang="en-GB" sz="4800"/>
              <a:t>Hints and Tips</a:t>
            </a:r>
          </a:p>
        </p:txBody>
      </p:sp>
      <p:pic>
        <p:nvPicPr>
          <p:cNvPr id="5" name="Picture 4"/>
          <p:cNvPicPr>
            <a:picLocks noChangeAspect="1"/>
          </p:cNvPicPr>
          <p:nvPr/>
        </p:nvPicPr>
        <p:blipFill>
          <a:blip r:embed="rId3"/>
          <a:stretch>
            <a:fillRect/>
          </a:stretch>
        </p:blipFill>
        <p:spPr>
          <a:xfrm>
            <a:off x="685801" y="6011681"/>
            <a:ext cx="2359356" cy="719390"/>
          </a:xfrm>
          <a:prstGeom prst="rect">
            <a:avLst/>
          </a:prstGeom>
        </p:spPr>
      </p:pic>
    </p:spTree>
    <p:extLst>
      <p:ext uri="{BB962C8B-B14F-4D97-AF65-F5344CB8AC3E}">
        <p14:creationId xmlns:p14="http://schemas.microsoft.com/office/powerpoint/2010/main" val="268045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25886" y="1041962"/>
            <a:ext cx="2457450" cy="4391025"/>
          </a:xfrm>
          <a:prstGeom prst="rect">
            <a:avLst/>
          </a:prstGeom>
        </p:spPr>
      </p:pic>
      <p:sp>
        <p:nvSpPr>
          <p:cNvPr id="6" name="Rounded Rectangle 5"/>
          <p:cNvSpPr/>
          <p:nvPr/>
        </p:nvSpPr>
        <p:spPr>
          <a:xfrm>
            <a:off x="3120081" y="3571103"/>
            <a:ext cx="2316892" cy="7105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H="1">
            <a:off x="2514600" y="4127157"/>
            <a:ext cx="605481" cy="54369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10" name="Picture 9"/>
          <p:cNvPicPr>
            <a:picLocks noChangeAspect="1"/>
          </p:cNvPicPr>
          <p:nvPr/>
        </p:nvPicPr>
        <p:blipFill>
          <a:blip r:embed="rId4"/>
          <a:stretch>
            <a:fillRect/>
          </a:stretch>
        </p:blipFill>
        <p:spPr>
          <a:xfrm>
            <a:off x="334147" y="4670854"/>
            <a:ext cx="2266950" cy="1828800"/>
          </a:xfrm>
          <a:prstGeom prst="rect">
            <a:avLst/>
          </a:prstGeom>
        </p:spPr>
      </p:pic>
    </p:spTree>
    <p:extLst>
      <p:ext uri="{BB962C8B-B14F-4D97-AF65-F5344CB8AC3E}">
        <p14:creationId xmlns:p14="http://schemas.microsoft.com/office/powerpoint/2010/main" val="418880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Staff Costs- a first area of focus</a:t>
            </a:r>
          </a:p>
        </p:txBody>
      </p:sp>
      <p:sp>
        <p:nvSpPr>
          <p:cNvPr id="3" name="Content Placeholder 2"/>
          <p:cNvSpPr>
            <a:spLocks noGrp="1"/>
          </p:cNvSpPr>
          <p:nvPr>
            <p:ph idx="1"/>
          </p:nvPr>
        </p:nvSpPr>
        <p:spPr>
          <a:xfrm>
            <a:off x="620741" y="1659514"/>
            <a:ext cx="6003122" cy="4351338"/>
          </a:xfrm>
        </p:spPr>
        <p:txBody>
          <a:bodyPr vert="horz" lIns="91440" tIns="45720" rIns="91440" bIns="45720" rtlCol="0" anchor="t">
            <a:normAutofit fontScale="85000" lnSpcReduction="10000"/>
          </a:bodyPr>
          <a:lstStyle/>
          <a:p>
            <a:pPr marL="170815" indent="-170815"/>
            <a:r>
              <a:rPr lang="en-GB" sz="2050" dirty="0">
                <a:cs typeface="Calibri"/>
              </a:rPr>
              <a:t>Staff costs include:</a:t>
            </a:r>
          </a:p>
          <a:p>
            <a:pPr marL="856615" lvl="2" indent="-170815"/>
            <a:r>
              <a:rPr lang="en-GB" sz="1450" dirty="0">
                <a:cs typeface="Calibri"/>
              </a:rPr>
              <a:t>Academic Staff</a:t>
            </a:r>
          </a:p>
          <a:p>
            <a:pPr marL="856615" lvl="2" indent="-170815"/>
            <a:r>
              <a:rPr lang="en-GB" sz="1450" dirty="0">
                <a:cs typeface="Calibri"/>
              </a:rPr>
              <a:t>Support Staff</a:t>
            </a:r>
          </a:p>
          <a:p>
            <a:pPr marL="856615" lvl="2" indent="-170815"/>
            <a:r>
              <a:rPr lang="en-GB" sz="1450" dirty="0">
                <a:cs typeface="Calibri"/>
              </a:rPr>
              <a:t>Casual &amp; Agency Staff </a:t>
            </a:r>
          </a:p>
          <a:p>
            <a:pPr marL="170815" indent="-170815"/>
            <a:r>
              <a:rPr lang="en-GB" sz="2050" dirty="0">
                <a:cs typeface="Calibri"/>
              </a:rPr>
              <a:t>Liaise with your HR contact of Business Manager to check FTE's, noting:</a:t>
            </a:r>
            <a:endParaRPr lang="en-GB" dirty="0"/>
          </a:p>
          <a:p>
            <a:pPr marL="856615" lvl="2" indent="-170815"/>
            <a:r>
              <a:rPr lang="en-GB" sz="1450" dirty="0">
                <a:cs typeface="Calibri" panose="020F0502020204030204"/>
              </a:rPr>
              <a:t>Leavers – name and role number</a:t>
            </a:r>
          </a:p>
          <a:p>
            <a:pPr marL="856615" lvl="2" indent="-170815"/>
            <a:r>
              <a:rPr lang="en-GB" sz="1450" dirty="0">
                <a:cs typeface="Calibri" panose="020F0502020204030204"/>
              </a:rPr>
              <a:t>Starters – name, role number, grade and start date</a:t>
            </a:r>
          </a:p>
          <a:p>
            <a:pPr marL="856615" lvl="2" indent="-170815"/>
            <a:r>
              <a:rPr lang="en-GB" sz="1450" dirty="0">
                <a:cs typeface="Calibri" panose="020F0502020204030204"/>
              </a:rPr>
              <a:t>Known FTE changes</a:t>
            </a:r>
          </a:p>
          <a:p>
            <a:pPr marL="856615" lvl="2" indent="-170815"/>
            <a:r>
              <a:rPr lang="en-GB" sz="1450" dirty="0">
                <a:cs typeface="Calibri" panose="020F0502020204030204"/>
              </a:rPr>
              <a:t>Known Grade changes (not including the yearly incremental increase)</a:t>
            </a:r>
            <a:endParaRPr lang="en-GB" sz="1450" dirty="0">
              <a:ea typeface="+mn-lt"/>
              <a:cs typeface="+mn-lt"/>
            </a:endParaRPr>
          </a:p>
          <a:p>
            <a:pPr marL="170815" indent="-170815"/>
            <a:r>
              <a:rPr lang="en-GB" sz="2050" dirty="0"/>
              <a:t>Pay awards and increments are put through centrally on BFT so your focus can be on HR changes</a:t>
            </a:r>
            <a:endParaRPr lang="en-GB" sz="2050" dirty="0">
              <a:ea typeface="+mn-lt"/>
              <a:cs typeface="+mn-lt"/>
            </a:endParaRPr>
          </a:p>
          <a:p>
            <a:pPr marL="170815" indent="-170815"/>
            <a:r>
              <a:rPr lang="en-GB" sz="2050" dirty="0"/>
              <a:t>Check FTE reports available in BFT.  These are by individual and by month, providing a comparison to previous forecasts – look out or negative FTE's or FTEs greater that 1.0!</a:t>
            </a:r>
            <a:endParaRPr lang="en-GB" sz="2050" dirty="0">
              <a:cs typeface="Calibri"/>
            </a:endParaRPr>
          </a:p>
          <a:p>
            <a:pPr marL="170815" indent="-170815"/>
            <a:r>
              <a:rPr lang="en-GB" sz="2050" dirty="0">
                <a:ea typeface="+mn-lt"/>
                <a:cs typeface="+mn-lt"/>
              </a:rPr>
              <a:t>Investigate cost centres with variances, identify staff members to look at in more detail </a:t>
            </a:r>
          </a:p>
          <a:p>
            <a:pPr marL="170815" indent="-170815"/>
            <a:r>
              <a:rPr lang="en-GB" sz="2050" dirty="0">
                <a:cs typeface="Calibri" panose="020F0502020204030204"/>
              </a:rPr>
              <a:t>Analyse variances, correct errors and check changes in the BFT</a:t>
            </a:r>
          </a:p>
        </p:txBody>
      </p:sp>
    </p:spTree>
    <p:extLst>
      <p:ext uri="{BB962C8B-B14F-4D97-AF65-F5344CB8AC3E}">
        <p14:creationId xmlns:p14="http://schemas.microsoft.com/office/powerpoint/2010/main" val="340459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50"/>
              <a:t>Staff Costs- BFT Employee Record Card</a:t>
            </a:r>
            <a:endParaRPr lang="en-GB"/>
          </a:p>
        </p:txBody>
      </p:sp>
      <p:sp>
        <p:nvSpPr>
          <p:cNvPr id="3" name="Content Placeholder 2"/>
          <p:cNvSpPr>
            <a:spLocks noGrp="1"/>
          </p:cNvSpPr>
          <p:nvPr>
            <p:ph idx="1"/>
          </p:nvPr>
        </p:nvSpPr>
        <p:spPr>
          <a:xfrm>
            <a:off x="620741" y="1659514"/>
            <a:ext cx="6003122" cy="4351338"/>
          </a:xfrm>
        </p:spPr>
        <p:txBody>
          <a:bodyPr vert="horz" lIns="91440" tIns="45720" rIns="91440" bIns="45720" rtlCol="0" anchor="t">
            <a:normAutofit/>
          </a:bodyPr>
          <a:lstStyle/>
          <a:p>
            <a:pPr marL="0" indent="0">
              <a:buNone/>
            </a:pPr>
            <a:endParaRPr lang="en-GB" sz="2050">
              <a:cs typeface="Calibri"/>
            </a:endParaRPr>
          </a:p>
          <a:p>
            <a:pPr marL="170815" indent="-170815"/>
            <a:endParaRPr lang="en-GB" sz="2050">
              <a:cs typeface="Calibri"/>
            </a:endParaRPr>
          </a:p>
        </p:txBody>
      </p:sp>
      <p:pic>
        <p:nvPicPr>
          <p:cNvPr id="5" name="Picture 5" descr="Graphical user interface&#10;&#10;Description automatically generated">
            <a:extLst>
              <a:ext uri="{FF2B5EF4-FFF2-40B4-BE49-F238E27FC236}">
                <a16:creationId xmlns:a16="http://schemas.microsoft.com/office/drawing/2014/main" id="{22281883-9805-4467-B57B-2A8666D989FB}"/>
              </a:ext>
            </a:extLst>
          </p:cNvPr>
          <p:cNvPicPr>
            <a:picLocks noChangeAspect="1"/>
          </p:cNvPicPr>
          <p:nvPr/>
        </p:nvPicPr>
        <p:blipFill>
          <a:blip r:embed="rId3"/>
          <a:stretch>
            <a:fillRect/>
          </a:stretch>
        </p:blipFill>
        <p:spPr>
          <a:xfrm>
            <a:off x="265778" y="1301261"/>
            <a:ext cx="8794375" cy="4587699"/>
          </a:xfrm>
          <a:prstGeom prst="rect">
            <a:avLst/>
          </a:prstGeom>
        </p:spPr>
      </p:pic>
      <p:sp>
        <p:nvSpPr>
          <p:cNvPr id="6" name="Rectangle 5">
            <a:extLst>
              <a:ext uri="{FF2B5EF4-FFF2-40B4-BE49-F238E27FC236}">
                <a16:creationId xmlns:a16="http://schemas.microsoft.com/office/drawing/2014/main" id="{353EFEB2-357E-481F-9005-C03FE6657C01}"/>
              </a:ext>
            </a:extLst>
          </p:cNvPr>
          <p:cNvSpPr/>
          <p:nvPr/>
        </p:nvSpPr>
        <p:spPr>
          <a:xfrm>
            <a:off x="2121472" y="3644152"/>
            <a:ext cx="5908796" cy="12656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683750B-91D6-4DC3-9A9E-93C63A05F2D1}"/>
              </a:ext>
            </a:extLst>
          </p:cNvPr>
          <p:cNvSpPr txBox="1"/>
          <p:nvPr/>
        </p:nvSpPr>
        <p:spPr>
          <a:xfrm>
            <a:off x="8026509" y="3541521"/>
            <a:ext cx="13905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solidFill>
                  <a:srgbClr val="FF0000"/>
                </a:solidFill>
                <a:cs typeface="Calibri"/>
              </a:rPr>
              <a:t>FTE Profile</a:t>
            </a:r>
          </a:p>
        </p:txBody>
      </p:sp>
      <p:sp>
        <p:nvSpPr>
          <p:cNvPr id="10" name="Rectangle 9">
            <a:extLst>
              <a:ext uri="{FF2B5EF4-FFF2-40B4-BE49-F238E27FC236}">
                <a16:creationId xmlns:a16="http://schemas.microsoft.com/office/drawing/2014/main" id="{1C2CEEFD-13B2-41E2-A785-5E4E23AF7BDC}"/>
              </a:ext>
            </a:extLst>
          </p:cNvPr>
          <p:cNvSpPr/>
          <p:nvPr/>
        </p:nvSpPr>
        <p:spPr>
          <a:xfrm>
            <a:off x="2121471" y="3794442"/>
            <a:ext cx="5908796" cy="126561"/>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96B92AD-629F-4EFE-9613-EB9145409F70}"/>
              </a:ext>
            </a:extLst>
          </p:cNvPr>
          <p:cNvSpPr txBox="1"/>
          <p:nvPr/>
        </p:nvSpPr>
        <p:spPr>
          <a:xfrm>
            <a:off x="8026508" y="3739271"/>
            <a:ext cx="13905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solidFill>
                  <a:srgbClr val="00B050"/>
                </a:solidFill>
                <a:cs typeface="Calibri"/>
              </a:rPr>
              <a:t>Salary Costs</a:t>
            </a:r>
          </a:p>
        </p:txBody>
      </p:sp>
      <p:sp>
        <p:nvSpPr>
          <p:cNvPr id="12" name="Rectangle 11">
            <a:extLst>
              <a:ext uri="{FF2B5EF4-FFF2-40B4-BE49-F238E27FC236}">
                <a16:creationId xmlns:a16="http://schemas.microsoft.com/office/drawing/2014/main" id="{7682DEFD-E8B9-40E5-BF5A-E6509FCD8697}"/>
              </a:ext>
            </a:extLst>
          </p:cNvPr>
          <p:cNvSpPr/>
          <p:nvPr/>
        </p:nvSpPr>
        <p:spPr>
          <a:xfrm>
            <a:off x="2081920" y="4704095"/>
            <a:ext cx="5908796" cy="126561"/>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42D7345-E011-45B5-B7B6-8A80C647A8A2}"/>
              </a:ext>
            </a:extLst>
          </p:cNvPr>
          <p:cNvSpPr/>
          <p:nvPr/>
        </p:nvSpPr>
        <p:spPr>
          <a:xfrm>
            <a:off x="2081921" y="5408089"/>
            <a:ext cx="5908796" cy="126561"/>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9AF1B4-4034-43D0-9C36-41F29AC255B5}"/>
              </a:ext>
            </a:extLst>
          </p:cNvPr>
          <p:cNvSpPr txBox="1"/>
          <p:nvPr/>
        </p:nvSpPr>
        <p:spPr>
          <a:xfrm>
            <a:off x="7986957" y="4609374"/>
            <a:ext cx="13905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solidFill>
                  <a:srgbClr val="00B0F0"/>
                </a:solidFill>
                <a:cs typeface="Calibri"/>
              </a:rPr>
              <a:t>Grade</a:t>
            </a:r>
          </a:p>
        </p:txBody>
      </p:sp>
      <p:sp>
        <p:nvSpPr>
          <p:cNvPr id="15" name="TextBox 14">
            <a:extLst>
              <a:ext uri="{FF2B5EF4-FFF2-40B4-BE49-F238E27FC236}">
                <a16:creationId xmlns:a16="http://schemas.microsoft.com/office/drawing/2014/main" id="{2C66D332-B016-417F-A832-BB1EBEA6E732}"/>
              </a:ext>
            </a:extLst>
          </p:cNvPr>
          <p:cNvSpPr txBox="1"/>
          <p:nvPr/>
        </p:nvSpPr>
        <p:spPr>
          <a:xfrm>
            <a:off x="7986957" y="5242176"/>
            <a:ext cx="93180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solidFill>
                  <a:srgbClr val="7030A0"/>
                </a:solidFill>
                <a:cs typeface="Calibri"/>
              </a:rPr>
              <a:t>Pension Scheme</a:t>
            </a:r>
          </a:p>
        </p:txBody>
      </p:sp>
      <p:sp>
        <p:nvSpPr>
          <p:cNvPr id="17" name="Rectangle 16">
            <a:extLst>
              <a:ext uri="{FF2B5EF4-FFF2-40B4-BE49-F238E27FC236}">
                <a16:creationId xmlns:a16="http://schemas.microsoft.com/office/drawing/2014/main" id="{3653B97F-E09E-4AB0-B8D7-9FFEA05FB587}"/>
              </a:ext>
            </a:extLst>
          </p:cNvPr>
          <p:cNvSpPr/>
          <p:nvPr/>
        </p:nvSpPr>
        <p:spPr>
          <a:xfrm>
            <a:off x="626474" y="3897272"/>
            <a:ext cx="411322" cy="126561"/>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021E1FE-B0FE-43F5-8771-7F1FABB82F02}"/>
              </a:ext>
            </a:extLst>
          </p:cNvPr>
          <p:cNvSpPr txBox="1"/>
          <p:nvPr/>
        </p:nvSpPr>
        <p:spPr>
          <a:xfrm>
            <a:off x="298404" y="3960751"/>
            <a:ext cx="13905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FFC000"/>
                </a:solidFill>
                <a:cs typeface="Calibri"/>
              </a:rPr>
              <a:t>Cost Centre and Account</a:t>
            </a:r>
          </a:p>
        </p:txBody>
      </p:sp>
    </p:spTree>
    <p:extLst>
      <p:ext uri="{BB962C8B-B14F-4D97-AF65-F5344CB8AC3E}">
        <p14:creationId xmlns:p14="http://schemas.microsoft.com/office/powerpoint/2010/main" val="92393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Staff costs- Departmental Case Study </a:t>
            </a:r>
          </a:p>
        </p:txBody>
      </p:sp>
      <p:sp>
        <p:nvSpPr>
          <p:cNvPr id="4" name="Rounded Rectangular Callout 3"/>
          <p:cNvSpPr/>
          <p:nvPr/>
        </p:nvSpPr>
        <p:spPr>
          <a:xfrm>
            <a:off x="735106" y="1825625"/>
            <a:ext cx="3030070" cy="2773269"/>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ln w="0"/>
                <a:solidFill>
                  <a:schemeClr val="tx1"/>
                </a:solidFill>
                <a:effectLst>
                  <a:outerShdw blurRad="38100" dist="19050" dir="2700000" algn="tl" rotWithShape="0">
                    <a:schemeClr val="dk1">
                      <a:alpha val="40000"/>
                    </a:schemeClr>
                  </a:outerShdw>
                </a:effectLst>
              </a:rPr>
              <a:t>Meeting with the relevant academic heads prior to budget setting helps to identify any new posts that need to be incorporated</a:t>
            </a:r>
            <a:endParaRPr lang="en-GB" err="1">
              <a:ln w="0"/>
              <a:solidFill>
                <a:schemeClr val="tx1"/>
              </a:solidFill>
              <a:effectLst>
                <a:outerShdw blurRad="38100" dist="19050" dir="2700000" algn="tl" rotWithShape="0">
                  <a:prstClr val="black">
                    <a:alpha val="40000"/>
                  </a:prstClr>
                </a:outerShdw>
              </a:effectLst>
              <a:cs typeface="Calibri"/>
            </a:endParaRPr>
          </a:p>
        </p:txBody>
      </p:sp>
      <p:sp>
        <p:nvSpPr>
          <p:cNvPr id="5" name="Rounded Rectangular Callout 4"/>
          <p:cNvSpPr/>
          <p:nvPr/>
        </p:nvSpPr>
        <p:spPr>
          <a:xfrm>
            <a:off x="4016188" y="2058707"/>
            <a:ext cx="3030070" cy="2773269"/>
          </a:xfrm>
          <a:prstGeom prst="wedgeRoundRectCallout">
            <a:avLst>
              <a:gd name="adj1" fmla="val -51898"/>
              <a:gd name="adj2" fmla="val 6153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ln w="0"/>
                <a:solidFill>
                  <a:schemeClr val="tx1"/>
                </a:solidFill>
                <a:effectLst>
                  <a:outerShdw blurRad="38100" dist="19050" dir="2700000" algn="tl" rotWithShape="0">
                    <a:schemeClr val="dk1">
                      <a:alpha val="40000"/>
                    </a:schemeClr>
                  </a:outerShdw>
                </a:effectLst>
              </a:rPr>
              <a:t>It is really helpful to catch up with HR to ensure that any changes are captured. This includes new joiners, leavers, distinction awards, maternity/paternity leave and sabbaticals</a:t>
            </a:r>
            <a:endParaRPr lang="en-GB">
              <a:ln w="0"/>
              <a:solidFill>
                <a:schemeClr val="tx1"/>
              </a:solidFill>
              <a:effectLst>
                <a:outerShdw blurRad="38100" dist="19050" dir="2700000" algn="tl" rotWithShape="0">
                  <a:prstClr val="black">
                    <a:alpha val="40000"/>
                  </a:prstClr>
                </a:outerShdw>
              </a:effectLst>
              <a:cs typeface="Calibri"/>
            </a:endParaRPr>
          </a:p>
        </p:txBody>
      </p:sp>
    </p:spTree>
    <p:extLst>
      <p:ext uri="{BB962C8B-B14F-4D97-AF65-F5344CB8AC3E}">
        <p14:creationId xmlns:p14="http://schemas.microsoft.com/office/powerpoint/2010/main" val="1727661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07352" y="1406486"/>
            <a:ext cx="2457450" cy="4391025"/>
          </a:xfrm>
          <a:prstGeom prst="rect">
            <a:avLst/>
          </a:prstGeom>
        </p:spPr>
      </p:pic>
      <p:sp>
        <p:nvSpPr>
          <p:cNvPr id="5" name="Rounded Rectangle 4"/>
          <p:cNvSpPr/>
          <p:nvPr/>
        </p:nvSpPr>
        <p:spPr>
          <a:xfrm>
            <a:off x="3207352" y="2780270"/>
            <a:ext cx="1667389" cy="2471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518854" y="3601998"/>
            <a:ext cx="1952625" cy="714375"/>
          </a:xfrm>
          <a:prstGeom prst="rect">
            <a:avLst/>
          </a:prstGeom>
        </p:spPr>
      </p:pic>
      <p:cxnSp>
        <p:nvCxnSpPr>
          <p:cNvPr id="8" name="Straight Arrow Connector 7"/>
          <p:cNvCxnSpPr>
            <a:stCxn id="5" idx="1"/>
          </p:cNvCxnSpPr>
          <p:nvPr/>
        </p:nvCxnSpPr>
        <p:spPr>
          <a:xfrm flipH="1">
            <a:off x="2335427" y="2903838"/>
            <a:ext cx="871925" cy="5993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77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Research Overheads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170815" indent="-170815"/>
            <a:r>
              <a:rPr lang="en-GB" sz="2050">
                <a:cs typeface="Calibri"/>
              </a:rPr>
              <a:t>Research overheads are an income line that is generated through research activity. </a:t>
            </a:r>
          </a:p>
          <a:p>
            <a:pPr marL="170815" indent="-170815"/>
            <a:r>
              <a:rPr lang="en-GB" sz="2050">
                <a:cs typeface="Calibri"/>
              </a:rPr>
              <a:t>These are generated as a proportion of costs on a project to cover indirect costs of research e.g. electricity, building costs, admin support etc.</a:t>
            </a:r>
          </a:p>
          <a:p>
            <a:pPr marL="170815" indent="-170815"/>
            <a:r>
              <a:rPr lang="en-GB" sz="2050">
                <a:cs typeface="Calibri"/>
              </a:rPr>
              <a:t>The overhead rates are agreed with each funder and are managed by research accounts. Some projects do not generate any overheads.</a:t>
            </a:r>
          </a:p>
          <a:p>
            <a:pPr marL="170815" indent="-170815"/>
            <a:r>
              <a:rPr lang="en-GB" sz="2050">
                <a:cs typeface="Calibri"/>
              </a:rPr>
              <a:t>Each Division has a Research overheads template that is sent out before the relevant reporting quarter. It details the overheads by project, and gives a method of projecting expected overheads. This is based on key dates and figures that pull from Oracle, such as the project end date and the budgeted overheads for each project. </a:t>
            </a:r>
            <a:endParaRPr lang="en-GB">
              <a:cs typeface="Calibri"/>
            </a:endParaRPr>
          </a:p>
          <a:p>
            <a:pPr marL="170815" indent="-170815"/>
            <a:r>
              <a:rPr lang="en-GB" sz="2050">
                <a:cs typeface="Calibri"/>
              </a:rPr>
              <a:t>This needs to be reviewed and adjusted where the department is aware of potential underspend, project extensions etc. Impacting the overhead recovery for the financial period</a:t>
            </a:r>
          </a:p>
          <a:p>
            <a:pPr marL="170815" indent="-170815"/>
            <a:r>
              <a:rPr lang="en-GB" sz="2050">
                <a:cs typeface="Calibri"/>
              </a:rPr>
              <a:t>Awards about to start or awards not yet won are then added to the report to give a complete portfolio. You may wish to adjust these awards to reduce the expected overheads or build in delays depending on the likelihood that they will track as planned.</a:t>
            </a:r>
          </a:p>
        </p:txBody>
      </p:sp>
    </p:spTree>
    <p:extLst>
      <p:ext uri="{BB962C8B-B14F-4D97-AF65-F5344CB8AC3E}">
        <p14:creationId xmlns:p14="http://schemas.microsoft.com/office/powerpoint/2010/main" val="3004278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50"/>
              <a:t>Research Overheads- Hints and tips</a:t>
            </a:r>
            <a:endParaRPr lang="en-GB" sz="3250">
              <a:cs typeface="Calibri Light"/>
            </a:endParaRPr>
          </a:p>
        </p:txBody>
      </p:sp>
      <p:sp>
        <p:nvSpPr>
          <p:cNvPr id="4" name="Rounded Rectangular Callout 3"/>
          <p:cNvSpPr/>
          <p:nvPr/>
        </p:nvSpPr>
        <p:spPr>
          <a:xfrm>
            <a:off x="708212" y="1825625"/>
            <a:ext cx="3817053" cy="2211138"/>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ln w="0"/>
                <a:solidFill>
                  <a:schemeClr val="tx1"/>
                </a:solidFill>
                <a:effectLst>
                  <a:outerShdw blurRad="38100" dist="19050" dir="2700000" algn="tl" rotWithShape="0">
                    <a:schemeClr val="dk1">
                      <a:alpha val="40000"/>
                    </a:schemeClr>
                  </a:outerShdw>
                </a:effectLst>
              </a:rPr>
              <a:t>In our department we ensure that the Pre-award team is closely involved in assessing our pipeline.  We apply a % chance of success to each application depending on how far along the pipeline a project is</a:t>
            </a:r>
            <a:endParaRPr lang="en-GB">
              <a:solidFill>
                <a:schemeClr val="tx1"/>
              </a:solidFill>
            </a:endParaRPr>
          </a:p>
        </p:txBody>
      </p:sp>
      <p:sp>
        <p:nvSpPr>
          <p:cNvPr id="3" name="Speech Bubble: Rectangle with Corners Rounded 2">
            <a:extLst>
              <a:ext uri="{FF2B5EF4-FFF2-40B4-BE49-F238E27FC236}">
                <a16:creationId xmlns:a16="http://schemas.microsoft.com/office/drawing/2014/main" id="{3EE2320F-B372-4424-8C64-1C74535D0380}"/>
              </a:ext>
            </a:extLst>
          </p:cNvPr>
          <p:cNvSpPr/>
          <p:nvPr/>
        </p:nvSpPr>
        <p:spPr>
          <a:xfrm flipH="1" flipV="1">
            <a:off x="2538248" y="4286898"/>
            <a:ext cx="3656387" cy="192824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Calibri"/>
            </a:endParaRPr>
          </a:p>
        </p:txBody>
      </p:sp>
      <p:sp>
        <p:nvSpPr>
          <p:cNvPr id="7" name="TextBox 6">
            <a:extLst>
              <a:ext uri="{FF2B5EF4-FFF2-40B4-BE49-F238E27FC236}">
                <a16:creationId xmlns:a16="http://schemas.microsoft.com/office/drawing/2014/main" id="{C2A9BD22-6286-4C14-AA5C-2ED58B84874E}"/>
              </a:ext>
            </a:extLst>
          </p:cNvPr>
          <p:cNvSpPr txBox="1"/>
          <p:nvPr/>
        </p:nvSpPr>
        <p:spPr>
          <a:xfrm>
            <a:off x="2761922" y="4465810"/>
            <a:ext cx="337382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t>It may be useful to break the portfolio down into different funder types or awards with similar profiles (mostly salary costs or with large one-off purchases). Then these awards can all be considered together.</a:t>
            </a:r>
          </a:p>
        </p:txBody>
      </p:sp>
    </p:spTree>
    <p:extLst>
      <p:ext uri="{BB962C8B-B14F-4D97-AF65-F5344CB8AC3E}">
        <p14:creationId xmlns:p14="http://schemas.microsoft.com/office/powerpoint/2010/main" val="420712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07352" y="1406486"/>
            <a:ext cx="2457450" cy="4391025"/>
          </a:xfrm>
          <a:prstGeom prst="rect">
            <a:avLst/>
          </a:prstGeom>
        </p:spPr>
      </p:pic>
      <p:sp>
        <p:nvSpPr>
          <p:cNvPr id="5" name="Rounded Rectangle 4"/>
          <p:cNvSpPr/>
          <p:nvPr/>
        </p:nvSpPr>
        <p:spPr>
          <a:xfrm>
            <a:off x="3298132" y="1872472"/>
            <a:ext cx="1667389" cy="2471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261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50"/>
              <a:t>JRAM</a:t>
            </a:r>
            <a:endParaRPr lang="en-GB"/>
          </a:p>
        </p:txBody>
      </p:sp>
      <p:sp>
        <p:nvSpPr>
          <p:cNvPr id="3" name="Content Placeholder 2"/>
          <p:cNvSpPr>
            <a:spLocks noGrp="1"/>
          </p:cNvSpPr>
          <p:nvPr>
            <p:ph idx="1"/>
          </p:nvPr>
        </p:nvSpPr>
        <p:spPr/>
        <p:txBody>
          <a:bodyPr vert="horz" lIns="91440" tIns="45720" rIns="91440" bIns="45720" rtlCol="0" anchor="t">
            <a:normAutofit/>
          </a:bodyPr>
          <a:lstStyle/>
          <a:p>
            <a:pPr marL="170815" indent="-170815"/>
            <a:r>
              <a:rPr lang="en-GB" sz="2050"/>
              <a:t>JRAM stands for Joint Resource Allocation Method and allocates out resources across the collegiate University.  The main parts of JRAM are: </a:t>
            </a:r>
            <a:endParaRPr lang="en-GB" sz="2050">
              <a:cs typeface="Calibri" panose="020F0502020204030204"/>
            </a:endParaRPr>
          </a:p>
          <a:p>
            <a:pPr marL="513715" lvl="1" indent="-170815"/>
            <a:r>
              <a:rPr lang="en-GB" sz="1750">
                <a:cs typeface="Calibri"/>
              </a:rPr>
              <a:t>Teaching JRAM 'T JRAM'</a:t>
            </a:r>
          </a:p>
          <a:p>
            <a:pPr marL="513715" lvl="1" indent="-170815"/>
            <a:r>
              <a:rPr lang="en-GB" sz="1750">
                <a:cs typeface="Calibri"/>
              </a:rPr>
              <a:t>Research JRAM 'R JRAM'</a:t>
            </a:r>
          </a:p>
          <a:p>
            <a:pPr marL="513715" lvl="1" indent="-170815"/>
            <a:r>
              <a:rPr lang="en-GB" sz="1750">
                <a:cs typeface="Calibri"/>
              </a:rPr>
              <a:t>Taxes and transfers</a:t>
            </a:r>
          </a:p>
          <a:p>
            <a:pPr marL="170815" indent="-170815"/>
            <a:r>
              <a:rPr lang="en-US" sz="2050">
                <a:cs typeface="Calibri"/>
              </a:rPr>
              <a:t>Teaching JRAM is supported by a Course Listing and includes the income earnt on all matriculated courses split between department and college. </a:t>
            </a:r>
          </a:p>
          <a:p>
            <a:pPr marL="170815" indent="-170815"/>
            <a:r>
              <a:rPr lang="en-US" sz="2050">
                <a:cs typeface="Calibri"/>
              </a:rPr>
              <a:t>Research JRAM is split between Charity, Business and Quality Related (QR) funding </a:t>
            </a:r>
          </a:p>
          <a:p>
            <a:pPr marL="170815" indent="-170815"/>
            <a:endParaRPr lang="en-US" sz="2050">
              <a:cs typeface="Calibri"/>
            </a:endParaRPr>
          </a:p>
        </p:txBody>
      </p:sp>
    </p:spTree>
    <p:extLst>
      <p:ext uri="{BB962C8B-B14F-4D97-AF65-F5344CB8AC3E}">
        <p14:creationId xmlns:p14="http://schemas.microsoft.com/office/powerpoint/2010/main" val="2769486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21127" y="1296034"/>
            <a:ext cx="2456901" cy="4389500"/>
          </a:xfrm>
          <a:prstGeom prst="rect">
            <a:avLst/>
          </a:prstGeom>
        </p:spPr>
      </p:pic>
      <p:sp>
        <p:nvSpPr>
          <p:cNvPr id="5" name="Rounded Rectangle 4"/>
          <p:cNvSpPr/>
          <p:nvPr/>
        </p:nvSpPr>
        <p:spPr>
          <a:xfrm>
            <a:off x="3076832" y="2916195"/>
            <a:ext cx="2298357" cy="4819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948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50"/>
              <a:t>Budgeting and Forecasting- what’s the difference? And why do it?</a:t>
            </a:r>
            <a:endParaRPr lang="en-GB"/>
          </a:p>
        </p:txBody>
      </p:sp>
      <p:sp>
        <p:nvSpPr>
          <p:cNvPr id="3" name="Content Placeholder 2"/>
          <p:cNvSpPr>
            <a:spLocks noGrp="1"/>
          </p:cNvSpPr>
          <p:nvPr>
            <p:ph idx="1"/>
          </p:nvPr>
        </p:nvSpPr>
        <p:spPr>
          <a:xfrm>
            <a:off x="163816" y="3973899"/>
            <a:ext cx="6425515" cy="2884101"/>
          </a:xfrm>
        </p:spPr>
        <p:txBody>
          <a:bodyPr vert="horz" lIns="91440" tIns="45720" rIns="91440" bIns="45720" rtlCol="0" anchor="t">
            <a:normAutofit/>
          </a:bodyPr>
          <a:lstStyle/>
          <a:p>
            <a:pPr marL="0" indent="0">
              <a:buNone/>
            </a:pPr>
            <a:r>
              <a:rPr lang="en-GB" sz="1800" b="1">
                <a:cs typeface="Calibri"/>
              </a:rPr>
              <a:t>Budgeting and forecasting help us to allocate resources effectively and improves decision making</a:t>
            </a:r>
          </a:p>
          <a:p>
            <a:pPr marL="629920" indent="-180975"/>
            <a:r>
              <a:rPr lang="en-GB" sz="1800">
                <a:cs typeface="Calibri"/>
              </a:rPr>
              <a:t>Reduces impact of “surprises” in the system</a:t>
            </a:r>
          </a:p>
          <a:p>
            <a:pPr marL="629920" indent="-180975"/>
            <a:r>
              <a:rPr lang="en-GB" sz="1800">
                <a:cs typeface="Calibri"/>
              </a:rPr>
              <a:t>Identifies changes to plans</a:t>
            </a:r>
          </a:p>
          <a:p>
            <a:pPr marL="629920" indent="-180975"/>
            <a:r>
              <a:rPr lang="en-GB" sz="1800">
                <a:cs typeface="Calibri"/>
              </a:rPr>
              <a:t>Forms the basis for budgets</a:t>
            </a:r>
          </a:p>
          <a:p>
            <a:pPr marL="629920" indent="-180975"/>
            <a:r>
              <a:rPr lang="en-GB" sz="1800">
                <a:cs typeface="Calibri"/>
              </a:rPr>
              <a:t>Highlights areas which may need support or who are delivering above expectations</a:t>
            </a:r>
          </a:p>
          <a:p>
            <a:pPr marL="448945" indent="0">
              <a:buNone/>
            </a:pPr>
            <a:r>
              <a:rPr lang="en-GB" sz="1800" b="1">
                <a:cs typeface="Calibri"/>
              </a:rPr>
              <a:t>Divisional Offices support  the forecasting process</a:t>
            </a:r>
          </a:p>
          <a:p>
            <a:pPr marL="170815" indent="-170815"/>
            <a:endParaRPr lang="en-GB" sz="2800">
              <a:cs typeface="Calibri" panose="020F0502020204030204"/>
            </a:endParaRPr>
          </a:p>
          <a:p>
            <a:pPr marL="170815" indent="-170815"/>
            <a:endParaRPr lang="en-GB" sz="2800">
              <a:cs typeface="Calibri" panose="020F0502020204030204"/>
            </a:endParaRPr>
          </a:p>
        </p:txBody>
      </p:sp>
      <p:grpSp>
        <p:nvGrpSpPr>
          <p:cNvPr id="15" name="Group 14"/>
          <p:cNvGrpSpPr/>
          <p:nvPr/>
        </p:nvGrpSpPr>
        <p:grpSpPr>
          <a:xfrm>
            <a:off x="56389" y="1426464"/>
            <a:ext cx="8030717" cy="2084832"/>
            <a:chOff x="228600" y="1389888"/>
            <a:chExt cx="8430768" cy="2084832"/>
          </a:xfrm>
        </p:grpSpPr>
        <p:sp>
          <p:nvSpPr>
            <p:cNvPr id="14" name="Rectangle 13"/>
            <p:cNvSpPr/>
            <p:nvPr/>
          </p:nvSpPr>
          <p:spPr>
            <a:xfrm>
              <a:off x="228600" y="1690691"/>
              <a:ext cx="8430768" cy="1784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Diagram 3"/>
            <p:cNvGraphicFramePr/>
            <p:nvPr>
              <p:extLst>
                <p:ext uri="{D42A27DB-BD31-4B8C-83A1-F6EECF244321}">
                  <p14:modId xmlns:p14="http://schemas.microsoft.com/office/powerpoint/2010/main" val="747271368"/>
                </p:ext>
              </p:extLst>
            </p:nvPr>
          </p:nvGraphicFramePr>
          <p:xfrm>
            <a:off x="1093472" y="1389888"/>
            <a:ext cx="7421879" cy="164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41378" y="1920946"/>
              <a:ext cx="752093" cy="461665"/>
            </a:xfrm>
            <a:prstGeom prst="rect">
              <a:avLst/>
            </a:prstGeom>
            <a:noFill/>
          </p:spPr>
          <p:txBody>
            <a:bodyPr wrap="square" rtlCol="0">
              <a:spAutoFit/>
            </a:bodyPr>
            <a:lstStyle/>
            <a:p>
              <a:r>
                <a:rPr lang="en-GB" sz="1200"/>
                <a:t>Year end</a:t>
              </a:r>
            </a:p>
            <a:p>
              <a:r>
                <a:rPr lang="en-GB" sz="1200"/>
                <a:t>31</a:t>
              </a:r>
              <a:r>
                <a:rPr lang="en-GB" sz="1200" baseline="30000"/>
                <a:t>st</a:t>
              </a:r>
              <a:r>
                <a:rPr lang="en-GB" sz="1200"/>
                <a:t> July</a:t>
              </a:r>
            </a:p>
          </p:txBody>
        </p:sp>
        <p:sp>
          <p:nvSpPr>
            <p:cNvPr id="8" name="TextBox 7"/>
            <p:cNvSpPr txBox="1"/>
            <p:nvPr/>
          </p:nvSpPr>
          <p:spPr>
            <a:xfrm>
              <a:off x="1093471" y="2648033"/>
              <a:ext cx="1229105" cy="430887"/>
            </a:xfrm>
            <a:prstGeom prst="rect">
              <a:avLst/>
            </a:prstGeom>
            <a:solidFill>
              <a:schemeClr val="accent1">
                <a:lumMod val="20000"/>
                <a:lumOff val="80000"/>
              </a:schemeClr>
            </a:solidFill>
          </p:spPr>
          <p:txBody>
            <a:bodyPr wrap="square" rtlCol="0">
              <a:spAutoFit/>
            </a:bodyPr>
            <a:lstStyle/>
            <a:p>
              <a:pPr algn="ctr"/>
              <a:r>
                <a:rPr lang="en-GB" sz="1050"/>
                <a:t>Year end</a:t>
              </a:r>
            </a:p>
            <a:p>
              <a:pPr algn="ctr"/>
              <a:r>
                <a:rPr lang="en-GB" sz="1050"/>
                <a:t>reporting</a:t>
              </a:r>
            </a:p>
          </p:txBody>
        </p:sp>
        <p:sp>
          <p:nvSpPr>
            <p:cNvPr id="9" name="TextBox 8"/>
            <p:cNvSpPr txBox="1"/>
            <p:nvPr/>
          </p:nvSpPr>
          <p:spPr>
            <a:xfrm>
              <a:off x="2809114" y="2670048"/>
              <a:ext cx="752093" cy="415498"/>
            </a:xfrm>
            <a:prstGeom prst="rect">
              <a:avLst/>
            </a:prstGeom>
            <a:solidFill>
              <a:schemeClr val="accent1">
                <a:lumMod val="20000"/>
                <a:lumOff val="80000"/>
              </a:schemeClr>
            </a:solidFill>
          </p:spPr>
          <p:txBody>
            <a:bodyPr wrap="square" rtlCol="0">
              <a:spAutoFit/>
            </a:bodyPr>
            <a:lstStyle/>
            <a:p>
              <a:pPr algn="ctr"/>
              <a:r>
                <a:rPr lang="en-GB" sz="1050"/>
                <a:t>Q1 Forecast</a:t>
              </a:r>
            </a:p>
          </p:txBody>
        </p:sp>
        <p:sp>
          <p:nvSpPr>
            <p:cNvPr id="10" name="TextBox 9"/>
            <p:cNvSpPr txBox="1"/>
            <p:nvPr/>
          </p:nvSpPr>
          <p:spPr>
            <a:xfrm>
              <a:off x="4572001" y="2670003"/>
              <a:ext cx="752093" cy="415498"/>
            </a:xfrm>
            <a:prstGeom prst="rect">
              <a:avLst/>
            </a:prstGeom>
            <a:solidFill>
              <a:schemeClr val="accent1">
                <a:lumMod val="20000"/>
                <a:lumOff val="80000"/>
              </a:schemeClr>
            </a:solidFill>
          </p:spPr>
          <p:txBody>
            <a:bodyPr wrap="square" rtlCol="0">
              <a:spAutoFit/>
            </a:bodyPr>
            <a:lstStyle/>
            <a:p>
              <a:pPr algn="ctr"/>
              <a:r>
                <a:rPr lang="en-GB" sz="1050"/>
                <a:t>Q2 Forecast</a:t>
              </a:r>
            </a:p>
          </p:txBody>
        </p:sp>
        <p:sp>
          <p:nvSpPr>
            <p:cNvPr id="11" name="TextBox 10"/>
            <p:cNvSpPr txBox="1"/>
            <p:nvPr/>
          </p:nvSpPr>
          <p:spPr>
            <a:xfrm>
              <a:off x="5591939" y="3123135"/>
              <a:ext cx="1778125" cy="253916"/>
            </a:xfrm>
            <a:prstGeom prst="rect">
              <a:avLst/>
            </a:prstGeom>
            <a:solidFill>
              <a:schemeClr val="accent1">
                <a:lumMod val="20000"/>
                <a:lumOff val="80000"/>
              </a:schemeClr>
            </a:solidFill>
          </p:spPr>
          <p:txBody>
            <a:bodyPr wrap="square" rtlCol="0">
              <a:spAutoFit/>
            </a:bodyPr>
            <a:lstStyle/>
            <a:p>
              <a:r>
                <a:rPr lang="en-GB" sz="1050"/>
                <a:t>Budget Preparation</a:t>
              </a:r>
            </a:p>
          </p:txBody>
        </p:sp>
        <p:sp>
          <p:nvSpPr>
            <p:cNvPr id="12" name="TextBox 11"/>
            <p:cNvSpPr txBox="1"/>
            <p:nvPr/>
          </p:nvSpPr>
          <p:spPr>
            <a:xfrm>
              <a:off x="6334888" y="2658604"/>
              <a:ext cx="752093" cy="415498"/>
            </a:xfrm>
            <a:prstGeom prst="rect">
              <a:avLst/>
            </a:prstGeom>
            <a:solidFill>
              <a:schemeClr val="accent1">
                <a:lumMod val="20000"/>
                <a:lumOff val="80000"/>
              </a:schemeClr>
            </a:solidFill>
          </p:spPr>
          <p:txBody>
            <a:bodyPr wrap="square" rtlCol="0">
              <a:spAutoFit/>
            </a:bodyPr>
            <a:lstStyle/>
            <a:p>
              <a:r>
                <a:rPr lang="en-GB" sz="1050"/>
                <a:t>Q3 Forecast</a:t>
              </a:r>
            </a:p>
          </p:txBody>
        </p:sp>
      </p:grpSp>
    </p:spTree>
    <p:extLst>
      <p:ext uri="{BB962C8B-B14F-4D97-AF65-F5344CB8AC3E}">
        <p14:creationId xmlns:p14="http://schemas.microsoft.com/office/powerpoint/2010/main" val="252712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Trust Funds and Donation Income</a:t>
            </a:r>
          </a:p>
        </p:txBody>
      </p:sp>
      <p:sp>
        <p:nvSpPr>
          <p:cNvPr id="3" name="Content Placeholder 2"/>
          <p:cNvSpPr>
            <a:spLocks noGrp="1"/>
          </p:cNvSpPr>
          <p:nvPr>
            <p:ph idx="1"/>
          </p:nvPr>
        </p:nvSpPr>
        <p:spPr/>
        <p:txBody>
          <a:bodyPr/>
          <a:lstStyle/>
          <a:p>
            <a:r>
              <a:rPr lang="en-GB"/>
              <a:t>The University receives income in the form of trust funds and donations</a:t>
            </a:r>
          </a:p>
          <a:p>
            <a:r>
              <a:rPr lang="en-GB"/>
              <a:t>An individual or business may give money to the University in the form of a gift or donation. This needs to be assessed and the correct accounting treatment given. New donations can be difficult to predict but any deferred gifts already received should be included in the forecast to match spending.</a:t>
            </a:r>
          </a:p>
          <a:p>
            <a:r>
              <a:rPr lang="en-GB"/>
              <a:t>Trust funds are held centrally by the University and reports sent to Departments regularly. These can be used to match expenditure. Any relevant spend included in the forecast should show matched income from the trust fund.</a:t>
            </a:r>
          </a:p>
          <a:p>
            <a:r>
              <a:rPr lang="en-GB"/>
              <a:t>The reports from central finance can be used to determine how much money remains in each trust fund.</a:t>
            </a:r>
          </a:p>
        </p:txBody>
      </p:sp>
    </p:spTree>
    <p:extLst>
      <p:ext uri="{BB962C8B-B14F-4D97-AF65-F5344CB8AC3E}">
        <p14:creationId xmlns:p14="http://schemas.microsoft.com/office/powerpoint/2010/main" val="1383413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58197" y="1228072"/>
            <a:ext cx="2456901" cy="4389500"/>
          </a:xfrm>
          <a:prstGeom prst="rect">
            <a:avLst/>
          </a:prstGeom>
        </p:spPr>
      </p:pic>
      <p:sp>
        <p:nvSpPr>
          <p:cNvPr id="5" name="Rounded Rectangle 4"/>
          <p:cNvSpPr/>
          <p:nvPr/>
        </p:nvSpPr>
        <p:spPr>
          <a:xfrm>
            <a:off x="3158197" y="3286897"/>
            <a:ext cx="2142852" cy="4633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41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50"/>
              <a:t>Other Income – Source of Funds</a:t>
            </a:r>
            <a:endParaRPr lang="en-GB" sz="3250">
              <a:cs typeface="Calibri Light"/>
            </a:endParaRPr>
          </a:p>
        </p:txBody>
      </p:sp>
      <p:sp>
        <p:nvSpPr>
          <p:cNvPr id="3" name="Content Placeholder 2"/>
          <p:cNvSpPr>
            <a:spLocks noGrp="1"/>
          </p:cNvSpPr>
          <p:nvPr>
            <p:ph idx="1"/>
          </p:nvPr>
        </p:nvSpPr>
        <p:spPr>
          <a:xfrm>
            <a:off x="628651" y="1656622"/>
            <a:ext cx="7886700" cy="4520341"/>
          </a:xfrm>
        </p:spPr>
        <p:txBody>
          <a:bodyPr vert="horz" lIns="91440" tIns="45720" rIns="91440" bIns="45720" rtlCol="0" anchor="t">
            <a:normAutofit fontScale="70000" lnSpcReduction="20000"/>
          </a:bodyPr>
          <a:lstStyle/>
          <a:p>
            <a:pPr marL="0" indent="0" algn="just">
              <a:buNone/>
            </a:pPr>
            <a:r>
              <a:rPr lang="en-GB" sz="2050" dirty="0">
                <a:cs typeface="Calibri" panose="020F0502020204030204"/>
              </a:rPr>
              <a:t>The University GL Account String is made up of:</a:t>
            </a:r>
          </a:p>
          <a:p>
            <a:pPr marL="0" indent="0" algn="just">
              <a:buNone/>
            </a:pPr>
            <a:endParaRPr lang="en-GB" sz="2050" dirty="0">
              <a:cs typeface="Calibri" panose="020F0502020204030204"/>
            </a:endParaRPr>
          </a:p>
          <a:p>
            <a:pPr marL="0" indent="0" algn="just">
              <a:buNone/>
            </a:pPr>
            <a:endParaRPr lang="en-GB" sz="2050" dirty="0">
              <a:cs typeface="Calibri" panose="020F0502020204030204"/>
            </a:endParaRPr>
          </a:p>
          <a:p>
            <a:pPr marL="0" indent="0" algn="just">
              <a:buNone/>
            </a:pPr>
            <a:endParaRPr lang="en-GB" sz="2050" dirty="0">
              <a:cs typeface="Calibri" panose="020F0502020204030204"/>
            </a:endParaRPr>
          </a:p>
          <a:p>
            <a:pPr marL="170815" indent="-170815" algn="just"/>
            <a:endParaRPr lang="en-GB" sz="2050" dirty="0">
              <a:cs typeface="Calibri" panose="020F0502020204030204"/>
            </a:endParaRPr>
          </a:p>
          <a:p>
            <a:pPr marL="170815" indent="-170815" algn="just"/>
            <a:r>
              <a:rPr lang="en-GB" sz="2050" dirty="0">
                <a:cs typeface="Calibri" panose="020F0502020204030204"/>
              </a:rPr>
              <a:t>Source of Funds (SOF) codes can help identify your department's unique income sources.  </a:t>
            </a:r>
          </a:p>
          <a:p>
            <a:pPr marL="170815" indent="-170815" algn="just"/>
            <a:r>
              <a:rPr lang="en-GB" sz="2050" dirty="0">
                <a:cs typeface="Calibri" panose="020F0502020204030204"/>
              </a:rPr>
              <a:t>Both income and expenditure can be coded to SOF codes and this is mandatory in relation to trust funds and donations (</a:t>
            </a:r>
            <a:r>
              <a:rPr lang="en-GB" sz="2050" dirty="0" err="1">
                <a:cs typeface="Calibri" panose="020F0502020204030204"/>
              </a:rPr>
              <a:t>Bxxxx</a:t>
            </a:r>
            <a:r>
              <a:rPr lang="en-GB" sz="2050" dirty="0">
                <a:cs typeface="Calibri" panose="020F0502020204030204"/>
              </a:rPr>
              <a:t> &amp; </a:t>
            </a:r>
            <a:r>
              <a:rPr lang="en-GB" sz="2050" dirty="0" err="1">
                <a:cs typeface="Calibri" panose="020F0502020204030204"/>
              </a:rPr>
              <a:t>Cxxxx</a:t>
            </a:r>
            <a:r>
              <a:rPr lang="en-GB" sz="2050" dirty="0">
                <a:cs typeface="Calibri" panose="020F0502020204030204"/>
              </a:rPr>
              <a:t> Codes)</a:t>
            </a:r>
          </a:p>
          <a:p>
            <a:pPr marL="170815" indent="-170815" algn="just"/>
            <a:r>
              <a:rPr lang="en-GB" sz="2050" dirty="0">
                <a:ea typeface="+mn-lt"/>
                <a:cs typeface="+mn-lt"/>
              </a:rPr>
              <a:t>SOF codes are organised in groups depending on their use; the first letter of the code indicates which group it belongs to: </a:t>
            </a:r>
          </a:p>
          <a:p>
            <a:pPr marL="342900" lvl="1" indent="0" algn="just">
              <a:buNone/>
            </a:pPr>
            <a:r>
              <a:rPr lang="en-GB" sz="1750" dirty="0" err="1">
                <a:ea typeface="+mn-lt"/>
                <a:cs typeface="+mn-lt"/>
              </a:rPr>
              <a:t>Axxxx</a:t>
            </a:r>
            <a:r>
              <a:rPr lang="en-GB" sz="1750" dirty="0">
                <a:ea typeface="+mn-lt"/>
                <a:cs typeface="+mn-lt"/>
              </a:rPr>
              <a:t> = Medical Funding </a:t>
            </a:r>
            <a:endParaRPr lang="en-GB" sz="1750" dirty="0">
              <a:cs typeface="Calibri"/>
            </a:endParaRPr>
          </a:p>
          <a:p>
            <a:pPr marL="342900" lvl="1" indent="0" algn="just">
              <a:buNone/>
            </a:pPr>
            <a:r>
              <a:rPr lang="en-GB" sz="1750" b="1" dirty="0" err="1">
                <a:ea typeface="+mn-lt"/>
                <a:cs typeface="+mn-lt"/>
              </a:rPr>
              <a:t>Bxxxx</a:t>
            </a:r>
            <a:r>
              <a:rPr lang="en-GB" sz="1750" b="1" dirty="0">
                <a:ea typeface="+mn-lt"/>
                <a:cs typeface="+mn-lt"/>
              </a:rPr>
              <a:t> = Trust/endowment</a:t>
            </a:r>
          </a:p>
          <a:p>
            <a:pPr marL="342900" lvl="1" indent="0" algn="just">
              <a:buNone/>
            </a:pPr>
            <a:r>
              <a:rPr lang="en-GB" sz="1750" b="1" dirty="0" err="1">
                <a:ea typeface="+mn-lt"/>
                <a:cs typeface="+mn-lt"/>
              </a:rPr>
              <a:t>Cxxxx</a:t>
            </a:r>
            <a:r>
              <a:rPr lang="en-GB" sz="1750" b="1" dirty="0">
                <a:ea typeface="+mn-lt"/>
                <a:cs typeface="+mn-lt"/>
              </a:rPr>
              <a:t> = Donations</a:t>
            </a:r>
          </a:p>
          <a:p>
            <a:pPr marL="342900" lvl="1" indent="0" algn="just">
              <a:buNone/>
            </a:pPr>
            <a:r>
              <a:rPr lang="en-GB" sz="1750" dirty="0" err="1">
                <a:ea typeface="+mn-lt"/>
                <a:cs typeface="+mn-lt"/>
              </a:rPr>
              <a:t>Dxxxx</a:t>
            </a:r>
            <a:r>
              <a:rPr lang="en-GB" sz="1750" dirty="0">
                <a:ea typeface="+mn-lt"/>
                <a:cs typeface="+mn-lt"/>
              </a:rPr>
              <a:t> = Specific HEFCE funding</a:t>
            </a:r>
          </a:p>
          <a:p>
            <a:pPr marL="342900" lvl="1" indent="0" algn="just">
              <a:buNone/>
            </a:pPr>
            <a:r>
              <a:rPr lang="en-GB" sz="1750" dirty="0" err="1">
                <a:ea typeface="+mn-lt"/>
                <a:cs typeface="+mn-lt"/>
              </a:rPr>
              <a:t>Fxxxx</a:t>
            </a:r>
            <a:r>
              <a:rPr lang="en-GB" sz="1750" dirty="0">
                <a:ea typeface="+mn-lt"/>
                <a:cs typeface="+mn-lt"/>
              </a:rPr>
              <a:t> = Scholarships</a:t>
            </a:r>
          </a:p>
          <a:p>
            <a:pPr marL="342900" lvl="1" indent="0" algn="just">
              <a:buNone/>
            </a:pPr>
            <a:r>
              <a:rPr lang="en-GB" sz="1750" dirty="0" err="1">
                <a:ea typeface="+mn-lt"/>
                <a:cs typeface="+mn-lt"/>
              </a:rPr>
              <a:t>Mxxxx</a:t>
            </a:r>
            <a:r>
              <a:rPr lang="en-GB" sz="1750" dirty="0">
                <a:ea typeface="+mn-lt"/>
                <a:cs typeface="+mn-lt"/>
              </a:rPr>
              <a:t> = Examination Boards</a:t>
            </a:r>
          </a:p>
          <a:p>
            <a:pPr marL="342900" lvl="1" indent="0" algn="just">
              <a:buNone/>
            </a:pPr>
            <a:r>
              <a:rPr lang="en-GB" sz="1750" dirty="0" err="1">
                <a:ea typeface="+mn-lt"/>
                <a:cs typeface="+mn-lt"/>
              </a:rPr>
              <a:t>Pxxxx</a:t>
            </a:r>
            <a:r>
              <a:rPr lang="en-GB" sz="1750" dirty="0">
                <a:ea typeface="+mn-lt"/>
                <a:cs typeface="+mn-lt"/>
              </a:rPr>
              <a:t> = Other income analysis</a:t>
            </a:r>
          </a:p>
          <a:p>
            <a:pPr marL="342900" lvl="1" indent="0" algn="just">
              <a:buNone/>
            </a:pPr>
            <a:r>
              <a:rPr lang="en-GB" sz="1750" dirty="0" err="1">
                <a:ea typeface="+mn-lt"/>
                <a:cs typeface="+mn-lt"/>
              </a:rPr>
              <a:t>Sxxxx</a:t>
            </a:r>
            <a:r>
              <a:rPr lang="en-GB" sz="1750" dirty="0">
                <a:ea typeface="+mn-lt"/>
                <a:cs typeface="+mn-lt"/>
              </a:rPr>
              <a:t> = Departmental analysis</a:t>
            </a:r>
          </a:p>
          <a:p>
            <a:pPr marL="170815" indent="-170815" algn="just"/>
            <a:r>
              <a:rPr lang="en-GB" sz="2050" dirty="0">
                <a:ea typeface="+mn-lt"/>
                <a:cs typeface="+mn-lt"/>
              </a:rPr>
              <a:t>They are simple to set up and can be used as parameters when running reports</a:t>
            </a:r>
          </a:p>
          <a:p>
            <a:pPr marL="170815" indent="-170815" algn="just"/>
            <a:r>
              <a:rPr lang="en-GB" sz="2050" dirty="0">
                <a:ea typeface="+mn-lt"/>
                <a:cs typeface="+mn-lt"/>
              </a:rPr>
              <a:t>For a list of all existing SOF codes use this link and navigate to the chart of accounts https://finance.admin.ox.ac.uk/useful-documents-for-oracle-financials</a:t>
            </a:r>
            <a:endParaRPr lang="en-GB" sz="2050" dirty="0">
              <a:cs typeface="Calibri"/>
            </a:endParaRPr>
          </a:p>
          <a:p>
            <a:pPr marL="170815" indent="-170815" algn="just"/>
            <a:endParaRPr lang="en-GB" sz="2050" dirty="0">
              <a:cs typeface="Calibri"/>
            </a:endParaRPr>
          </a:p>
          <a:p>
            <a:pPr marL="0" indent="0" algn="just">
              <a:buNone/>
            </a:pPr>
            <a:endParaRPr lang="en-GB" sz="2050" dirty="0">
              <a:cs typeface="Calibri"/>
            </a:endParaRPr>
          </a:p>
        </p:txBody>
      </p:sp>
      <p:graphicFrame>
        <p:nvGraphicFramePr>
          <p:cNvPr id="4" name="Table 4">
            <a:extLst>
              <a:ext uri="{FF2B5EF4-FFF2-40B4-BE49-F238E27FC236}">
                <a16:creationId xmlns:a16="http://schemas.microsoft.com/office/drawing/2014/main" id="{66389F6B-C41E-4D22-A172-66822814E3E1}"/>
              </a:ext>
            </a:extLst>
          </p:cNvPr>
          <p:cNvGraphicFramePr>
            <a:graphicFrameLocks noGrp="1"/>
          </p:cNvGraphicFramePr>
          <p:nvPr>
            <p:extLst>
              <p:ext uri="{D42A27DB-BD31-4B8C-83A1-F6EECF244321}">
                <p14:modId xmlns:p14="http://schemas.microsoft.com/office/powerpoint/2010/main" val="2274922282"/>
              </p:ext>
            </p:extLst>
          </p:nvPr>
        </p:nvGraphicFramePr>
        <p:xfrm>
          <a:off x="837548" y="2003248"/>
          <a:ext cx="7536469" cy="741680"/>
        </p:xfrm>
        <a:graphic>
          <a:graphicData uri="http://schemas.openxmlformats.org/drawingml/2006/table">
            <a:tbl>
              <a:tblPr firstRow="1" bandRow="1">
                <a:tableStyleId>{5C22544A-7EE6-4342-B048-85BDC9FD1C3A}</a:tableStyleId>
              </a:tblPr>
              <a:tblGrid>
                <a:gridCol w="1110984">
                  <a:extLst>
                    <a:ext uri="{9D8B030D-6E8A-4147-A177-3AD203B41FA5}">
                      <a16:colId xmlns:a16="http://schemas.microsoft.com/office/drawing/2014/main" val="2797086468"/>
                    </a:ext>
                  </a:extLst>
                </a:gridCol>
                <a:gridCol w="914348">
                  <a:extLst>
                    <a:ext uri="{9D8B030D-6E8A-4147-A177-3AD203B41FA5}">
                      <a16:colId xmlns:a16="http://schemas.microsoft.com/office/drawing/2014/main" val="1302121881"/>
                    </a:ext>
                  </a:extLst>
                </a:gridCol>
                <a:gridCol w="884853">
                  <a:extLst>
                    <a:ext uri="{9D8B030D-6E8A-4147-A177-3AD203B41FA5}">
                      <a16:colId xmlns:a16="http://schemas.microsoft.com/office/drawing/2014/main" val="61705833"/>
                    </a:ext>
                  </a:extLst>
                </a:gridCol>
                <a:gridCol w="2418744">
                  <a:extLst>
                    <a:ext uri="{9D8B030D-6E8A-4147-A177-3AD203B41FA5}">
                      <a16:colId xmlns:a16="http://schemas.microsoft.com/office/drawing/2014/main" val="576043724"/>
                    </a:ext>
                  </a:extLst>
                </a:gridCol>
                <a:gridCol w="1165237">
                  <a:extLst>
                    <a:ext uri="{9D8B030D-6E8A-4147-A177-3AD203B41FA5}">
                      <a16:colId xmlns:a16="http://schemas.microsoft.com/office/drawing/2014/main" val="18842339"/>
                    </a:ext>
                  </a:extLst>
                </a:gridCol>
                <a:gridCol w="1042303">
                  <a:extLst>
                    <a:ext uri="{9D8B030D-6E8A-4147-A177-3AD203B41FA5}">
                      <a16:colId xmlns:a16="http://schemas.microsoft.com/office/drawing/2014/main" val="4137956384"/>
                    </a:ext>
                  </a:extLst>
                </a:gridCol>
              </a:tblGrid>
              <a:tr h="370840">
                <a:tc>
                  <a:txBody>
                    <a:bodyPr/>
                    <a:lstStyle/>
                    <a:p>
                      <a:r>
                        <a:rPr lang="en-GB"/>
                        <a:t>Cost Centre</a:t>
                      </a:r>
                    </a:p>
                  </a:txBody>
                  <a:tcPr/>
                </a:tc>
                <a:tc>
                  <a:txBody>
                    <a:bodyPr/>
                    <a:lstStyle/>
                    <a:p>
                      <a:r>
                        <a:rPr lang="en-GB"/>
                        <a:t>Account</a:t>
                      </a:r>
                    </a:p>
                  </a:txBody>
                  <a:tcPr/>
                </a:tc>
                <a:tc>
                  <a:txBody>
                    <a:bodyPr/>
                    <a:lstStyle/>
                    <a:p>
                      <a:r>
                        <a:rPr lang="en-GB"/>
                        <a:t>Activity</a:t>
                      </a:r>
                    </a:p>
                  </a:txBody>
                  <a:tcPr/>
                </a:tc>
                <a:tc>
                  <a:txBody>
                    <a:bodyPr/>
                    <a:lstStyle/>
                    <a:p>
                      <a:r>
                        <a:rPr lang="en-GB">
                          <a:solidFill>
                            <a:srgbClr val="FF0000"/>
                          </a:solidFill>
                        </a:rPr>
                        <a:t>Source of Funds</a:t>
                      </a:r>
                    </a:p>
                  </a:txBody>
                  <a:tcPr/>
                </a:tc>
                <a:tc>
                  <a:txBody>
                    <a:bodyPr/>
                    <a:lstStyle/>
                    <a:p>
                      <a:r>
                        <a:rPr lang="en-GB"/>
                        <a:t>Organisation</a:t>
                      </a:r>
                    </a:p>
                  </a:txBody>
                  <a:tcPr/>
                </a:tc>
                <a:tc>
                  <a:txBody>
                    <a:bodyPr/>
                    <a:lstStyle/>
                    <a:p>
                      <a:r>
                        <a:rPr lang="en-GB"/>
                        <a:t>Future</a:t>
                      </a:r>
                    </a:p>
                  </a:txBody>
                  <a:tcPr/>
                </a:tc>
                <a:extLst>
                  <a:ext uri="{0D108BD9-81ED-4DB2-BD59-A6C34878D82A}">
                    <a16:rowId xmlns:a16="http://schemas.microsoft.com/office/drawing/2014/main" val="2302996934"/>
                  </a:ext>
                </a:extLst>
              </a:tr>
              <a:tr h="370840">
                <a:tc>
                  <a:txBody>
                    <a:bodyPr/>
                    <a:lstStyle/>
                    <a:p>
                      <a:r>
                        <a:rPr lang="en-GB"/>
                        <a:t>XX1234</a:t>
                      </a:r>
                    </a:p>
                  </a:txBody>
                  <a:tcPr/>
                </a:tc>
                <a:tc>
                  <a:txBody>
                    <a:bodyPr/>
                    <a:lstStyle/>
                    <a:p>
                      <a:r>
                        <a:rPr lang="en-GB"/>
                        <a:t>12345</a:t>
                      </a:r>
                    </a:p>
                  </a:txBody>
                  <a:tcPr/>
                </a:tc>
                <a:tc>
                  <a:txBody>
                    <a:bodyPr/>
                    <a:lstStyle/>
                    <a:p>
                      <a:r>
                        <a:rPr lang="en-GB"/>
                        <a:t>12</a:t>
                      </a:r>
                    </a:p>
                  </a:txBody>
                  <a:tcPr/>
                </a:tc>
                <a:tc>
                  <a:txBody>
                    <a:bodyPr/>
                    <a:lstStyle/>
                    <a:p>
                      <a:r>
                        <a:rPr lang="en-GB">
                          <a:solidFill>
                            <a:srgbClr val="FF0000"/>
                          </a:solidFill>
                        </a:rPr>
                        <a:t>X1234 (default 00000)</a:t>
                      </a:r>
                    </a:p>
                  </a:txBody>
                  <a:tcPr/>
                </a:tc>
                <a:tc>
                  <a:txBody>
                    <a:bodyPr/>
                    <a:lstStyle/>
                    <a:p>
                      <a:r>
                        <a:rPr lang="en-GB"/>
                        <a:t>12</a:t>
                      </a:r>
                    </a:p>
                  </a:txBody>
                  <a:tcPr/>
                </a:tc>
                <a:tc>
                  <a:txBody>
                    <a:bodyPr/>
                    <a:lstStyle/>
                    <a:p>
                      <a:r>
                        <a:rPr lang="en-GB"/>
                        <a:t>000000</a:t>
                      </a:r>
                    </a:p>
                  </a:txBody>
                  <a:tcPr/>
                </a:tc>
                <a:extLst>
                  <a:ext uri="{0D108BD9-81ED-4DB2-BD59-A6C34878D82A}">
                    <a16:rowId xmlns:a16="http://schemas.microsoft.com/office/drawing/2014/main" val="3582590605"/>
                  </a:ext>
                </a:extLst>
              </a:tr>
            </a:tbl>
          </a:graphicData>
        </a:graphic>
      </p:graphicFrame>
    </p:spTree>
    <p:extLst>
      <p:ext uri="{BB962C8B-B14F-4D97-AF65-F5344CB8AC3E}">
        <p14:creationId xmlns:p14="http://schemas.microsoft.com/office/powerpoint/2010/main" val="517184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44695" y="1206487"/>
            <a:ext cx="2456901" cy="4395597"/>
          </a:xfrm>
          <a:prstGeom prst="rect">
            <a:avLst/>
          </a:prstGeom>
        </p:spPr>
      </p:pic>
      <p:sp>
        <p:nvSpPr>
          <p:cNvPr id="5" name="Rounded Rectangle 4"/>
          <p:cNvSpPr/>
          <p:nvPr/>
        </p:nvSpPr>
        <p:spPr>
          <a:xfrm>
            <a:off x="3194222" y="4411362"/>
            <a:ext cx="1983259" cy="11907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205044" y="1153940"/>
            <a:ext cx="2543175" cy="5019675"/>
          </a:xfrm>
          <a:prstGeom prst="rect">
            <a:avLst/>
          </a:prstGeom>
        </p:spPr>
      </p:pic>
      <p:cxnSp>
        <p:nvCxnSpPr>
          <p:cNvPr id="8" name="Straight Arrow Connector 7"/>
          <p:cNvCxnSpPr>
            <a:stCxn id="5" idx="1"/>
          </p:cNvCxnSpPr>
          <p:nvPr/>
        </p:nvCxnSpPr>
        <p:spPr>
          <a:xfrm flipH="1" flipV="1">
            <a:off x="2748219" y="4528751"/>
            <a:ext cx="446003" cy="4779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48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Other Expenses</a:t>
            </a:r>
          </a:p>
        </p:txBody>
      </p:sp>
      <p:sp>
        <p:nvSpPr>
          <p:cNvPr id="3" name="Content Placeholder 2"/>
          <p:cNvSpPr>
            <a:spLocks noGrp="1"/>
          </p:cNvSpPr>
          <p:nvPr>
            <p:ph idx="1"/>
          </p:nvPr>
        </p:nvSpPr>
        <p:spPr/>
        <p:txBody>
          <a:bodyPr vert="horz" lIns="91440" tIns="45720" rIns="91440" bIns="45720" rtlCol="0" anchor="t">
            <a:normAutofit/>
          </a:bodyPr>
          <a:lstStyle/>
          <a:p>
            <a:pPr marL="170815" indent="-170815"/>
            <a:r>
              <a:rPr lang="en-GB" sz="2050"/>
              <a:t>Other expenditure lines may include building costs, training, travel etc.</a:t>
            </a:r>
            <a:endParaRPr lang="en-US"/>
          </a:p>
          <a:p>
            <a:pPr marL="170815" indent="-170815"/>
            <a:r>
              <a:rPr lang="en-GB" sz="2050">
                <a:cs typeface="Calibri"/>
              </a:rPr>
              <a:t>It can be useful to look at historical information and look at normal run rates for building costs and utilities.</a:t>
            </a:r>
          </a:p>
          <a:p>
            <a:pPr marL="170815" indent="-170815"/>
            <a:r>
              <a:rPr lang="en-GB" sz="2050">
                <a:cs typeface="Calibri"/>
              </a:rPr>
              <a:t>For staff related costs, there may be plans for travel or conferences that will need to be considered in more detail</a:t>
            </a:r>
          </a:p>
          <a:p>
            <a:pPr marL="170815" indent="-170815"/>
            <a:r>
              <a:rPr lang="en-GB" sz="2050"/>
              <a:t>Grants – the grants line may include various forms of student costs. Departments may need to consult with their student services teams to determine what costs are expected.</a:t>
            </a:r>
            <a:endParaRPr lang="en-GB" sz="2050">
              <a:cs typeface="Calibri"/>
            </a:endParaRPr>
          </a:p>
        </p:txBody>
      </p:sp>
    </p:spTree>
    <p:extLst>
      <p:ext uri="{BB962C8B-B14F-4D97-AF65-F5344CB8AC3E}">
        <p14:creationId xmlns:p14="http://schemas.microsoft.com/office/powerpoint/2010/main" val="648835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Supplies and Equipment</a:t>
            </a:r>
          </a:p>
        </p:txBody>
      </p:sp>
      <p:sp>
        <p:nvSpPr>
          <p:cNvPr id="3" name="Content Placeholder 2"/>
          <p:cNvSpPr>
            <a:spLocks noGrp="1"/>
          </p:cNvSpPr>
          <p:nvPr>
            <p:ph idx="1"/>
          </p:nvPr>
        </p:nvSpPr>
        <p:spPr/>
        <p:txBody>
          <a:bodyPr vert="horz" lIns="91440" tIns="45720" rIns="91440" bIns="45720" rtlCol="0" anchor="t">
            <a:normAutofit/>
          </a:bodyPr>
          <a:lstStyle/>
          <a:p>
            <a:pPr marL="170815" indent="-170815" algn="just"/>
            <a:endParaRPr lang="en-GB" sz="2050">
              <a:ea typeface="+mn-lt"/>
              <a:cs typeface="+mn-lt"/>
            </a:endParaRPr>
          </a:p>
          <a:p>
            <a:pPr marL="0" indent="0" algn="just">
              <a:buNone/>
            </a:pPr>
            <a:endParaRPr lang="en-GB" sz="2050">
              <a:cs typeface="Calibri"/>
            </a:endParaRPr>
          </a:p>
        </p:txBody>
      </p:sp>
      <p:graphicFrame>
        <p:nvGraphicFramePr>
          <p:cNvPr id="5" name="Table 4">
            <a:extLst>
              <a:ext uri="{FF2B5EF4-FFF2-40B4-BE49-F238E27FC236}">
                <a16:creationId xmlns:a16="http://schemas.microsoft.com/office/drawing/2014/main" id="{3E9E4111-034F-4BC8-A53E-D9031BAB2AC9}"/>
              </a:ext>
            </a:extLst>
          </p:cNvPr>
          <p:cNvGraphicFramePr>
            <a:graphicFrameLocks noGrp="1"/>
          </p:cNvGraphicFramePr>
          <p:nvPr>
            <p:extLst>
              <p:ext uri="{D42A27DB-BD31-4B8C-83A1-F6EECF244321}">
                <p14:modId xmlns:p14="http://schemas.microsoft.com/office/powerpoint/2010/main" val="255736113"/>
              </p:ext>
            </p:extLst>
          </p:nvPr>
        </p:nvGraphicFramePr>
        <p:xfrm>
          <a:off x="218166" y="1271053"/>
          <a:ext cx="8757985" cy="4611037"/>
        </p:xfrm>
        <a:graphic>
          <a:graphicData uri="http://schemas.openxmlformats.org/drawingml/2006/table">
            <a:tbl>
              <a:tblPr firstRow="1" bandRow="1">
                <a:tableStyleId>{5C22544A-7EE6-4342-B048-85BDC9FD1C3A}</a:tableStyleId>
              </a:tblPr>
              <a:tblGrid>
                <a:gridCol w="1185681">
                  <a:extLst>
                    <a:ext uri="{9D8B030D-6E8A-4147-A177-3AD203B41FA5}">
                      <a16:colId xmlns:a16="http://schemas.microsoft.com/office/drawing/2014/main" val="2023206196"/>
                    </a:ext>
                  </a:extLst>
                </a:gridCol>
                <a:gridCol w="1365906">
                  <a:extLst>
                    <a:ext uri="{9D8B030D-6E8A-4147-A177-3AD203B41FA5}">
                      <a16:colId xmlns:a16="http://schemas.microsoft.com/office/drawing/2014/main" val="3385063605"/>
                    </a:ext>
                  </a:extLst>
                </a:gridCol>
                <a:gridCol w="958031">
                  <a:extLst>
                    <a:ext uri="{9D8B030D-6E8A-4147-A177-3AD203B41FA5}">
                      <a16:colId xmlns:a16="http://schemas.microsoft.com/office/drawing/2014/main" val="386953831"/>
                    </a:ext>
                  </a:extLst>
                </a:gridCol>
                <a:gridCol w="882149">
                  <a:extLst>
                    <a:ext uri="{9D8B030D-6E8A-4147-A177-3AD203B41FA5}">
                      <a16:colId xmlns:a16="http://schemas.microsoft.com/office/drawing/2014/main" val="302766912"/>
                    </a:ext>
                  </a:extLst>
                </a:gridCol>
                <a:gridCol w="2210116">
                  <a:extLst>
                    <a:ext uri="{9D8B030D-6E8A-4147-A177-3AD203B41FA5}">
                      <a16:colId xmlns:a16="http://schemas.microsoft.com/office/drawing/2014/main" val="4040940188"/>
                    </a:ext>
                  </a:extLst>
                </a:gridCol>
                <a:gridCol w="2156102">
                  <a:extLst>
                    <a:ext uri="{9D8B030D-6E8A-4147-A177-3AD203B41FA5}">
                      <a16:colId xmlns:a16="http://schemas.microsoft.com/office/drawing/2014/main" val="560098885"/>
                    </a:ext>
                  </a:extLst>
                </a:gridCol>
              </a:tblGrid>
              <a:tr h="639177">
                <a:tc>
                  <a:txBody>
                    <a:bodyPr/>
                    <a:lstStyle/>
                    <a:p>
                      <a:pPr marL="0" algn="ctr" rtl="0" eaLnBrk="1" latinLnBrk="0" hangingPunct="1">
                        <a:spcBef>
                          <a:spcPts val="0"/>
                        </a:spcBef>
                        <a:spcAft>
                          <a:spcPts val="0"/>
                        </a:spcAft>
                      </a:pPr>
                      <a:endParaRPr lang="en-GB">
                        <a:effectLst/>
                      </a:endParaRPr>
                    </a:p>
                    <a:p>
                      <a:pPr marL="0" algn="ctr" rtl="0" eaLnBrk="1" latinLnBrk="0" hangingPunct="1">
                        <a:spcBef>
                          <a:spcPts val="0"/>
                        </a:spcBef>
                        <a:spcAft>
                          <a:spcPts val="0"/>
                        </a:spcAft>
                      </a:pPr>
                      <a:r>
                        <a:rPr lang="en-GB" sz="2000" kern="1200">
                          <a:effectLst/>
                        </a:rPr>
                        <a:t>Type</a:t>
                      </a:r>
                      <a:r>
                        <a:rPr lang="en-GB" sz="2000" kern="1200" baseline="0">
                          <a:effectLst/>
                        </a:rPr>
                        <a:t> of Asset</a:t>
                      </a:r>
                      <a:endParaRPr lang="en-GB">
                        <a:effectLst/>
                      </a:endParaRPr>
                    </a:p>
                  </a:txBody>
                  <a:tcPr marL="0" marR="0" marT="0" marB="0" anchor="ctr"/>
                </a:tc>
                <a:tc>
                  <a:txBody>
                    <a:bodyPr/>
                    <a:lstStyle/>
                    <a:p>
                      <a:pPr marL="0" algn="ctr" rtl="0" eaLnBrk="1" latinLnBrk="0" hangingPunct="1">
                        <a:spcBef>
                          <a:spcPts val="0"/>
                        </a:spcBef>
                        <a:spcAft>
                          <a:spcPts val="0"/>
                        </a:spcAft>
                      </a:pPr>
                      <a:endParaRPr lang="en-GB">
                        <a:effectLst/>
                      </a:endParaRPr>
                    </a:p>
                    <a:p>
                      <a:pPr marL="0" algn="ctr" rtl="0" eaLnBrk="1" latinLnBrk="0" hangingPunct="1">
                        <a:spcBef>
                          <a:spcPts val="0"/>
                        </a:spcBef>
                        <a:spcAft>
                          <a:spcPts val="0"/>
                        </a:spcAft>
                      </a:pPr>
                      <a:r>
                        <a:rPr lang="en-GB" sz="2000" kern="1200">
                          <a:effectLst/>
                        </a:rPr>
                        <a:t>Item</a:t>
                      </a:r>
                      <a:endParaRPr lang="en-GB">
                        <a:effectLst/>
                      </a:endParaRPr>
                    </a:p>
                  </a:txBody>
                  <a:tcPr marL="0" marR="0" marT="0" marB="0" anchor="ctr"/>
                </a:tc>
                <a:tc>
                  <a:txBody>
                    <a:bodyPr/>
                    <a:lstStyle/>
                    <a:p>
                      <a:pPr marL="0" algn="ctr" rtl="0" eaLnBrk="1" latinLnBrk="0" hangingPunct="1">
                        <a:spcBef>
                          <a:spcPts val="0"/>
                        </a:spcBef>
                        <a:spcAft>
                          <a:spcPts val="0"/>
                        </a:spcAft>
                      </a:pPr>
                      <a:endParaRPr lang="en-GB">
                        <a:effectLst/>
                      </a:endParaRPr>
                    </a:p>
                    <a:p>
                      <a:pPr marL="0" algn="ctr" rtl="0" eaLnBrk="1" latinLnBrk="0" hangingPunct="1">
                        <a:spcBef>
                          <a:spcPts val="0"/>
                        </a:spcBef>
                        <a:spcAft>
                          <a:spcPts val="0"/>
                        </a:spcAft>
                      </a:pPr>
                      <a:r>
                        <a:rPr lang="en-GB" sz="2000" kern="1200">
                          <a:effectLst/>
                        </a:rPr>
                        <a:t>Cost</a:t>
                      </a:r>
                      <a:endParaRPr lang="en-GB">
                        <a:effectLst/>
                      </a:endParaRPr>
                    </a:p>
                  </a:txBody>
                  <a:tcPr marL="0" marR="0" marT="0" marB="0" anchor="ctr"/>
                </a:tc>
                <a:tc>
                  <a:txBody>
                    <a:bodyPr/>
                    <a:lstStyle/>
                    <a:p>
                      <a:pPr marL="0" algn="ctr" rtl="0" eaLnBrk="1" latinLnBrk="0" hangingPunct="1">
                        <a:spcBef>
                          <a:spcPts val="0"/>
                        </a:spcBef>
                        <a:spcAft>
                          <a:spcPts val="0"/>
                        </a:spcAft>
                      </a:pPr>
                      <a:endParaRPr lang="en-GB">
                        <a:effectLst/>
                      </a:endParaRPr>
                    </a:p>
                    <a:p>
                      <a:pPr marL="0" algn="ctr" rtl="0" eaLnBrk="1" latinLnBrk="0" hangingPunct="1">
                        <a:spcBef>
                          <a:spcPts val="0"/>
                        </a:spcBef>
                        <a:spcAft>
                          <a:spcPts val="0"/>
                        </a:spcAft>
                      </a:pPr>
                      <a:r>
                        <a:rPr lang="en-GB" sz="2000" kern="1200">
                          <a:effectLst/>
                        </a:rPr>
                        <a:t>Life (years)</a:t>
                      </a:r>
                      <a:endParaRPr lang="en-GB">
                        <a:effectLst/>
                      </a:endParaRPr>
                    </a:p>
                  </a:txBody>
                  <a:tcPr marL="0" marR="0" marT="0" marB="0" anchor="ctr"/>
                </a:tc>
                <a:tc>
                  <a:txBody>
                    <a:bodyPr/>
                    <a:lstStyle/>
                    <a:p>
                      <a:pPr marL="0" algn="ctr" rtl="0" eaLnBrk="1" latinLnBrk="0" hangingPunct="1">
                        <a:spcBef>
                          <a:spcPts val="0"/>
                        </a:spcBef>
                        <a:spcAft>
                          <a:spcPts val="0"/>
                        </a:spcAft>
                      </a:pPr>
                      <a:endParaRPr lang="en-GB">
                        <a:effectLst/>
                      </a:endParaRPr>
                    </a:p>
                    <a:p>
                      <a:pPr marL="0" algn="ctr" rtl="0" eaLnBrk="1" latinLnBrk="0" hangingPunct="1">
                        <a:spcBef>
                          <a:spcPts val="0"/>
                        </a:spcBef>
                        <a:spcAft>
                          <a:spcPts val="0"/>
                        </a:spcAft>
                      </a:pPr>
                      <a:r>
                        <a:rPr lang="en-GB" sz="2000" kern="1200">
                          <a:effectLst/>
                        </a:rPr>
                        <a:t>Accounting</a:t>
                      </a:r>
                      <a:endParaRPr lang="en-GB">
                        <a:effectLst/>
                      </a:endParaRPr>
                    </a:p>
                  </a:txBody>
                  <a:tcPr marL="0" marR="0" marT="0" marB="0" anchor="ctr"/>
                </a:tc>
                <a:tc>
                  <a:txBody>
                    <a:bodyPr/>
                    <a:lstStyle/>
                    <a:p>
                      <a:pPr marL="0" algn="ctr" rtl="0" eaLnBrk="1" latinLnBrk="0" hangingPunct="1">
                        <a:spcBef>
                          <a:spcPts val="0"/>
                        </a:spcBef>
                        <a:spcAft>
                          <a:spcPts val="0"/>
                        </a:spcAft>
                      </a:pPr>
                      <a:endParaRPr lang="en-GB">
                        <a:effectLst/>
                      </a:endParaRPr>
                    </a:p>
                    <a:p>
                      <a:pPr marL="0" algn="ctr" rtl="0" eaLnBrk="1" latinLnBrk="0" hangingPunct="1">
                        <a:spcBef>
                          <a:spcPts val="0"/>
                        </a:spcBef>
                        <a:spcAft>
                          <a:spcPts val="0"/>
                        </a:spcAft>
                      </a:pPr>
                      <a:r>
                        <a:rPr lang="en-GB" sz="2000" kern="1200">
                          <a:effectLst/>
                        </a:rPr>
                        <a:t>Depreciation</a:t>
                      </a:r>
                      <a:endParaRPr lang="en-GB">
                        <a:effectLst/>
                      </a:endParaRPr>
                    </a:p>
                  </a:txBody>
                  <a:tcPr marL="0" marR="0" marT="0" marB="0" anchor="ctr"/>
                </a:tc>
                <a:extLst>
                  <a:ext uri="{0D108BD9-81ED-4DB2-BD59-A6C34878D82A}">
                    <a16:rowId xmlns:a16="http://schemas.microsoft.com/office/drawing/2014/main" val="1905854404"/>
                  </a:ext>
                </a:extLst>
              </a:tr>
              <a:tr h="1386387">
                <a:tc>
                  <a:txBody>
                    <a:bodyPr/>
                    <a:lstStyle/>
                    <a:p>
                      <a:pPr marL="0" algn="l" rtl="0" eaLnBrk="1" latinLnBrk="0" hangingPunct="1">
                        <a:spcBef>
                          <a:spcPts val="0"/>
                        </a:spcBef>
                        <a:spcAft>
                          <a:spcPts val="0"/>
                        </a:spcAft>
                      </a:pPr>
                      <a:endParaRPr lang="en-GB">
                        <a:effectLst/>
                      </a:endParaRPr>
                    </a:p>
                    <a:p>
                      <a:pPr marL="0" algn="l" rtl="0" eaLnBrk="1" latinLnBrk="0" hangingPunct="1">
                        <a:spcBef>
                          <a:spcPts val="0"/>
                        </a:spcBef>
                        <a:spcAft>
                          <a:spcPts val="0"/>
                        </a:spcAft>
                      </a:pPr>
                      <a:r>
                        <a:rPr lang="en-GB" sz="1800" kern="1200">
                          <a:effectLst/>
                        </a:rPr>
                        <a:t>Fixed Asset</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   </a:t>
                      </a:r>
                      <a:endParaRPr lang="en-GB">
                        <a:effectLst/>
                      </a:endParaRPr>
                    </a:p>
                  </a:txBody>
                  <a:tcPr marL="0" marR="0" marT="0" marB="0" anchor="ctr"/>
                </a:tc>
                <a:tc>
                  <a:txBody>
                    <a:bodyPr/>
                    <a:lstStyle/>
                    <a:p>
                      <a:pPr marL="0" algn="l" rtl="0" eaLnBrk="1" latinLnBrk="0" hangingPunct="1">
                        <a:spcBef>
                          <a:spcPts val="0"/>
                        </a:spcBef>
                        <a:spcAft>
                          <a:spcPts val="0"/>
                        </a:spcAft>
                      </a:pPr>
                      <a:endParaRPr lang="en-GB" sz="1000">
                        <a:effectLst/>
                      </a:endParaRPr>
                    </a:p>
                    <a:p>
                      <a:pPr marL="0" algn="ctr" rtl="0" eaLnBrk="1" latinLnBrk="0" hangingPunct="1">
                        <a:spcBef>
                          <a:spcPts val="0"/>
                        </a:spcBef>
                        <a:spcAft>
                          <a:spcPts val="0"/>
                        </a:spcAft>
                      </a:pPr>
                      <a:r>
                        <a:rPr lang="en-GB" sz="2400" kern="1200">
                          <a:effectLst/>
                        </a:rPr>
                        <a:t>£60k</a:t>
                      </a:r>
                      <a:endParaRPr lang="en-GB" sz="2400">
                        <a:effectLst/>
                      </a:endParaRPr>
                    </a:p>
                  </a:txBody>
                  <a:tcPr marL="0" marR="0" marT="0" marB="0" anchor="ctr"/>
                </a:tc>
                <a:tc>
                  <a:txBody>
                    <a:bodyPr/>
                    <a:lstStyle/>
                    <a:p>
                      <a:pPr marL="0" algn="ctr" rtl="0" eaLnBrk="1" latinLnBrk="0" hangingPunct="1">
                        <a:spcBef>
                          <a:spcPts val="0"/>
                        </a:spcBef>
                        <a:spcAft>
                          <a:spcPts val="0"/>
                        </a:spcAft>
                      </a:pPr>
                      <a:endParaRPr lang="en-GB" sz="1000">
                        <a:effectLst/>
                      </a:endParaRPr>
                    </a:p>
                    <a:p>
                      <a:pPr marL="0" algn="ctr" rtl="0" eaLnBrk="1" latinLnBrk="0" hangingPunct="1">
                        <a:spcBef>
                          <a:spcPts val="0"/>
                        </a:spcBef>
                        <a:spcAft>
                          <a:spcPts val="0"/>
                        </a:spcAft>
                      </a:pPr>
                      <a:r>
                        <a:rPr lang="en-GB" sz="2400" kern="1200">
                          <a:effectLst/>
                        </a:rPr>
                        <a:t>&gt;1</a:t>
                      </a:r>
                      <a:endParaRPr lang="en-GB" sz="2400">
                        <a:effectLst/>
                      </a:endParaRPr>
                    </a:p>
                  </a:txBody>
                  <a:tcPr marL="0" marR="0" marT="0" marB="0" anchor="ctr"/>
                </a:tc>
                <a:tc>
                  <a:txBody>
                    <a:bodyPr/>
                    <a:lstStyle/>
                    <a:p>
                      <a:pPr marL="0" algn="l" rtl="0" eaLnBrk="1" latinLnBrk="0" hangingPunct="1">
                        <a:spcBef>
                          <a:spcPts val="0"/>
                        </a:spcBef>
                        <a:spcAft>
                          <a:spcPts val="0"/>
                        </a:spcAft>
                      </a:pPr>
                      <a:r>
                        <a:rPr lang="en-GB" sz="1400" kern="1200">
                          <a:effectLst/>
                        </a:rPr>
                        <a:t>the cost of the asset is charged to the I&amp;E in equal monthly instalments spread over the life of the asset</a:t>
                      </a:r>
                      <a:endParaRPr lang="en-GB">
                        <a:effectLst/>
                      </a:endParaRPr>
                    </a:p>
                  </a:txBody>
                  <a:tcPr marL="0" marR="0" marT="0" marB="0" anchor="ctr"/>
                </a:tc>
                <a:tc>
                  <a:txBody>
                    <a:bodyPr/>
                    <a:lstStyle/>
                    <a:p>
                      <a:pPr marL="0" algn="l" rtl="0" eaLnBrk="1" latinLnBrk="0" hangingPunct="1">
                        <a:spcBef>
                          <a:spcPts val="0"/>
                        </a:spcBef>
                        <a:spcAft>
                          <a:spcPts val="0"/>
                        </a:spcAft>
                      </a:pPr>
                      <a:r>
                        <a:rPr lang="en-GB" sz="1400" kern="1200">
                          <a:effectLst/>
                        </a:rPr>
                        <a:t>monthly amount charged to the expenditure account across the whole asset life</a:t>
                      </a:r>
                      <a:endParaRPr lang="en-GB">
                        <a:effectLst/>
                      </a:endParaRPr>
                    </a:p>
                  </a:txBody>
                  <a:tcPr marL="0" marR="0" marT="0" marB="0" anchor="ctr"/>
                </a:tc>
                <a:extLst>
                  <a:ext uri="{0D108BD9-81ED-4DB2-BD59-A6C34878D82A}">
                    <a16:rowId xmlns:a16="http://schemas.microsoft.com/office/drawing/2014/main" val="1795407964"/>
                  </a:ext>
                </a:extLst>
              </a:tr>
              <a:tr h="986489">
                <a:tc>
                  <a:txBody>
                    <a:bodyPr/>
                    <a:lstStyle/>
                    <a:p>
                      <a:pPr marL="0" algn="l" rtl="0" eaLnBrk="1" latinLnBrk="0" hangingPunct="1">
                        <a:spcBef>
                          <a:spcPts val="0"/>
                        </a:spcBef>
                        <a:spcAft>
                          <a:spcPts val="0"/>
                        </a:spcAft>
                      </a:pPr>
                      <a:endParaRPr lang="en-GB">
                        <a:effectLst/>
                      </a:endParaRPr>
                    </a:p>
                    <a:p>
                      <a:pPr marL="0" algn="l" rtl="0" eaLnBrk="1" latinLnBrk="0" hangingPunct="1">
                        <a:spcBef>
                          <a:spcPts val="0"/>
                        </a:spcBef>
                        <a:spcAft>
                          <a:spcPts val="0"/>
                        </a:spcAft>
                      </a:pPr>
                      <a:r>
                        <a:rPr lang="en-GB" sz="1800" kern="1200">
                          <a:effectLst/>
                        </a:rPr>
                        <a:t>Expense Asset</a:t>
                      </a:r>
                      <a:endParaRPr lang="en-GB">
                        <a:effectLst/>
                      </a:endParaRPr>
                    </a:p>
                  </a:txBody>
                  <a:tcPr marL="0" marR="0" marT="0" marB="0" anchor="ctr"/>
                </a:tc>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endParaRPr lang="en-GB" sz="1000">
                        <a:effectLst/>
                      </a:endParaRPr>
                    </a:p>
                    <a:p>
                      <a:pPr marL="0" algn="ctr" rtl="0" eaLnBrk="1" latinLnBrk="0" hangingPunct="1">
                        <a:spcBef>
                          <a:spcPts val="0"/>
                        </a:spcBef>
                        <a:spcAft>
                          <a:spcPts val="0"/>
                        </a:spcAft>
                      </a:pPr>
                      <a:r>
                        <a:rPr lang="en-GB" sz="2400" kern="1200">
                          <a:effectLst/>
                        </a:rPr>
                        <a:t>£20k</a:t>
                      </a:r>
                      <a:endParaRPr lang="en-GB" sz="2400">
                        <a:effectLst/>
                      </a:endParaRPr>
                    </a:p>
                  </a:txBody>
                  <a:tcPr marL="0" marR="0" marT="0" marB="0" anchor="ctr"/>
                </a:tc>
                <a:tc>
                  <a:txBody>
                    <a:bodyPr/>
                    <a:lstStyle/>
                    <a:p>
                      <a:pPr marL="0" algn="ctr" rtl="0" eaLnBrk="1" latinLnBrk="0" hangingPunct="1">
                        <a:spcBef>
                          <a:spcPts val="0"/>
                        </a:spcBef>
                        <a:spcAft>
                          <a:spcPts val="0"/>
                        </a:spcAft>
                      </a:pPr>
                      <a:endParaRPr lang="en-GB" sz="1000">
                        <a:effectLst/>
                      </a:endParaRPr>
                    </a:p>
                    <a:p>
                      <a:pPr marL="0" algn="ctr" rtl="0" eaLnBrk="1" latinLnBrk="0" hangingPunct="1">
                        <a:spcBef>
                          <a:spcPts val="0"/>
                        </a:spcBef>
                        <a:spcAft>
                          <a:spcPts val="0"/>
                        </a:spcAft>
                      </a:pPr>
                      <a:r>
                        <a:rPr lang="en-GB" sz="2400" kern="1200">
                          <a:effectLst/>
                        </a:rPr>
                        <a:t>&gt;1</a:t>
                      </a:r>
                      <a:endParaRPr lang="en-GB" sz="2400">
                        <a:effectLst/>
                      </a:endParaRPr>
                    </a:p>
                  </a:txBody>
                  <a:tcPr marL="0" marR="0" marT="0" marB="0" anchor="ctr"/>
                </a:tc>
                <a:tc>
                  <a:txBody>
                    <a:bodyPr/>
                    <a:lstStyle/>
                    <a:p>
                      <a:pPr marL="0" algn="l" rtl="0" eaLnBrk="1" latinLnBrk="0" hangingPunct="1">
                        <a:spcBef>
                          <a:spcPts val="0"/>
                        </a:spcBef>
                        <a:spcAft>
                          <a:spcPts val="0"/>
                        </a:spcAft>
                      </a:pPr>
                      <a:endParaRPr lang="en-GB">
                        <a:effectLst/>
                      </a:endParaRPr>
                    </a:p>
                    <a:p>
                      <a:pPr marL="0" algn="l" rtl="0" eaLnBrk="1" latinLnBrk="0" hangingPunct="1">
                        <a:spcBef>
                          <a:spcPts val="0"/>
                        </a:spcBef>
                        <a:spcAft>
                          <a:spcPts val="0"/>
                        </a:spcAft>
                      </a:pPr>
                      <a:r>
                        <a:rPr lang="en-GB" sz="1400" kern="1200">
                          <a:effectLst/>
                        </a:rPr>
                        <a:t>The entire cost is charged to the GL in the period of purchase</a:t>
                      </a:r>
                      <a:endParaRPr lang="en-GB">
                        <a:effectLst/>
                      </a:endParaRPr>
                    </a:p>
                  </a:txBody>
                  <a:tcPr marL="0" marR="0" marT="0" marB="0" anchor="ctr"/>
                </a:tc>
                <a:tc>
                  <a:txBody>
                    <a:bodyPr/>
                    <a:lstStyle/>
                    <a:p>
                      <a:pPr marL="0" algn="ctr" rtl="0" eaLnBrk="1" latinLnBrk="0" hangingPunct="1">
                        <a:spcBef>
                          <a:spcPts val="0"/>
                        </a:spcBef>
                        <a:spcAft>
                          <a:spcPts val="0"/>
                        </a:spcAft>
                      </a:pPr>
                      <a:endParaRPr lang="en-GB">
                        <a:effectLst/>
                      </a:endParaRPr>
                    </a:p>
                    <a:p>
                      <a:pPr marL="0" algn="ctr" rtl="0" eaLnBrk="1" latinLnBrk="0" hangingPunct="1">
                        <a:spcBef>
                          <a:spcPts val="0"/>
                        </a:spcBef>
                        <a:spcAft>
                          <a:spcPts val="0"/>
                        </a:spcAft>
                      </a:pPr>
                      <a:r>
                        <a:rPr lang="en-GB" sz="2000" kern="1200">
                          <a:effectLst/>
                        </a:rPr>
                        <a:t>N/A</a:t>
                      </a:r>
                      <a:endParaRPr lang="en-GB">
                        <a:effectLst/>
                      </a:endParaRPr>
                    </a:p>
                  </a:txBody>
                  <a:tcPr marL="0" marR="0" marT="0" marB="0" anchor="ctr"/>
                </a:tc>
                <a:extLst>
                  <a:ext uri="{0D108BD9-81ED-4DB2-BD59-A6C34878D82A}">
                    <a16:rowId xmlns:a16="http://schemas.microsoft.com/office/drawing/2014/main" val="3113002306"/>
                  </a:ext>
                </a:extLst>
              </a:tr>
              <a:tr h="1422821">
                <a:tc>
                  <a:txBody>
                    <a:bodyPr/>
                    <a:lstStyle/>
                    <a:p>
                      <a:pPr marL="0" algn="l" rtl="0" eaLnBrk="1" latinLnBrk="0" hangingPunct="1">
                        <a:spcBef>
                          <a:spcPts val="0"/>
                        </a:spcBef>
                        <a:spcAft>
                          <a:spcPts val="0"/>
                        </a:spcAft>
                      </a:pPr>
                      <a:r>
                        <a:rPr lang="en-US" sz="1800" kern="1200">
                          <a:effectLst/>
                        </a:rPr>
                        <a:t>Externally Funded Equipment Purchases</a:t>
                      </a:r>
                      <a:endParaRPr lang="en-US">
                        <a:effectLst/>
                      </a:endParaRPr>
                    </a:p>
                  </a:txBody>
                  <a:tcPr marL="0" marR="0" marT="0" marB="0" anchor="ctr"/>
                </a:tc>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endParaRPr lang="en-GB" sz="1000">
                        <a:effectLst/>
                      </a:endParaRPr>
                    </a:p>
                    <a:p>
                      <a:pPr marL="0" algn="ctr" rtl="0" eaLnBrk="1" latinLnBrk="0" hangingPunct="1">
                        <a:spcBef>
                          <a:spcPts val="0"/>
                        </a:spcBef>
                        <a:spcAft>
                          <a:spcPts val="0"/>
                        </a:spcAft>
                      </a:pPr>
                      <a:r>
                        <a:rPr lang="en-GB" sz="2400" kern="1200">
                          <a:effectLst/>
                        </a:rPr>
                        <a:t>£60k</a:t>
                      </a:r>
                      <a:endParaRPr lang="en-GB" sz="2400">
                        <a:effectLst/>
                      </a:endParaRPr>
                    </a:p>
                  </a:txBody>
                  <a:tcPr marL="0" marR="0" marT="0" marB="0" anchor="ctr"/>
                </a:tc>
                <a:tc>
                  <a:txBody>
                    <a:bodyPr/>
                    <a:lstStyle/>
                    <a:p>
                      <a:pPr marL="0" algn="ctr" rtl="0" eaLnBrk="1" latinLnBrk="0" hangingPunct="1">
                        <a:spcBef>
                          <a:spcPts val="0"/>
                        </a:spcBef>
                        <a:spcAft>
                          <a:spcPts val="0"/>
                        </a:spcAft>
                      </a:pPr>
                      <a:endParaRPr lang="en-GB" sz="1000">
                        <a:effectLst/>
                      </a:endParaRPr>
                    </a:p>
                    <a:p>
                      <a:pPr marL="0" algn="ctr" rtl="0" eaLnBrk="1" latinLnBrk="0" hangingPunct="1">
                        <a:spcBef>
                          <a:spcPts val="0"/>
                        </a:spcBef>
                        <a:spcAft>
                          <a:spcPts val="0"/>
                        </a:spcAft>
                      </a:pPr>
                      <a:r>
                        <a:rPr lang="en-GB" sz="2400" kern="1200">
                          <a:effectLst/>
                        </a:rPr>
                        <a:t>&gt;1</a:t>
                      </a:r>
                      <a:endParaRPr lang="en-GB" sz="2400">
                        <a:effectLst/>
                      </a:endParaRPr>
                    </a:p>
                  </a:txBody>
                  <a:tcPr marL="0" marR="0" marT="0" marB="0" anchor="ctr"/>
                </a:tc>
                <a:tc>
                  <a:txBody>
                    <a:bodyPr/>
                    <a:lstStyle/>
                    <a:p>
                      <a:pPr marL="0" algn="l" rtl="0" eaLnBrk="1" latinLnBrk="0" hangingPunct="1">
                        <a:spcBef>
                          <a:spcPts val="0"/>
                        </a:spcBef>
                        <a:spcAft>
                          <a:spcPts val="0"/>
                        </a:spcAft>
                      </a:pPr>
                      <a:r>
                        <a:rPr lang="en-GB" sz="1400" kern="1200">
                          <a:effectLst/>
                        </a:rPr>
                        <a:t>income is fully matched to equipment cost in the</a:t>
                      </a:r>
                      <a:r>
                        <a:rPr lang="en-GB" sz="1400" kern="1200" baseline="0">
                          <a:effectLst/>
                        </a:rPr>
                        <a:t> mo</a:t>
                      </a:r>
                      <a:r>
                        <a:rPr lang="en-GB" sz="1400" kern="1200">
                          <a:effectLst/>
                        </a:rPr>
                        <a:t>nth of purchase </a:t>
                      </a:r>
                      <a:endParaRPr lang="en-GB">
                        <a:effectLst/>
                      </a:endParaRPr>
                    </a:p>
                    <a:p>
                      <a:pPr marL="0" algn="l" rtl="0" eaLnBrk="1" latinLnBrk="0" hangingPunct="1">
                        <a:spcBef>
                          <a:spcPts val="0"/>
                        </a:spcBef>
                        <a:spcAft>
                          <a:spcPts val="0"/>
                        </a:spcAft>
                      </a:pPr>
                      <a:r>
                        <a:rPr lang="en-GB" sz="1400" kern="1200">
                          <a:effectLst/>
                        </a:rPr>
                        <a:t>via a Trust Fund ​</a:t>
                      </a:r>
                      <a:endParaRPr lang="en-GB">
                        <a:effectLst/>
                      </a:endParaRPr>
                    </a:p>
                  </a:txBody>
                  <a:tcPr marL="0" marR="0" marT="0" marB="0" anchor="ctr"/>
                </a:tc>
                <a:tc>
                  <a:txBody>
                    <a:bodyPr/>
                    <a:lstStyle/>
                    <a:p>
                      <a:pPr marL="0" algn="l" rtl="0" eaLnBrk="1" latinLnBrk="0" hangingPunct="1">
                        <a:spcBef>
                          <a:spcPts val="0"/>
                        </a:spcBef>
                        <a:spcAft>
                          <a:spcPts val="0"/>
                        </a:spcAft>
                      </a:pPr>
                      <a:r>
                        <a:rPr lang="en-GB">
                          <a:effectLst/>
                        </a:rPr>
                        <a:t>This is done centrally and will not affect your GL</a:t>
                      </a:r>
                    </a:p>
                  </a:txBody>
                  <a:tcPr marL="0" marR="0" marT="0" marB="0" anchor="ctr"/>
                </a:tc>
                <a:extLst>
                  <a:ext uri="{0D108BD9-81ED-4DB2-BD59-A6C34878D82A}">
                    <a16:rowId xmlns:a16="http://schemas.microsoft.com/office/drawing/2014/main" val="2055491374"/>
                  </a:ext>
                </a:extLst>
              </a:tr>
            </a:tbl>
          </a:graphicData>
        </a:graphic>
      </p:graphicFrame>
      <p:pic>
        <p:nvPicPr>
          <p:cNvPr id="6" name="Picture 6" descr="A microscope on a table&#10;&#10;Description automatically generated">
            <a:extLst>
              <a:ext uri="{FF2B5EF4-FFF2-40B4-BE49-F238E27FC236}">
                <a16:creationId xmlns:a16="http://schemas.microsoft.com/office/drawing/2014/main" id="{54892156-B3FF-424F-9C0C-2B17CD70F3DD}"/>
              </a:ext>
            </a:extLst>
          </p:cNvPr>
          <p:cNvPicPr>
            <a:picLocks noChangeAspect="1"/>
          </p:cNvPicPr>
          <p:nvPr/>
        </p:nvPicPr>
        <p:blipFill>
          <a:blip r:embed="rId3"/>
          <a:stretch>
            <a:fillRect/>
          </a:stretch>
        </p:blipFill>
        <p:spPr>
          <a:xfrm>
            <a:off x="1515305" y="2179110"/>
            <a:ext cx="1143000" cy="1228725"/>
          </a:xfrm>
          <a:prstGeom prst="rect">
            <a:avLst/>
          </a:prstGeom>
        </p:spPr>
      </p:pic>
      <p:pic>
        <p:nvPicPr>
          <p:cNvPr id="7" name="Picture 7" descr="A microscope on a table&#10;&#10;Description automatically generated">
            <a:extLst>
              <a:ext uri="{FF2B5EF4-FFF2-40B4-BE49-F238E27FC236}">
                <a16:creationId xmlns:a16="http://schemas.microsoft.com/office/drawing/2014/main" id="{122B5BA4-FCAD-4A52-97A5-BB6708684450}"/>
              </a:ext>
            </a:extLst>
          </p:cNvPr>
          <p:cNvPicPr>
            <a:picLocks noChangeAspect="1"/>
          </p:cNvPicPr>
          <p:nvPr/>
        </p:nvPicPr>
        <p:blipFill>
          <a:blip r:embed="rId3"/>
          <a:stretch>
            <a:fillRect/>
          </a:stretch>
        </p:blipFill>
        <p:spPr>
          <a:xfrm>
            <a:off x="1486848" y="4569450"/>
            <a:ext cx="1143000" cy="1228725"/>
          </a:xfrm>
          <a:prstGeom prst="rect">
            <a:avLst/>
          </a:prstGeom>
        </p:spPr>
      </p:pic>
      <p:pic>
        <p:nvPicPr>
          <p:cNvPr id="8" name="Picture 8" descr="A close up of a speaker&#10;&#10;Description automatically generated">
            <a:extLst>
              <a:ext uri="{FF2B5EF4-FFF2-40B4-BE49-F238E27FC236}">
                <a16:creationId xmlns:a16="http://schemas.microsoft.com/office/drawing/2014/main" id="{B55A05F5-6CED-4553-844E-A1A59484F4B9}"/>
              </a:ext>
            </a:extLst>
          </p:cNvPr>
          <p:cNvPicPr>
            <a:picLocks noChangeAspect="1"/>
          </p:cNvPicPr>
          <p:nvPr/>
        </p:nvPicPr>
        <p:blipFill>
          <a:blip r:embed="rId4"/>
          <a:stretch>
            <a:fillRect/>
          </a:stretch>
        </p:blipFill>
        <p:spPr>
          <a:xfrm>
            <a:off x="1559412" y="3672527"/>
            <a:ext cx="988388" cy="622747"/>
          </a:xfrm>
          <a:prstGeom prst="rect">
            <a:avLst/>
          </a:prstGeom>
        </p:spPr>
      </p:pic>
    </p:spTree>
    <p:extLst>
      <p:ext uri="{BB962C8B-B14F-4D97-AF65-F5344CB8AC3E}">
        <p14:creationId xmlns:p14="http://schemas.microsoft.com/office/powerpoint/2010/main" val="666648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calendar&#10;&#10;Description automatically generated">
            <a:extLst>
              <a:ext uri="{FF2B5EF4-FFF2-40B4-BE49-F238E27FC236}">
                <a16:creationId xmlns:a16="http://schemas.microsoft.com/office/drawing/2014/main" id="{7CDCEDE3-8C32-4841-BA52-A2781D34110D}"/>
              </a:ext>
            </a:extLst>
          </p:cNvPr>
          <p:cNvPicPr>
            <a:picLocks noChangeAspect="1"/>
          </p:cNvPicPr>
          <p:nvPr/>
        </p:nvPicPr>
        <p:blipFill>
          <a:blip r:embed="rId3"/>
          <a:stretch>
            <a:fillRect/>
          </a:stretch>
        </p:blipFill>
        <p:spPr>
          <a:xfrm>
            <a:off x="582180" y="3374842"/>
            <a:ext cx="8090383" cy="2552516"/>
          </a:xfrm>
          <a:prstGeom prst="rect">
            <a:avLst/>
          </a:prstGeom>
        </p:spPr>
      </p:pic>
      <p:sp>
        <p:nvSpPr>
          <p:cNvPr id="2" name="Title 1"/>
          <p:cNvSpPr>
            <a:spLocks noGrp="1"/>
          </p:cNvSpPr>
          <p:nvPr>
            <p:ph type="title"/>
          </p:nvPr>
        </p:nvSpPr>
        <p:spPr/>
        <p:txBody>
          <a:bodyPr/>
          <a:lstStyle/>
          <a:p>
            <a:r>
              <a:rPr lang="en-GB" sz="3250"/>
              <a:t>Depreciation of a £50k fixed asset - Departmental Case Study </a:t>
            </a:r>
            <a:endParaRPr lang="en-GB"/>
          </a:p>
        </p:txBody>
      </p:sp>
      <p:sp>
        <p:nvSpPr>
          <p:cNvPr id="4" name="Rounded Rectangular Callout 3"/>
          <p:cNvSpPr/>
          <p:nvPr/>
        </p:nvSpPr>
        <p:spPr>
          <a:xfrm>
            <a:off x="660751" y="1548773"/>
            <a:ext cx="4331205" cy="1831456"/>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1400">
              <a:ln w="0"/>
              <a:solidFill>
                <a:schemeClr val="tx1"/>
              </a:solidFill>
              <a:effectLst>
                <a:outerShdw blurRad="38100" dist="19050" dir="2700000" algn="tl" rotWithShape="0">
                  <a:schemeClr val="dk1">
                    <a:alpha val="40000"/>
                  </a:schemeClr>
                </a:outerShdw>
              </a:effectLst>
            </a:endParaRPr>
          </a:p>
          <a:p>
            <a:endParaRPr lang="en-GB" sz="1400">
              <a:ln w="0"/>
              <a:solidFill>
                <a:schemeClr val="tx1"/>
              </a:solidFill>
              <a:effectLst>
                <a:outerShdw blurRad="38100" dist="19050" dir="2700000" algn="tl" rotWithShape="0">
                  <a:schemeClr val="dk1">
                    <a:alpha val="40000"/>
                  </a:schemeClr>
                </a:outerShdw>
              </a:effectLst>
            </a:endParaRPr>
          </a:p>
          <a:p>
            <a:r>
              <a:rPr lang="en-GB" sz="1400">
                <a:ln w="0"/>
                <a:solidFill>
                  <a:schemeClr val="tx1"/>
                </a:solidFill>
                <a:effectLst>
                  <a:outerShdw blurRad="38100" dist="19050" dir="2700000" algn="tl" rotWithShape="0">
                    <a:schemeClr val="dk1">
                      <a:alpha val="40000"/>
                    </a:schemeClr>
                  </a:outerShdw>
                </a:effectLst>
              </a:rPr>
              <a:t>A Department buys a microscope for £50k in May. The item is categorised as equipment and is depreciated over a period of 5 years (60 months). As the date placed in service is May, there will be 3 months depreciation charged in the first year. In the sixth-year depreciation with stop in April when the 60th month of depreciation is charged. </a:t>
            </a:r>
            <a:endParaRPr lang="en-GB">
              <a:ln w="0"/>
              <a:solidFill>
                <a:schemeClr val="tx1"/>
              </a:solidFill>
              <a:effectLst>
                <a:outerShdw blurRad="38100" dist="19050" dir="2700000" algn="tl" rotWithShape="0">
                  <a:prstClr val="black">
                    <a:alpha val="40000"/>
                  </a:prstClr>
                </a:outerShdw>
              </a:effectLst>
              <a:ea typeface="+mn-lt"/>
              <a:cs typeface="+mn-lt"/>
            </a:endParaRPr>
          </a:p>
          <a:p>
            <a:pPr algn="ctr"/>
            <a:endParaRPr lang="en-GB">
              <a:ln w="0"/>
              <a:solidFill>
                <a:schemeClr val="tx1"/>
              </a:solidFill>
              <a:effectLst>
                <a:outerShdw blurRad="38100" dist="19050" dir="2700000" algn="tl" rotWithShape="0">
                  <a:prstClr val="black">
                    <a:alpha val="40000"/>
                  </a:prstClr>
                </a:outerShdw>
              </a:effectLst>
              <a:cs typeface="Calibri"/>
            </a:endParaRPr>
          </a:p>
          <a:p>
            <a:pPr algn="ctr"/>
            <a:endParaRPr lang="en-GB">
              <a:ln w="0"/>
              <a:solidFill>
                <a:schemeClr val="tx1"/>
              </a:solidFill>
              <a:effectLst>
                <a:outerShdw blurRad="38100" dist="19050" dir="2700000" algn="tl" rotWithShape="0">
                  <a:prstClr val="black">
                    <a:alpha val="40000"/>
                  </a:prstClr>
                </a:outerShdw>
              </a:effectLst>
              <a:cs typeface="Calibri"/>
            </a:endParaRPr>
          </a:p>
        </p:txBody>
      </p:sp>
    </p:spTree>
    <p:extLst>
      <p:ext uri="{BB962C8B-B14F-4D97-AF65-F5344CB8AC3E}">
        <p14:creationId xmlns:p14="http://schemas.microsoft.com/office/powerpoint/2010/main" val="2487219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Supplies and Equipment</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marL="0" indent="0">
              <a:buNone/>
            </a:pPr>
            <a:r>
              <a:rPr lang="en-GB" sz="2050" b="1">
                <a:ea typeface="+mn-lt"/>
                <a:cs typeface="+mn-lt"/>
              </a:rPr>
              <a:t>Department Responsibilities</a:t>
            </a:r>
            <a:endParaRPr lang="en-US"/>
          </a:p>
          <a:p>
            <a:pPr marL="170815" indent="-170815"/>
            <a:r>
              <a:rPr lang="en-GB" sz="2050">
                <a:ea typeface="+mn-lt"/>
                <a:cs typeface="+mn-lt"/>
              </a:rPr>
              <a:t>Make sure you code equipment purchases correctly</a:t>
            </a:r>
            <a:endParaRPr lang="en-GB" sz="2050">
              <a:cs typeface="Calibri"/>
            </a:endParaRPr>
          </a:p>
          <a:p>
            <a:pPr marL="170815" indent="-170815"/>
            <a:r>
              <a:rPr lang="en-GB" sz="2050">
                <a:ea typeface="+mn-lt"/>
                <a:cs typeface="+mn-lt"/>
              </a:rPr>
              <a:t>Liaise with the central Fixed Asset Team to ensure internally funded asset details are correct</a:t>
            </a:r>
            <a:endParaRPr lang="en-GB"/>
          </a:p>
          <a:p>
            <a:pPr marL="170815" indent="-170815"/>
            <a:r>
              <a:rPr lang="en-GB" sz="2050">
                <a:ea typeface="+mn-lt"/>
                <a:cs typeface="+mn-lt"/>
              </a:rPr>
              <a:t>Check asset capitalisation information (DEL) provided by the Fixed Asset Team</a:t>
            </a:r>
          </a:p>
          <a:p>
            <a:pPr marL="170815" indent="-170815"/>
            <a:r>
              <a:rPr lang="en-GB" sz="2050">
                <a:ea typeface="+mn-lt"/>
                <a:cs typeface="+mn-lt"/>
              </a:rPr>
              <a:t>Budget and forecast for existing assests in BFT for depreciation of capitalised assets using the (DEL) and for planned assets contact your divisional finance team</a:t>
            </a:r>
            <a:endParaRPr lang="en-GB"/>
          </a:p>
          <a:p>
            <a:pPr marL="0" indent="0">
              <a:buNone/>
            </a:pPr>
            <a:endParaRPr lang="en-GB" sz="2050">
              <a:ea typeface="+mn-lt"/>
              <a:cs typeface="+mn-lt"/>
            </a:endParaRPr>
          </a:p>
          <a:p>
            <a:pPr marL="0" indent="0">
              <a:buNone/>
            </a:pPr>
            <a:r>
              <a:rPr lang="en-GB" sz="2050" b="1">
                <a:ea typeface="+mn-lt"/>
                <a:cs typeface="+mn-lt"/>
              </a:rPr>
              <a:t>Fixed Asset Team Process</a:t>
            </a:r>
            <a:endParaRPr lang="en-GB" sz="2050">
              <a:ea typeface="+mn-lt"/>
              <a:cs typeface="+mn-lt"/>
            </a:endParaRPr>
          </a:p>
          <a:p>
            <a:pPr marL="170815" indent="-170815"/>
            <a:r>
              <a:rPr lang="en-GB" sz="2050">
                <a:ea typeface="+mn-lt"/>
                <a:cs typeface="+mn-lt"/>
              </a:rPr>
              <a:t>Fixed Asset Team picks up asset details on a monthly basis after the Accounts Payable and Projects module close (close of WD2)</a:t>
            </a:r>
          </a:p>
          <a:p>
            <a:pPr marL="170815" indent="-170815"/>
            <a:r>
              <a:rPr lang="en-GB" sz="2050">
                <a:ea typeface="+mn-lt"/>
                <a:cs typeface="+mn-lt"/>
              </a:rPr>
              <a:t>Fixed Asset Team journals capital adjustments by WD6</a:t>
            </a:r>
          </a:p>
          <a:p>
            <a:pPr marL="170815" indent="-170815"/>
            <a:r>
              <a:rPr lang="en-GB" sz="2050">
                <a:ea typeface="+mn-lt"/>
                <a:cs typeface="+mn-lt"/>
              </a:rPr>
              <a:t>The first month of depreciation is charged to the GL in that month and every month for the remaining life of the asset</a:t>
            </a:r>
            <a:endParaRPr lang="en-GB">
              <a:ea typeface="+mn-lt"/>
              <a:cs typeface="+mn-lt"/>
            </a:endParaRPr>
          </a:p>
          <a:p>
            <a:pPr marL="170815" indent="-170815"/>
            <a:r>
              <a:rPr lang="en-GB" sz="2050">
                <a:ea typeface="+mn-lt"/>
                <a:cs typeface="+mn-lt"/>
              </a:rPr>
              <a:t>Departments are sent a report showing Oracle accounting entries for the capitalisation adjustments made</a:t>
            </a:r>
          </a:p>
          <a:p>
            <a:pPr marL="170815" indent="-170815"/>
            <a:r>
              <a:rPr lang="en-GB" sz="2050">
                <a:ea typeface="+mn-lt"/>
                <a:cs typeface="+mn-lt"/>
              </a:rPr>
              <a:t>The DEL is issued quarterly, listing all department assets (regardless of capital treatment or funding)</a:t>
            </a:r>
          </a:p>
          <a:p>
            <a:pPr marL="0" indent="0">
              <a:buNone/>
            </a:pPr>
            <a:endParaRPr lang="en-GB" sz="2000">
              <a:ea typeface="+mn-lt"/>
              <a:cs typeface="+mn-lt"/>
            </a:endParaRPr>
          </a:p>
        </p:txBody>
      </p:sp>
    </p:spTree>
    <p:extLst>
      <p:ext uri="{BB962C8B-B14F-4D97-AF65-F5344CB8AC3E}">
        <p14:creationId xmlns:p14="http://schemas.microsoft.com/office/powerpoint/2010/main" val="213080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4477-B2BB-4D71-A1C3-EB7C73D04878}"/>
              </a:ext>
            </a:extLst>
          </p:cNvPr>
          <p:cNvSpPr>
            <a:spLocks noGrp="1"/>
          </p:cNvSpPr>
          <p:nvPr>
            <p:ph type="title"/>
          </p:nvPr>
        </p:nvSpPr>
        <p:spPr/>
        <p:txBody>
          <a:bodyPr/>
          <a:lstStyle/>
          <a:p>
            <a:r>
              <a:rPr lang="en-GB" sz="3250">
                <a:cs typeface="Calibri Light"/>
              </a:rPr>
              <a:t>Take a step back and consider..</a:t>
            </a:r>
            <a:endParaRPr lang="en-GB"/>
          </a:p>
        </p:txBody>
      </p:sp>
      <p:sp>
        <p:nvSpPr>
          <p:cNvPr id="3" name="Content Placeholder 2">
            <a:extLst>
              <a:ext uri="{FF2B5EF4-FFF2-40B4-BE49-F238E27FC236}">
                <a16:creationId xmlns:a16="http://schemas.microsoft.com/office/drawing/2014/main" id="{7D2DC379-84DF-4E2F-B4FC-1AE20E488751}"/>
              </a:ext>
            </a:extLst>
          </p:cNvPr>
          <p:cNvSpPr>
            <a:spLocks noGrp="1"/>
          </p:cNvSpPr>
          <p:nvPr>
            <p:ph idx="1"/>
          </p:nvPr>
        </p:nvSpPr>
        <p:spPr>
          <a:xfrm>
            <a:off x="768947" y="1635813"/>
            <a:ext cx="7886700" cy="4351338"/>
          </a:xfrm>
        </p:spPr>
        <p:txBody>
          <a:bodyPr vert="horz" lIns="91440" tIns="45720" rIns="91440" bIns="45720" rtlCol="0" anchor="t">
            <a:normAutofit/>
          </a:bodyPr>
          <a:lstStyle/>
          <a:p>
            <a:pPr marL="170815" indent="-170815">
              <a:buFont typeface="Wingdings" panose="020B0604020202020204" pitchFamily="34" charset="0"/>
              <a:buChar char="ü"/>
            </a:pPr>
            <a:r>
              <a:rPr lang="en-GB" sz="2050">
                <a:cs typeface="Calibri"/>
              </a:rPr>
              <a:t>Do the total movements align to my understanding?</a:t>
            </a:r>
            <a:endParaRPr lang="en-GB">
              <a:cs typeface="Calibri"/>
            </a:endParaRPr>
          </a:p>
          <a:p>
            <a:pPr marL="513715" lvl="1" indent="-170815">
              <a:buFont typeface="Wingdings" panose="020B0604020202020204" pitchFamily="34" charset="0"/>
              <a:buChar char="ü"/>
            </a:pPr>
            <a:r>
              <a:rPr lang="en-GB" sz="1750">
                <a:cs typeface="Calibri"/>
              </a:rPr>
              <a:t>Does it make sense against actuals?</a:t>
            </a:r>
          </a:p>
          <a:p>
            <a:pPr marL="513715" lvl="1" indent="-170815">
              <a:buFont typeface="Wingdings" panose="020B0604020202020204" pitchFamily="34" charset="0"/>
              <a:buChar char="ü"/>
            </a:pPr>
            <a:r>
              <a:rPr lang="en-GB" sz="1750">
                <a:cs typeface="Calibri"/>
              </a:rPr>
              <a:t>Does it make sense against the last budget/forecast?</a:t>
            </a:r>
          </a:p>
          <a:p>
            <a:pPr marL="170815" indent="-170815">
              <a:buFont typeface="Wingdings" panose="020B0604020202020204" pitchFamily="34" charset="0"/>
              <a:buChar char="ü"/>
            </a:pPr>
            <a:r>
              <a:rPr lang="en-GB" sz="2050">
                <a:cs typeface="Calibri"/>
              </a:rPr>
              <a:t>Do my A2 and B ledgers net to nil?</a:t>
            </a:r>
          </a:p>
          <a:p>
            <a:pPr marL="170815" indent="-170815">
              <a:buFont typeface="Wingdings" panose="020B0604020202020204" pitchFamily="34" charset="0"/>
              <a:buChar char="ü"/>
            </a:pPr>
            <a:r>
              <a:rPr lang="en-GB" sz="2050">
                <a:cs typeface="Calibri"/>
              </a:rPr>
              <a:t>Do my income and expense lines look sensible line by line?</a:t>
            </a:r>
          </a:p>
          <a:p>
            <a:pPr marL="170815" indent="-170815">
              <a:buFont typeface="Wingdings" panose="020B0604020202020204" pitchFamily="34" charset="0"/>
              <a:buChar char="ü"/>
            </a:pPr>
            <a:r>
              <a:rPr lang="en-GB" sz="2050">
                <a:cs typeface="Calibri"/>
              </a:rPr>
              <a:t>Have I captured everything that I have discussed in the department?</a:t>
            </a:r>
          </a:p>
          <a:p>
            <a:pPr marL="170815" indent="-170815">
              <a:buFont typeface="Wingdings" panose="020B0604020202020204" pitchFamily="34" charset="0"/>
              <a:buChar char="ü"/>
            </a:pPr>
            <a:r>
              <a:rPr lang="en-GB" sz="2050">
                <a:cs typeface="Calibri"/>
              </a:rPr>
              <a:t>Does my FTE total look correct?  Do I have any 'negative' people?</a:t>
            </a:r>
          </a:p>
          <a:p>
            <a:pPr marL="170815" indent="-170815">
              <a:buFont typeface="Wingdings" panose="020B0604020202020204" pitchFamily="34" charset="0"/>
              <a:buChar char="ü"/>
            </a:pPr>
            <a:r>
              <a:rPr lang="en-GB" sz="2050">
                <a:cs typeface="Calibri"/>
              </a:rPr>
              <a:t>Is my phasing by month as accurate as possible?</a:t>
            </a:r>
          </a:p>
          <a:p>
            <a:pPr marL="170815" indent="-170815"/>
            <a:endParaRPr lang="en-GB" sz="2050">
              <a:cs typeface="Calibri"/>
            </a:endParaRPr>
          </a:p>
          <a:p>
            <a:pPr marL="0" indent="0">
              <a:buNone/>
            </a:pPr>
            <a:endParaRPr lang="en-GB" sz="2050">
              <a:cs typeface="Calibri"/>
            </a:endParaRPr>
          </a:p>
          <a:p>
            <a:pPr marL="170815" indent="-170815"/>
            <a:endParaRPr lang="en-GB" sz="2050">
              <a:cs typeface="Calibri"/>
            </a:endParaRPr>
          </a:p>
        </p:txBody>
      </p:sp>
    </p:spTree>
    <p:extLst>
      <p:ext uri="{BB962C8B-B14F-4D97-AF65-F5344CB8AC3E}">
        <p14:creationId xmlns:p14="http://schemas.microsoft.com/office/powerpoint/2010/main" val="2057941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62EAA714-5747-4851-A079-CD1AF68546D3}"/>
              </a:ext>
            </a:extLst>
          </p:cNvPr>
          <p:cNvPicPr>
            <a:picLocks noChangeAspect="1"/>
          </p:cNvPicPr>
          <p:nvPr/>
        </p:nvPicPr>
        <p:blipFill>
          <a:blip r:embed="rId3"/>
          <a:stretch>
            <a:fillRect/>
          </a:stretch>
        </p:blipFill>
        <p:spPr>
          <a:xfrm>
            <a:off x="926130" y="1451548"/>
            <a:ext cx="2456901" cy="4395597"/>
          </a:xfrm>
          <a:prstGeom prst="rect">
            <a:avLst/>
          </a:prstGeom>
        </p:spPr>
      </p:pic>
      <p:sp>
        <p:nvSpPr>
          <p:cNvPr id="2" name="Title 1"/>
          <p:cNvSpPr>
            <a:spLocks noGrp="1"/>
          </p:cNvSpPr>
          <p:nvPr>
            <p:ph type="title"/>
          </p:nvPr>
        </p:nvSpPr>
        <p:spPr/>
        <p:txBody>
          <a:bodyPr/>
          <a:lstStyle/>
          <a:p>
            <a:r>
              <a:rPr lang="en-GB" sz="3250"/>
              <a:t>Your Division is here to help</a:t>
            </a:r>
            <a:endParaRPr lang="en-GB" sz="3250">
              <a:cs typeface="Calibri Light"/>
            </a:endParaRPr>
          </a:p>
        </p:txBody>
      </p:sp>
      <p:sp>
        <p:nvSpPr>
          <p:cNvPr id="9" name="Content Placeholder 2">
            <a:extLst>
              <a:ext uri="{FF2B5EF4-FFF2-40B4-BE49-F238E27FC236}">
                <a16:creationId xmlns:a16="http://schemas.microsoft.com/office/drawing/2014/main" id="{4D9025E5-D7FE-416A-8A13-86FB9CE1FA20}"/>
              </a:ext>
            </a:extLst>
          </p:cNvPr>
          <p:cNvSpPr txBox="1">
            <a:spLocks/>
          </p:cNvSpPr>
          <p:nvPr/>
        </p:nvSpPr>
        <p:spPr>
          <a:xfrm>
            <a:off x="3603137" y="1881546"/>
            <a:ext cx="2560807" cy="308194"/>
          </a:xfrm>
          <a:prstGeom prst="rect">
            <a:avLst/>
          </a:prstGeom>
          <a:solidFill>
            <a:schemeClr val="bg2"/>
          </a:solidFill>
          <a:ln>
            <a:solidFill>
              <a:srgbClr val="4472C4"/>
            </a:solidFill>
          </a:ln>
        </p:spPr>
        <p:txBody>
          <a:bodyPr vert="horz" lIns="91440" tIns="45720" rIns="91440" bIns="45720" rtlCol="0" anchor="t">
            <a:normAutofit lnSpcReduction="10000"/>
          </a:bodyPr>
          <a:lstStyle>
            <a:lvl1pPr marL="171373" indent="-171373" algn="l" defTabSz="685491"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18" indent="-171373" algn="l" defTabSz="685491" rtl="0" eaLnBrk="1" latinLnBrk="0" hangingPunct="1">
              <a:lnSpc>
                <a:spcPct val="90000"/>
              </a:lnSpc>
              <a:spcBef>
                <a:spcPts val="374"/>
              </a:spcBef>
              <a:buFont typeface="Arial" panose="020B0604020202020204" pitchFamily="34" charset="0"/>
              <a:buChar char="•"/>
              <a:defRPr sz="1799" kern="1200">
                <a:solidFill>
                  <a:schemeClr val="tx1"/>
                </a:solidFill>
                <a:latin typeface="+mn-lt"/>
                <a:ea typeface="+mn-ea"/>
                <a:cs typeface="+mn-cs"/>
              </a:defRPr>
            </a:lvl2pPr>
            <a:lvl3pPr marL="856865" indent="-171373" algn="l" defTabSz="685491" rtl="0" eaLnBrk="1" latinLnBrk="0" hangingPunct="1">
              <a:lnSpc>
                <a:spcPct val="90000"/>
              </a:lnSpc>
              <a:spcBef>
                <a:spcPts val="374"/>
              </a:spcBef>
              <a:buFont typeface="Arial" panose="020B0604020202020204" pitchFamily="34" charset="0"/>
              <a:buChar char="•"/>
              <a:defRPr sz="1499" kern="1200">
                <a:solidFill>
                  <a:schemeClr val="tx1"/>
                </a:solidFill>
                <a:latin typeface="+mn-lt"/>
                <a:ea typeface="+mn-ea"/>
                <a:cs typeface="+mn-cs"/>
              </a:defRPr>
            </a:lvl3pPr>
            <a:lvl4pPr marL="1199611"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4pPr>
            <a:lvl5pPr marL="1542356"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5pPr>
            <a:lvl6pPr marL="1885102"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7848"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0594"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3340"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1400">
                <a:cs typeface="Calibri"/>
              </a:rPr>
              <a:t>JRAM balances</a:t>
            </a:r>
            <a:r>
              <a:rPr lang="en-GB" sz="1600">
                <a:cs typeface="Calibri"/>
              </a:rPr>
              <a:t> </a:t>
            </a:r>
          </a:p>
        </p:txBody>
      </p:sp>
      <p:sp>
        <p:nvSpPr>
          <p:cNvPr id="8" name="Content Placeholder 2">
            <a:extLst>
              <a:ext uri="{FF2B5EF4-FFF2-40B4-BE49-F238E27FC236}">
                <a16:creationId xmlns:a16="http://schemas.microsoft.com/office/drawing/2014/main" id="{893AA104-C779-497D-8DD0-9D4767929333}"/>
              </a:ext>
            </a:extLst>
          </p:cNvPr>
          <p:cNvSpPr txBox="1">
            <a:spLocks/>
          </p:cNvSpPr>
          <p:nvPr/>
        </p:nvSpPr>
        <p:spPr>
          <a:xfrm>
            <a:off x="3599988" y="5344620"/>
            <a:ext cx="2552554" cy="745587"/>
          </a:xfrm>
          <a:prstGeom prst="rect">
            <a:avLst/>
          </a:prstGeom>
          <a:solidFill>
            <a:schemeClr val="bg2"/>
          </a:solidFill>
          <a:ln>
            <a:solidFill>
              <a:srgbClr val="4472C4"/>
            </a:solidFill>
          </a:ln>
        </p:spPr>
        <p:txBody>
          <a:bodyPr vert="horz" lIns="91440" tIns="45720" rIns="91440" bIns="45720" rtlCol="0" anchor="t">
            <a:normAutofit lnSpcReduction="10000"/>
          </a:bodyPr>
          <a:lstStyle>
            <a:lvl1pPr marL="171373" indent="-171373" algn="l" defTabSz="685491"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18" indent="-171373" algn="l" defTabSz="685491" rtl="0" eaLnBrk="1" latinLnBrk="0" hangingPunct="1">
              <a:lnSpc>
                <a:spcPct val="90000"/>
              </a:lnSpc>
              <a:spcBef>
                <a:spcPts val="374"/>
              </a:spcBef>
              <a:buFont typeface="Arial" panose="020B0604020202020204" pitchFamily="34" charset="0"/>
              <a:buChar char="•"/>
              <a:defRPr sz="1799" kern="1200">
                <a:solidFill>
                  <a:schemeClr val="tx1"/>
                </a:solidFill>
                <a:latin typeface="+mn-lt"/>
                <a:ea typeface="+mn-ea"/>
                <a:cs typeface="+mn-cs"/>
              </a:defRPr>
            </a:lvl2pPr>
            <a:lvl3pPr marL="856865" indent="-171373" algn="l" defTabSz="685491" rtl="0" eaLnBrk="1" latinLnBrk="0" hangingPunct="1">
              <a:lnSpc>
                <a:spcPct val="90000"/>
              </a:lnSpc>
              <a:spcBef>
                <a:spcPts val="374"/>
              </a:spcBef>
              <a:buFont typeface="Arial" panose="020B0604020202020204" pitchFamily="34" charset="0"/>
              <a:buChar char="•"/>
              <a:defRPr sz="1499" kern="1200">
                <a:solidFill>
                  <a:schemeClr val="tx1"/>
                </a:solidFill>
                <a:latin typeface="+mn-lt"/>
                <a:ea typeface="+mn-ea"/>
                <a:cs typeface="+mn-cs"/>
              </a:defRPr>
            </a:lvl3pPr>
            <a:lvl4pPr marL="1199611"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4pPr>
            <a:lvl5pPr marL="1542356"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5pPr>
            <a:lvl6pPr marL="1885102"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7848"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0594"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3340"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1400" dirty="0">
                <a:cs typeface="Calibri"/>
              </a:rPr>
              <a:t>Service Charge, Space Charge &amp; Contribution</a:t>
            </a:r>
          </a:p>
          <a:p>
            <a:pPr marL="0" indent="0" algn="ctr">
              <a:buNone/>
            </a:pPr>
            <a:r>
              <a:rPr lang="en-GB" sz="1400" dirty="0">
                <a:cs typeface="Calibri"/>
              </a:rPr>
              <a:t>Divisional recharges</a:t>
            </a:r>
          </a:p>
          <a:p>
            <a:pPr marL="0" indent="0" algn="ctr">
              <a:buNone/>
            </a:pPr>
            <a:endParaRPr lang="en-GB" sz="1400" dirty="0">
              <a:cs typeface="Calibri"/>
            </a:endParaRPr>
          </a:p>
          <a:p>
            <a:pPr marL="170815" indent="-170815"/>
            <a:endParaRPr lang="en-GB" dirty="0">
              <a:cs typeface="Calibri" panose="020F0502020204030204"/>
            </a:endParaRPr>
          </a:p>
        </p:txBody>
      </p:sp>
      <p:sp>
        <p:nvSpPr>
          <p:cNvPr id="11" name="Content Placeholder 2">
            <a:extLst>
              <a:ext uri="{FF2B5EF4-FFF2-40B4-BE49-F238E27FC236}">
                <a16:creationId xmlns:a16="http://schemas.microsoft.com/office/drawing/2014/main" id="{5967633F-5B11-4F87-9292-7F7EA380859F}"/>
              </a:ext>
            </a:extLst>
          </p:cNvPr>
          <p:cNvSpPr txBox="1">
            <a:spLocks/>
          </p:cNvSpPr>
          <p:nvPr/>
        </p:nvSpPr>
        <p:spPr>
          <a:xfrm>
            <a:off x="3606371" y="2866765"/>
            <a:ext cx="2560807" cy="266930"/>
          </a:xfrm>
          <a:prstGeom prst="rect">
            <a:avLst/>
          </a:prstGeom>
          <a:solidFill>
            <a:schemeClr val="bg2"/>
          </a:solidFill>
          <a:ln>
            <a:solidFill>
              <a:srgbClr val="4472C4"/>
            </a:solidFill>
          </a:ln>
        </p:spPr>
        <p:txBody>
          <a:bodyPr vert="horz" lIns="91440" tIns="45720" rIns="91440" bIns="45720" rtlCol="0" anchor="t">
            <a:normAutofit lnSpcReduction="10000"/>
          </a:bodyPr>
          <a:lstStyle>
            <a:lvl1pPr marL="171373" indent="-171373" algn="l" defTabSz="685491"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18" indent="-171373" algn="l" defTabSz="685491" rtl="0" eaLnBrk="1" latinLnBrk="0" hangingPunct="1">
              <a:lnSpc>
                <a:spcPct val="90000"/>
              </a:lnSpc>
              <a:spcBef>
                <a:spcPts val="374"/>
              </a:spcBef>
              <a:buFont typeface="Arial" panose="020B0604020202020204" pitchFamily="34" charset="0"/>
              <a:buChar char="•"/>
              <a:defRPr sz="1799" kern="1200">
                <a:solidFill>
                  <a:schemeClr val="tx1"/>
                </a:solidFill>
                <a:latin typeface="+mn-lt"/>
                <a:ea typeface="+mn-ea"/>
                <a:cs typeface="+mn-cs"/>
              </a:defRPr>
            </a:lvl2pPr>
            <a:lvl3pPr marL="856865" indent="-171373" algn="l" defTabSz="685491" rtl="0" eaLnBrk="1" latinLnBrk="0" hangingPunct="1">
              <a:lnSpc>
                <a:spcPct val="90000"/>
              </a:lnSpc>
              <a:spcBef>
                <a:spcPts val="374"/>
              </a:spcBef>
              <a:buFont typeface="Arial" panose="020B0604020202020204" pitchFamily="34" charset="0"/>
              <a:buChar char="•"/>
              <a:defRPr sz="1499" kern="1200">
                <a:solidFill>
                  <a:schemeClr val="tx1"/>
                </a:solidFill>
                <a:latin typeface="+mn-lt"/>
                <a:ea typeface="+mn-ea"/>
                <a:cs typeface="+mn-cs"/>
              </a:defRPr>
            </a:lvl3pPr>
            <a:lvl4pPr marL="1199611"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4pPr>
            <a:lvl5pPr marL="1542356"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5pPr>
            <a:lvl6pPr marL="1885102"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7848"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0594"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3340"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1400">
                <a:cs typeface="Calibri"/>
              </a:rPr>
              <a:t>Research templates</a:t>
            </a:r>
          </a:p>
          <a:p>
            <a:pPr marL="170815" indent="-170815"/>
            <a:endParaRPr lang="en-GB">
              <a:cs typeface="Calibri" panose="020F0502020204030204"/>
            </a:endParaRPr>
          </a:p>
        </p:txBody>
      </p:sp>
      <p:sp>
        <p:nvSpPr>
          <p:cNvPr id="13" name="Content Placeholder 2">
            <a:extLst>
              <a:ext uri="{FF2B5EF4-FFF2-40B4-BE49-F238E27FC236}">
                <a16:creationId xmlns:a16="http://schemas.microsoft.com/office/drawing/2014/main" id="{663B2AF2-0C23-4C0F-B8CE-4ED5CEEF3CED}"/>
              </a:ext>
            </a:extLst>
          </p:cNvPr>
          <p:cNvSpPr txBox="1">
            <a:spLocks/>
          </p:cNvSpPr>
          <p:nvPr/>
        </p:nvSpPr>
        <p:spPr>
          <a:xfrm>
            <a:off x="3599862" y="2339615"/>
            <a:ext cx="2560679" cy="473248"/>
          </a:xfrm>
          <a:prstGeom prst="rect">
            <a:avLst/>
          </a:prstGeom>
          <a:solidFill>
            <a:schemeClr val="bg2"/>
          </a:solidFill>
          <a:ln>
            <a:solidFill>
              <a:srgbClr val="4472C4"/>
            </a:solidFill>
          </a:ln>
        </p:spPr>
        <p:txBody>
          <a:bodyPr vert="horz" lIns="91440" tIns="45720" rIns="91440" bIns="45720" rtlCol="0" anchor="t">
            <a:normAutofit lnSpcReduction="10000"/>
          </a:bodyPr>
          <a:lstStyle>
            <a:lvl1pPr marL="171373" indent="-171373" algn="l" defTabSz="685491"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18" indent="-171373" algn="l" defTabSz="685491" rtl="0" eaLnBrk="1" latinLnBrk="0" hangingPunct="1">
              <a:lnSpc>
                <a:spcPct val="90000"/>
              </a:lnSpc>
              <a:spcBef>
                <a:spcPts val="374"/>
              </a:spcBef>
              <a:buFont typeface="Arial" panose="020B0604020202020204" pitchFamily="34" charset="0"/>
              <a:buChar char="•"/>
              <a:defRPr sz="1799" kern="1200">
                <a:solidFill>
                  <a:schemeClr val="tx1"/>
                </a:solidFill>
                <a:latin typeface="+mn-lt"/>
                <a:ea typeface="+mn-ea"/>
                <a:cs typeface="+mn-cs"/>
              </a:defRPr>
            </a:lvl2pPr>
            <a:lvl3pPr marL="856865" indent="-171373" algn="l" defTabSz="685491" rtl="0" eaLnBrk="1" latinLnBrk="0" hangingPunct="1">
              <a:lnSpc>
                <a:spcPct val="90000"/>
              </a:lnSpc>
              <a:spcBef>
                <a:spcPts val="374"/>
              </a:spcBef>
              <a:buFont typeface="Arial" panose="020B0604020202020204" pitchFamily="34" charset="0"/>
              <a:buChar char="•"/>
              <a:defRPr sz="1499" kern="1200">
                <a:solidFill>
                  <a:schemeClr val="tx1"/>
                </a:solidFill>
                <a:latin typeface="+mn-lt"/>
                <a:ea typeface="+mn-ea"/>
                <a:cs typeface="+mn-cs"/>
              </a:defRPr>
            </a:lvl3pPr>
            <a:lvl4pPr marL="1199611"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4pPr>
            <a:lvl5pPr marL="1542356"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5pPr>
            <a:lvl6pPr marL="1885102"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7848"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0594"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3340"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1400">
                <a:cs typeface="Calibri"/>
              </a:rPr>
              <a:t>Continuation charges and Visiting Student budgets</a:t>
            </a:r>
          </a:p>
          <a:p>
            <a:pPr marL="170815" indent="-170815"/>
            <a:endParaRPr lang="en-GB">
              <a:cs typeface="Calibri" panose="020F0502020204030204"/>
            </a:endParaRPr>
          </a:p>
        </p:txBody>
      </p:sp>
      <p:sp>
        <p:nvSpPr>
          <p:cNvPr id="14" name="Content Placeholder 2">
            <a:extLst>
              <a:ext uri="{FF2B5EF4-FFF2-40B4-BE49-F238E27FC236}">
                <a16:creationId xmlns:a16="http://schemas.microsoft.com/office/drawing/2014/main" id="{E8F58169-7BAB-4645-8EB8-D7D7044FCBE4}"/>
              </a:ext>
            </a:extLst>
          </p:cNvPr>
          <p:cNvSpPr txBox="1">
            <a:spLocks/>
          </p:cNvSpPr>
          <p:nvPr/>
        </p:nvSpPr>
        <p:spPr>
          <a:xfrm>
            <a:off x="3604074" y="3216316"/>
            <a:ext cx="2560807" cy="324699"/>
          </a:xfrm>
          <a:prstGeom prst="rect">
            <a:avLst/>
          </a:prstGeom>
          <a:solidFill>
            <a:schemeClr val="bg2"/>
          </a:solidFill>
          <a:ln>
            <a:solidFill>
              <a:srgbClr val="4472C4"/>
            </a:solidFill>
          </a:ln>
        </p:spPr>
        <p:txBody>
          <a:bodyPr vert="horz" lIns="91440" tIns="45720" rIns="91440" bIns="45720" rtlCol="0" anchor="t">
            <a:normAutofit/>
          </a:bodyPr>
          <a:lstStyle>
            <a:lvl1pPr marL="171373" indent="-171373" algn="l" defTabSz="685491"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18" indent="-171373" algn="l" defTabSz="685491" rtl="0" eaLnBrk="1" latinLnBrk="0" hangingPunct="1">
              <a:lnSpc>
                <a:spcPct val="90000"/>
              </a:lnSpc>
              <a:spcBef>
                <a:spcPts val="374"/>
              </a:spcBef>
              <a:buFont typeface="Arial" panose="020B0604020202020204" pitchFamily="34" charset="0"/>
              <a:buChar char="•"/>
              <a:defRPr sz="1799" kern="1200">
                <a:solidFill>
                  <a:schemeClr val="tx1"/>
                </a:solidFill>
                <a:latin typeface="+mn-lt"/>
                <a:ea typeface="+mn-ea"/>
                <a:cs typeface="+mn-cs"/>
              </a:defRPr>
            </a:lvl2pPr>
            <a:lvl3pPr marL="856865" indent="-171373" algn="l" defTabSz="685491" rtl="0" eaLnBrk="1" latinLnBrk="0" hangingPunct="1">
              <a:lnSpc>
                <a:spcPct val="90000"/>
              </a:lnSpc>
              <a:spcBef>
                <a:spcPts val="374"/>
              </a:spcBef>
              <a:buFont typeface="Arial" panose="020B0604020202020204" pitchFamily="34" charset="0"/>
              <a:buChar char="•"/>
              <a:defRPr sz="1499" kern="1200">
                <a:solidFill>
                  <a:schemeClr val="tx1"/>
                </a:solidFill>
                <a:latin typeface="+mn-lt"/>
                <a:ea typeface="+mn-ea"/>
                <a:cs typeface="+mn-cs"/>
              </a:defRPr>
            </a:lvl3pPr>
            <a:lvl4pPr marL="1199611"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4pPr>
            <a:lvl5pPr marL="1542356"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5pPr>
            <a:lvl6pPr marL="1885102"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7848"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0594"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3340" indent="-171373" algn="l" defTabSz="685491"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1400">
                <a:cs typeface="Calibri"/>
              </a:rPr>
              <a:t>Trust Fund balances</a:t>
            </a:r>
          </a:p>
          <a:p>
            <a:pPr marL="170815" indent="-170815"/>
            <a:endParaRPr lang="en-GB">
              <a:cs typeface="Calibri" panose="020F0502020204030204"/>
            </a:endParaRPr>
          </a:p>
        </p:txBody>
      </p:sp>
      <p:sp>
        <p:nvSpPr>
          <p:cNvPr id="12" name="Arrow: Right 11">
            <a:extLst>
              <a:ext uri="{FF2B5EF4-FFF2-40B4-BE49-F238E27FC236}">
                <a16:creationId xmlns:a16="http://schemas.microsoft.com/office/drawing/2014/main" id="{2D5158FE-9F3C-4876-A915-A6BDD6BA3C65}"/>
              </a:ext>
            </a:extLst>
          </p:cNvPr>
          <p:cNvSpPr/>
          <p:nvPr/>
        </p:nvSpPr>
        <p:spPr>
          <a:xfrm rot="19920000">
            <a:off x="3141986" y="2559478"/>
            <a:ext cx="478659" cy="206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4E265D5B-E742-4FB3-BDA5-2C408AFAA824}"/>
              </a:ext>
            </a:extLst>
          </p:cNvPr>
          <p:cNvSpPr/>
          <p:nvPr/>
        </p:nvSpPr>
        <p:spPr>
          <a:xfrm>
            <a:off x="3084217" y="2881333"/>
            <a:ext cx="478659" cy="206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67366DA8-F39A-4889-A3CC-5E382F5BE069}"/>
              </a:ext>
            </a:extLst>
          </p:cNvPr>
          <p:cNvSpPr/>
          <p:nvPr/>
        </p:nvSpPr>
        <p:spPr>
          <a:xfrm rot="1260000">
            <a:off x="3084217" y="3219695"/>
            <a:ext cx="478659" cy="206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DA57F699-B3F6-4452-843B-CD111E60DBCD}"/>
              </a:ext>
            </a:extLst>
          </p:cNvPr>
          <p:cNvSpPr/>
          <p:nvPr/>
        </p:nvSpPr>
        <p:spPr>
          <a:xfrm>
            <a:off x="3084217" y="5612980"/>
            <a:ext cx="478659" cy="206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C0723322-83EC-4942-BBED-791FB08B7430}"/>
              </a:ext>
            </a:extLst>
          </p:cNvPr>
          <p:cNvSpPr/>
          <p:nvPr/>
        </p:nvSpPr>
        <p:spPr>
          <a:xfrm>
            <a:off x="3084217" y="1948778"/>
            <a:ext cx="478659" cy="206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515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Budgeting and Forecasting- where is it done?</a:t>
            </a:r>
          </a:p>
        </p:txBody>
      </p:sp>
      <p:sp>
        <p:nvSpPr>
          <p:cNvPr id="3" name="Content Placeholder 2"/>
          <p:cNvSpPr>
            <a:spLocks noGrp="1"/>
          </p:cNvSpPr>
          <p:nvPr>
            <p:ph idx="1"/>
          </p:nvPr>
        </p:nvSpPr>
        <p:spPr>
          <a:xfrm>
            <a:off x="860545" y="5345594"/>
            <a:ext cx="5126490" cy="4351338"/>
          </a:xfrm>
        </p:spPr>
        <p:txBody>
          <a:bodyPr vert="horz" lIns="91440" tIns="45720" rIns="91440" bIns="45720" rtlCol="0" anchor="t">
            <a:normAutofit/>
          </a:bodyPr>
          <a:lstStyle/>
          <a:p>
            <a:pPr marL="170815" indent="-170815"/>
            <a:r>
              <a:rPr lang="en-GB" sz="1600"/>
              <a:t>The A1 ledger relates to departmental activity and is the focus for budgeting. </a:t>
            </a:r>
            <a:r>
              <a:rPr lang="en-GB" sz="1600">
                <a:ea typeface="+mn-lt"/>
                <a:cs typeface="+mn-lt"/>
              </a:rPr>
              <a:t>Forecasting can be done at the Departmental A1 level or cost centre by cost centre.</a:t>
            </a:r>
            <a:endParaRPr lang="en-US" sz="1800"/>
          </a:p>
          <a:p>
            <a:pPr marL="170815" indent="-170815"/>
            <a:r>
              <a:rPr lang="en-GB" sz="1600"/>
              <a:t>The A2 (departmental projects) and the B ledger (Research) should have a net nil impact on departmental finances as they are funded separately</a:t>
            </a:r>
            <a:endParaRPr lang="en-GB" sz="1600">
              <a:cs typeface="Calibri" panose="020F0502020204030204"/>
            </a:endParaRPr>
          </a:p>
          <a:p>
            <a:pPr marL="170815" indent="-170815"/>
            <a:endParaRPr lang="en-GB" sz="1600">
              <a:cs typeface="Calibri" panose="020F0502020204030204"/>
            </a:endParaRPr>
          </a:p>
        </p:txBody>
      </p:sp>
      <p:pic>
        <p:nvPicPr>
          <p:cNvPr id="5" name="Picture 6" descr="A screenshot of a video game&#10;&#10;Description automatically generated">
            <a:extLst>
              <a:ext uri="{FF2B5EF4-FFF2-40B4-BE49-F238E27FC236}">
                <a16:creationId xmlns:a16="http://schemas.microsoft.com/office/drawing/2014/main" id="{4F8870EA-79F1-4701-B8B5-3FB07D6A89AE}"/>
              </a:ext>
            </a:extLst>
          </p:cNvPr>
          <p:cNvPicPr>
            <a:picLocks noChangeAspect="1"/>
          </p:cNvPicPr>
          <p:nvPr/>
        </p:nvPicPr>
        <p:blipFill>
          <a:blip r:embed="rId3"/>
          <a:stretch>
            <a:fillRect/>
          </a:stretch>
        </p:blipFill>
        <p:spPr>
          <a:xfrm>
            <a:off x="1154617" y="1444752"/>
            <a:ext cx="7360734" cy="3900842"/>
          </a:xfrm>
          <a:prstGeom prst="rect">
            <a:avLst/>
          </a:prstGeom>
        </p:spPr>
      </p:pic>
      <p:sp>
        <p:nvSpPr>
          <p:cNvPr id="4" name="Oval 3"/>
          <p:cNvSpPr/>
          <p:nvPr/>
        </p:nvSpPr>
        <p:spPr>
          <a:xfrm>
            <a:off x="2999232" y="2432304"/>
            <a:ext cx="1700784" cy="10241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9204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055B-A747-44BB-A79C-4FF8D7E25E45}"/>
              </a:ext>
            </a:extLst>
          </p:cNvPr>
          <p:cNvSpPr>
            <a:spLocks noGrp="1"/>
          </p:cNvSpPr>
          <p:nvPr>
            <p:ph type="title"/>
          </p:nvPr>
        </p:nvSpPr>
        <p:spPr/>
        <p:txBody>
          <a:bodyPr/>
          <a:lstStyle/>
          <a:p>
            <a:r>
              <a:rPr lang="en-GB" sz="3250">
                <a:cs typeface="Calibri Light"/>
              </a:rPr>
              <a:t>Where does the forecast go next?</a:t>
            </a: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6120145"/>
              </p:ext>
            </p:extLst>
          </p:nvPr>
        </p:nvGraphicFramePr>
        <p:xfrm>
          <a:off x="474902" y="1448473"/>
          <a:ext cx="5836886" cy="3506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98606" y="4224039"/>
            <a:ext cx="1289062" cy="738664"/>
          </a:xfrm>
          <a:prstGeom prst="rect">
            <a:avLst/>
          </a:prstGeom>
          <a:noFill/>
        </p:spPr>
        <p:txBody>
          <a:bodyPr wrap="square" rtlCol="0">
            <a:spAutoFit/>
          </a:bodyPr>
          <a:lstStyle/>
          <a:p>
            <a:r>
              <a:rPr lang="en-GB" sz="1400"/>
              <a:t>Identify risks and opportunities</a:t>
            </a:r>
          </a:p>
        </p:txBody>
      </p:sp>
      <p:sp>
        <p:nvSpPr>
          <p:cNvPr id="6" name="TextBox 5"/>
          <p:cNvSpPr txBox="1"/>
          <p:nvPr/>
        </p:nvSpPr>
        <p:spPr>
          <a:xfrm>
            <a:off x="3571421" y="4224039"/>
            <a:ext cx="1372814" cy="1384995"/>
          </a:xfrm>
          <a:prstGeom prst="rect">
            <a:avLst/>
          </a:prstGeom>
          <a:noFill/>
        </p:spPr>
        <p:txBody>
          <a:bodyPr wrap="square" lIns="91440" tIns="45720" rIns="91440" bIns="45720" rtlCol="0" anchor="t">
            <a:spAutoFit/>
          </a:bodyPr>
          <a:lstStyle/>
          <a:p>
            <a:r>
              <a:rPr lang="en-GB" sz="1400" dirty="0"/>
              <a:t>Consider impact on University wider resource allocation and delivery of the strategic plan</a:t>
            </a:r>
          </a:p>
        </p:txBody>
      </p:sp>
      <p:sp>
        <p:nvSpPr>
          <p:cNvPr id="7" name="TextBox 6"/>
          <p:cNvSpPr txBox="1"/>
          <p:nvPr/>
        </p:nvSpPr>
        <p:spPr>
          <a:xfrm>
            <a:off x="5025154" y="4224039"/>
            <a:ext cx="1362296" cy="1169551"/>
          </a:xfrm>
          <a:prstGeom prst="rect">
            <a:avLst/>
          </a:prstGeom>
          <a:noFill/>
        </p:spPr>
        <p:txBody>
          <a:bodyPr wrap="square" rtlCol="0">
            <a:spAutoFit/>
          </a:bodyPr>
          <a:lstStyle/>
          <a:p>
            <a:r>
              <a:rPr lang="en-GB" sz="1400"/>
              <a:t>Consider impact on University strategy, risk and financial sustainability</a:t>
            </a:r>
          </a:p>
        </p:txBody>
      </p:sp>
      <p:sp>
        <p:nvSpPr>
          <p:cNvPr id="8" name="TextBox 7"/>
          <p:cNvSpPr txBox="1"/>
          <p:nvPr/>
        </p:nvSpPr>
        <p:spPr>
          <a:xfrm>
            <a:off x="793019" y="4224039"/>
            <a:ext cx="1324668" cy="1169551"/>
          </a:xfrm>
          <a:prstGeom prst="rect">
            <a:avLst/>
          </a:prstGeom>
          <a:noFill/>
        </p:spPr>
        <p:txBody>
          <a:bodyPr wrap="square" rtlCol="0">
            <a:spAutoFit/>
          </a:bodyPr>
          <a:lstStyle/>
          <a:p>
            <a:r>
              <a:rPr lang="en-GB" sz="1400"/>
              <a:t>Manage expenditure and reallocate resources if necessary</a:t>
            </a:r>
          </a:p>
        </p:txBody>
      </p:sp>
      <p:sp>
        <p:nvSpPr>
          <p:cNvPr id="9" name="TextBox 8"/>
          <p:cNvSpPr txBox="1"/>
          <p:nvPr/>
        </p:nvSpPr>
        <p:spPr>
          <a:xfrm>
            <a:off x="628651" y="1339430"/>
            <a:ext cx="6556347" cy="369332"/>
          </a:xfrm>
          <a:prstGeom prst="rect">
            <a:avLst/>
          </a:prstGeom>
          <a:noFill/>
        </p:spPr>
        <p:txBody>
          <a:bodyPr wrap="none" rtlCol="0">
            <a:spAutoFit/>
          </a:bodyPr>
          <a:lstStyle/>
          <a:p>
            <a:r>
              <a:rPr lang="en-GB" b="1">
                <a:solidFill>
                  <a:schemeClr val="tx2"/>
                </a:solidFill>
              </a:rPr>
              <a:t>The forecast is used by different committees for different purposes</a:t>
            </a:r>
          </a:p>
        </p:txBody>
      </p:sp>
    </p:spTree>
    <p:extLst>
      <p:ext uri="{BB962C8B-B14F-4D97-AF65-F5344CB8AC3E}">
        <p14:creationId xmlns:p14="http://schemas.microsoft.com/office/powerpoint/2010/main" val="323202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Useful links and who can help</a:t>
            </a:r>
          </a:p>
        </p:txBody>
      </p:sp>
      <p:sp>
        <p:nvSpPr>
          <p:cNvPr id="4" name="Content Placeholder 3"/>
          <p:cNvSpPr>
            <a:spLocks noGrp="1"/>
          </p:cNvSpPr>
          <p:nvPr>
            <p:ph idx="1"/>
          </p:nvPr>
        </p:nvSpPr>
        <p:spPr/>
        <p:txBody>
          <a:bodyPr vert="horz" lIns="91440" tIns="45720" rIns="91440" bIns="45720" rtlCol="0" anchor="t">
            <a:normAutofit/>
          </a:bodyPr>
          <a:lstStyle/>
          <a:p>
            <a:pPr marL="170815" indent="-170815"/>
            <a:r>
              <a:rPr lang="en-GB" sz="2050" dirty="0"/>
              <a:t>BFT:</a:t>
            </a:r>
            <a:endParaRPr lang="en-US" dirty="0"/>
          </a:p>
          <a:p>
            <a:pPr marL="342900" lvl="1" indent="0">
              <a:buNone/>
            </a:pPr>
            <a:r>
              <a:rPr lang="en-GB" sz="1750" dirty="0">
                <a:hlinkClick r:id="rId3"/>
              </a:rPr>
              <a:t>IBM Cognos TM1 Web (ox.ac.uk)</a:t>
            </a:r>
            <a:r>
              <a:rPr lang="en-GB" sz="1750" dirty="0">
                <a:ea typeface="+mn-lt"/>
                <a:cs typeface="+mn-lt"/>
              </a:rPr>
              <a:t> </a:t>
            </a:r>
            <a:endParaRPr lang="en-GB" sz="1750" dirty="0">
              <a:cs typeface="Calibri" panose="020F0502020204030204"/>
            </a:endParaRPr>
          </a:p>
          <a:p>
            <a:pPr marL="170815" indent="-170815"/>
            <a:r>
              <a:rPr lang="en-GB" sz="2050" dirty="0">
                <a:cs typeface="Calibri"/>
              </a:rPr>
              <a:t>BFT 'How To' training clips:</a:t>
            </a:r>
          </a:p>
          <a:p>
            <a:pPr marL="342900" lvl="1" indent="0">
              <a:buNone/>
            </a:pPr>
            <a:r>
              <a:rPr lang="en-GB" sz="1750" dirty="0">
                <a:ea typeface="+mn-lt"/>
                <a:cs typeface="+mn-lt"/>
                <a:hlinkClick r:id="rId4"/>
              </a:rPr>
              <a:t>BFT Training "How </a:t>
            </a:r>
            <a:r>
              <a:rPr lang="en-GB" sz="1750" dirty="0" err="1">
                <a:ea typeface="+mn-lt"/>
                <a:cs typeface="+mn-lt"/>
                <a:hlinkClick r:id="rId4"/>
              </a:rPr>
              <a:t>To's</a:t>
            </a:r>
            <a:r>
              <a:rPr lang="en-GB" sz="1750" dirty="0">
                <a:ea typeface="+mn-lt"/>
                <a:cs typeface="+mn-lt"/>
                <a:hlinkClick r:id="rId4"/>
              </a:rPr>
              <a:t>" | Finance Division (ox.ac.uk)</a:t>
            </a:r>
            <a:endParaRPr lang="en-GB" sz="1750" dirty="0">
              <a:cs typeface="Calibri"/>
            </a:endParaRPr>
          </a:p>
          <a:p>
            <a:pPr marL="170815" indent="-170815"/>
            <a:r>
              <a:rPr lang="en-GB" sz="2050" dirty="0"/>
              <a:t>BFT Training map:</a:t>
            </a:r>
            <a:endParaRPr lang="en-GB" sz="2050" dirty="0">
              <a:cs typeface="Calibri"/>
            </a:endParaRPr>
          </a:p>
          <a:p>
            <a:pPr marL="342900" lvl="1" indent="0">
              <a:buNone/>
            </a:pPr>
            <a:r>
              <a:rPr lang="en-GB" sz="1750" dirty="0">
                <a:ea typeface="+mn-lt"/>
                <a:cs typeface="+mn-lt"/>
                <a:hlinkClick r:id="rId5"/>
              </a:rPr>
              <a:t>BFT Training | Finance Division (ox.ac.uk)</a:t>
            </a:r>
            <a:endParaRPr lang="en-GB" dirty="0"/>
          </a:p>
          <a:p>
            <a:pPr marL="170815" indent="-170815"/>
            <a:r>
              <a:rPr lang="en-GB" sz="2050" dirty="0">
                <a:cs typeface="Calibri"/>
              </a:rPr>
              <a:t>Budget guidance notes are refreshed annually and include key budget assumptions:</a:t>
            </a:r>
          </a:p>
          <a:p>
            <a:pPr marL="342900" lvl="1" indent="0">
              <a:buNone/>
            </a:pPr>
            <a:r>
              <a:rPr lang="en-GB" sz="1750" dirty="0">
                <a:ea typeface="+mn-lt"/>
                <a:cs typeface="+mn-lt"/>
                <a:hlinkClick r:id="rId6"/>
              </a:rPr>
              <a:t>https://finance.admin.ox.ac.uk/files/2023-24budgetassumptionsguidancedocx</a:t>
            </a:r>
            <a:endParaRPr lang="en-GB" sz="2050" dirty="0">
              <a:cs typeface="Calibri"/>
            </a:endParaRPr>
          </a:p>
          <a:p>
            <a:pPr marL="170815" indent="-170815"/>
            <a:r>
              <a:rPr lang="en-GB" sz="2050" dirty="0">
                <a:cs typeface="Calibri"/>
              </a:rPr>
              <a:t>Your Divisional Team are a great starting point- if they don't know they will know who to ask</a:t>
            </a:r>
          </a:p>
          <a:p>
            <a:pPr marL="170815" indent="-170815"/>
            <a:r>
              <a:rPr lang="en-GB" sz="2050" dirty="0">
                <a:cs typeface="Calibri"/>
              </a:rPr>
              <a:t>BFT support is available here (</a:t>
            </a:r>
            <a:r>
              <a:rPr lang="en-GB" sz="2050" dirty="0">
                <a:cs typeface="Calibri"/>
                <a:hlinkClick r:id="rId7"/>
              </a:rPr>
              <a:t>BFTSupport@admin.ox.ac.uk</a:t>
            </a:r>
            <a:r>
              <a:rPr lang="en-GB" sz="2050" dirty="0">
                <a:cs typeface="Calibri"/>
              </a:rPr>
              <a:t>) but liaise with your Divisional Team first.</a:t>
            </a:r>
          </a:p>
          <a:p>
            <a:pPr marL="170815" indent="-170815"/>
            <a:endParaRPr lang="en-GB" sz="2050" dirty="0">
              <a:cs typeface="Calibri"/>
            </a:endParaRPr>
          </a:p>
        </p:txBody>
      </p:sp>
    </p:spTree>
    <p:extLst>
      <p:ext uri="{BB962C8B-B14F-4D97-AF65-F5344CB8AC3E}">
        <p14:creationId xmlns:p14="http://schemas.microsoft.com/office/powerpoint/2010/main" val="419020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35608" y="1755648"/>
            <a:ext cx="5715000" cy="3986784"/>
            <a:chOff x="1435608" y="1755648"/>
            <a:chExt cx="5715000" cy="3986784"/>
          </a:xfrm>
        </p:grpSpPr>
        <p:sp>
          <p:nvSpPr>
            <p:cNvPr id="4" name="Rectangle 3"/>
            <p:cNvSpPr/>
            <p:nvPr/>
          </p:nvSpPr>
          <p:spPr>
            <a:xfrm>
              <a:off x="1435608" y="1755648"/>
              <a:ext cx="5715000" cy="3986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1498643" y="1852127"/>
              <a:ext cx="5555006" cy="3789638"/>
              <a:chOff x="1946699" y="1879559"/>
              <a:chExt cx="5555006" cy="3789638"/>
            </a:xfrm>
          </p:grpSpPr>
          <p:sp>
            <p:nvSpPr>
              <p:cNvPr id="5" name="Rectangle 4"/>
              <p:cNvSpPr/>
              <p:nvPr/>
            </p:nvSpPr>
            <p:spPr>
              <a:xfrm>
                <a:off x="1946699" y="3031357"/>
                <a:ext cx="1743281" cy="106846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904"/>
                  <a:t>Oracle</a:t>
                </a:r>
              </a:p>
              <a:p>
                <a:pPr algn="ctr"/>
                <a:r>
                  <a:rPr lang="en-GB" sz="1904"/>
                  <a:t>General Ledger</a:t>
                </a:r>
              </a:p>
            </p:txBody>
          </p:sp>
          <p:cxnSp>
            <p:nvCxnSpPr>
              <p:cNvPr id="9" name="Straight Arrow Connector 8"/>
              <p:cNvCxnSpPr>
                <a:cxnSpLocks/>
              </p:cNvCxnSpPr>
              <p:nvPr/>
            </p:nvCxnSpPr>
            <p:spPr>
              <a:xfrm flipV="1">
                <a:off x="3698557" y="3656524"/>
                <a:ext cx="210762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745807" y="3330961"/>
                <a:ext cx="747320" cy="320216"/>
              </a:xfrm>
              <a:prstGeom prst="rect">
                <a:avLst/>
              </a:prstGeom>
              <a:noFill/>
            </p:spPr>
            <p:txBody>
              <a:bodyPr wrap="none" rtlCol="0">
                <a:spAutoFit/>
              </a:bodyPr>
              <a:lstStyle/>
              <a:p>
                <a:r>
                  <a:rPr lang="en-GB" sz="1481"/>
                  <a:t>Actuals</a:t>
                </a:r>
              </a:p>
            </p:txBody>
          </p:sp>
          <p:sp>
            <p:nvSpPr>
              <p:cNvPr id="38" name="Rectangle 37"/>
              <p:cNvSpPr/>
              <p:nvPr/>
            </p:nvSpPr>
            <p:spPr>
              <a:xfrm>
                <a:off x="3654364" y="2149070"/>
                <a:ext cx="907256" cy="534231"/>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64"/>
                  <a:t>Core HR</a:t>
                </a:r>
              </a:p>
            </p:txBody>
          </p:sp>
          <p:cxnSp>
            <p:nvCxnSpPr>
              <p:cNvPr id="40" name="Elbow Connector 39"/>
              <p:cNvCxnSpPr>
                <a:cxnSpLocks/>
                <a:stCxn id="38" idx="1"/>
                <a:endCxn id="5" idx="0"/>
              </p:cNvCxnSpPr>
              <p:nvPr/>
            </p:nvCxnSpPr>
            <p:spPr>
              <a:xfrm rot="10800000" flipV="1">
                <a:off x="2818341" y="2416185"/>
                <a:ext cx="836025" cy="61517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Elbow Connector 41"/>
              <p:cNvCxnSpPr>
                <a:cxnSpLocks/>
                <a:stCxn id="38" idx="3"/>
                <a:endCxn id="3" idx="0"/>
              </p:cNvCxnSpPr>
              <p:nvPr/>
            </p:nvCxnSpPr>
            <p:spPr>
              <a:xfrm>
                <a:off x="4561621" y="2416186"/>
                <a:ext cx="1612002" cy="34743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D3C2C967-7CE4-4EAF-B419-4E59A35E138B}"/>
                  </a:ext>
                </a:extLst>
              </p:cNvPr>
              <p:cNvSpPr txBox="1"/>
              <p:nvPr/>
            </p:nvSpPr>
            <p:spPr>
              <a:xfrm>
                <a:off x="3557317" y="1879559"/>
                <a:ext cx="1086836" cy="320216"/>
              </a:xfrm>
              <a:prstGeom prst="rect">
                <a:avLst/>
              </a:prstGeom>
              <a:noFill/>
            </p:spPr>
            <p:txBody>
              <a:bodyPr wrap="none" rtlCol="0">
                <a:spAutoFit/>
              </a:bodyPr>
              <a:lstStyle/>
              <a:p>
                <a:r>
                  <a:rPr lang="en-GB" sz="1481"/>
                  <a:t>Payroll data</a:t>
                </a:r>
              </a:p>
            </p:txBody>
          </p:sp>
          <p:cxnSp>
            <p:nvCxnSpPr>
              <p:cNvPr id="56" name="Elbow Connector 41">
                <a:extLst>
                  <a:ext uri="{FF2B5EF4-FFF2-40B4-BE49-F238E27FC236}">
                    <a16:creationId xmlns:a16="http://schemas.microsoft.com/office/drawing/2014/main" id="{6705BA2D-6A3F-480D-B3A0-93D7F839C7AB}"/>
                  </a:ext>
                </a:extLst>
              </p:cNvPr>
              <p:cNvCxnSpPr>
                <a:cxnSpLocks/>
                <a:stCxn id="41" idx="1"/>
                <a:endCxn id="5" idx="2"/>
              </p:cNvCxnSpPr>
              <p:nvPr/>
            </p:nvCxnSpPr>
            <p:spPr>
              <a:xfrm rot="10800000">
                <a:off x="2818341" y="4099821"/>
                <a:ext cx="3662090" cy="99424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A38DCAA3-0BD9-45D3-AFE4-27379A42E7BB}"/>
                  </a:ext>
                </a:extLst>
              </p:cNvPr>
              <p:cNvSpPr txBox="1"/>
              <p:nvPr/>
            </p:nvSpPr>
            <p:spPr>
              <a:xfrm>
                <a:off x="1959715" y="4562721"/>
                <a:ext cx="907255" cy="548099"/>
              </a:xfrm>
              <a:prstGeom prst="rect">
                <a:avLst/>
              </a:prstGeom>
              <a:noFill/>
            </p:spPr>
            <p:txBody>
              <a:bodyPr wrap="square" rtlCol="0">
                <a:spAutoFit/>
              </a:bodyPr>
              <a:lstStyle/>
              <a:p>
                <a:pPr algn="ctr"/>
                <a:r>
                  <a:rPr lang="en-GB" sz="1481"/>
                  <a:t>Forecast data</a:t>
                </a:r>
              </a:p>
            </p:txBody>
          </p:sp>
          <p:pic>
            <p:nvPicPr>
              <p:cNvPr id="3" name="Picture 2"/>
              <p:cNvPicPr>
                <a:picLocks noChangeAspect="1"/>
              </p:cNvPicPr>
              <p:nvPr/>
            </p:nvPicPr>
            <p:blipFill>
              <a:blip r:embed="rId3"/>
              <a:stretch>
                <a:fillRect/>
              </a:stretch>
            </p:blipFill>
            <p:spPr>
              <a:xfrm>
                <a:off x="5674735" y="2763617"/>
                <a:ext cx="997774" cy="720747"/>
              </a:xfrm>
              <a:prstGeom prst="rect">
                <a:avLst/>
              </a:prstGeom>
            </p:spPr>
          </p:pic>
          <p:pic>
            <p:nvPicPr>
              <p:cNvPr id="32" name="Picture 31"/>
              <p:cNvPicPr>
                <a:picLocks noChangeAspect="1"/>
              </p:cNvPicPr>
              <p:nvPr/>
            </p:nvPicPr>
            <p:blipFill>
              <a:blip r:embed="rId3"/>
              <a:stretch>
                <a:fillRect/>
              </a:stretch>
            </p:blipFill>
            <p:spPr>
              <a:xfrm>
                <a:off x="5835942" y="2924824"/>
                <a:ext cx="997774" cy="720747"/>
              </a:xfrm>
              <a:prstGeom prst="rect">
                <a:avLst/>
              </a:prstGeom>
            </p:spPr>
          </p:pic>
          <p:pic>
            <p:nvPicPr>
              <p:cNvPr id="33" name="Picture 32"/>
              <p:cNvPicPr>
                <a:picLocks noChangeAspect="1"/>
              </p:cNvPicPr>
              <p:nvPr/>
            </p:nvPicPr>
            <p:blipFill>
              <a:blip r:embed="rId3"/>
              <a:stretch>
                <a:fillRect/>
              </a:stretch>
            </p:blipFill>
            <p:spPr>
              <a:xfrm>
                <a:off x="5997148" y="3086030"/>
                <a:ext cx="997774" cy="720747"/>
              </a:xfrm>
              <a:prstGeom prst="rect">
                <a:avLst/>
              </a:prstGeom>
            </p:spPr>
          </p:pic>
          <p:pic>
            <p:nvPicPr>
              <p:cNvPr id="34" name="Picture 33"/>
              <p:cNvPicPr>
                <a:picLocks noChangeAspect="1"/>
              </p:cNvPicPr>
              <p:nvPr/>
            </p:nvPicPr>
            <p:blipFill>
              <a:blip r:embed="rId3"/>
              <a:stretch>
                <a:fillRect/>
              </a:stretch>
            </p:blipFill>
            <p:spPr>
              <a:xfrm>
                <a:off x="6158355" y="3247237"/>
                <a:ext cx="997774" cy="720747"/>
              </a:xfrm>
              <a:prstGeom prst="rect">
                <a:avLst/>
              </a:prstGeom>
            </p:spPr>
          </p:pic>
          <p:pic>
            <p:nvPicPr>
              <p:cNvPr id="35" name="Picture 34"/>
              <p:cNvPicPr>
                <a:picLocks noChangeAspect="1"/>
              </p:cNvPicPr>
              <p:nvPr/>
            </p:nvPicPr>
            <p:blipFill>
              <a:blip r:embed="rId3"/>
              <a:stretch>
                <a:fillRect/>
              </a:stretch>
            </p:blipFill>
            <p:spPr>
              <a:xfrm>
                <a:off x="6319562" y="3408444"/>
                <a:ext cx="997774" cy="720747"/>
              </a:xfrm>
              <a:prstGeom prst="rect">
                <a:avLst/>
              </a:prstGeom>
            </p:spPr>
          </p:pic>
          <p:pic>
            <p:nvPicPr>
              <p:cNvPr id="39" name="Picture 38"/>
              <p:cNvPicPr>
                <a:picLocks noChangeAspect="1"/>
              </p:cNvPicPr>
              <p:nvPr/>
            </p:nvPicPr>
            <p:blipFill>
              <a:blip r:embed="rId3"/>
              <a:stretch>
                <a:fillRect/>
              </a:stretch>
            </p:blipFill>
            <p:spPr>
              <a:xfrm>
                <a:off x="6480768" y="3569650"/>
                <a:ext cx="997774" cy="720747"/>
              </a:xfrm>
              <a:prstGeom prst="rect">
                <a:avLst/>
              </a:prstGeom>
            </p:spPr>
          </p:pic>
          <p:cxnSp>
            <p:nvCxnSpPr>
              <p:cNvPr id="10" name="Straight Arrow Connector 9"/>
              <p:cNvCxnSpPr>
                <a:stCxn id="39" idx="2"/>
                <a:endCxn id="41" idx="0"/>
              </p:cNvCxnSpPr>
              <p:nvPr/>
            </p:nvCxnSpPr>
            <p:spPr>
              <a:xfrm flipH="1">
                <a:off x="6979316" y="4290397"/>
                <a:ext cx="340" cy="4432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3"/>
              <a:stretch>
                <a:fillRect/>
              </a:stretch>
            </p:blipFill>
            <p:spPr>
              <a:xfrm>
                <a:off x="6480429" y="4733695"/>
                <a:ext cx="997774" cy="720747"/>
              </a:xfrm>
              <a:prstGeom prst="rect">
                <a:avLst/>
              </a:prstGeom>
            </p:spPr>
          </p:pic>
          <p:pic>
            <p:nvPicPr>
              <p:cNvPr id="17" name="Picture 16" descr="Decisions Blog » Blog Archive » Combining data from ..."/>
              <p:cNvPicPr>
                <a:picLocks noChangeAspect="1"/>
              </p:cNvPicPr>
              <p:nvPr/>
            </p:nvPicPr>
            <p:blipFill rotWithShape="1">
              <a:blip r:embed="rId4">
                <a:extLst>
                  <a:ext uri="{28A0092B-C50C-407E-A947-70E740481C1C}">
                    <a14:useLocalDpi xmlns:a14="http://schemas.microsoft.com/office/drawing/2010/main" val="0"/>
                  </a:ext>
                </a:extLst>
              </a:blip>
              <a:srcRect t="955" r="62733"/>
              <a:stretch/>
            </p:blipFill>
            <p:spPr>
              <a:xfrm>
                <a:off x="4505791" y="3308623"/>
                <a:ext cx="748058" cy="696987"/>
              </a:xfrm>
              <a:prstGeom prst="rect">
                <a:avLst/>
              </a:prstGeom>
            </p:spPr>
          </p:pic>
          <p:pic>
            <p:nvPicPr>
              <p:cNvPr id="48" name="Picture 47" descr="Decisions Blog » Blog Archive » Combining data from ..."/>
              <p:cNvPicPr>
                <a:picLocks noChangeAspect="1"/>
              </p:cNvPicPr>
              <p:nvPr/>
            </p:nvPicPr>
            <p:blipFill rotWithShape="1">
              <a:blip r:embed="rId4">
                <a:extLst>
                  <a:ext uri="{28A0092B-C50C-407E-A947-70E740481C1C}">
                    <a14:useLocalDpi xmlns:a14="http://schemas.microsoft.com/office/drawing/2010/main" val="0"/>
                  </a:ext>
                </a:extLst>
              </a:blip>
              <a:srcRect t="955" r="62733"/>
              <a:stretch/>
            </p:blipFill>
            <p:spPr>
              <a:xfrm>
                <a:off x="4879820" y="2109447"/>
                <a:ext cx="748058" cy="696987"/>
              </a:xfrm>
              <a:prstGeom prst="rect">
                <a:avLst/>
              </a:prstGeom>
            </p:spPr>
          </p:pic>
          <p:pic>
            <p:nvPicPr>
              <p:cNvPr id="50" name="Picture 49" descr="Decisions Blog » Blog Archive » Combining data from ..."/>
              <p:cNvPicPr>
                <a:picLocks noChangeAspect="1"/>
              </p:cNvPicPr>
              <p:nvPr/>
            </p:nvPicPr>
            <p:blipFill rotWithShape="1">
              <a:blip r:embed="rId4">
                <a:extLst>
                  <a:ext uri="{28A0092B-C50C-407E-A947-70E740481C1C}">
                    <a14:useLocalDpi xmlns:a14="http://schemas.microsoft.com/office/drawing/2010/main" val="0"/>
                  </a:ext>
                </a:extLst>
              </a:blip>
              <a:srcRect t="955" r="62733"/>
              <a:stretch/>
            </p:blipFill>
            <p:spPr>
              <a:xfrm>
                <a:off x="4505791" y="4712271"/>
                <a:ext cx="748058" cy="696987"/>
              </a:xfrm>
              <a:prstGeom prst="rect">
                <a:avLst/>
              </a:prstGeom>
            </p:spPr>
          </p:pic>
          <p:sp>
            <p:nvSpPr>
              <p:cNvPr id="44" name="TextBox 43"/>
              <p:cNvSpPr txBox="1"/>
              <p:nvPr/>
            </p:nvSpPr>
            <p:spPr>
              <a:xfrm>
                <a:off x="5561271" y="3911282"/>
                <a:ext cx="1224702" cy="577081"/>
              </a:xfrm>
              <a:prstGeom prst="rect">
                <a:avLst/>
              </a:prstGeom>
              <a:noFill/>
            </p:spPr>
            <p:txBody>
              <a:bodyPr wrap="square" rtlCol="0">
                <a:spAutoFit/>
              </a:bodyPr>
              <a:lstStyle/>
              <a:p>
                <a:r>
                  <a:rPr lang="en-GB" sz="1050"/>
                  <a:t>Multiple Department worksheets</a:t>
                </a:r>
              </a:p>
            </p:txBody>
          </p:sp>
          <p:sp>
            <p:nvSpPr>
              <p:cNvPr id="53" name="TextBox 52"/>
              <p:cNvSpPr txBox="1"/>
              <p:nvPr/>
            </p:nvSpPr>
            <p:spPr>
              <a:xfrm>
                <a:off x="6483478" y="5415281"/>
                <a:ext cx="1018227" cy="253916"/>
              </a:xfrm>
              <a:prstGeom prst="rect">
                <a:avLst/>
              </a:prstGeom>
              <a:noFill/>
            </p:spPr>
            <p:txBody>
              <a:bodyPr wrap="none" rtlCol="0">
                <a:spAutoFit/>
              </a:bodyPr>
              <a:lstStyle/>
              <a:p>
                <a:r>
                  <a:rPr lang="en-GB" sz="1050"/>
                  <a:t>Combined data</a:t>
                </a:r>
              </a:p>
            </p:txBody>
          </p:sp>
        </p:grpSp>
      </p:grpSp>
      <p:sp>
        <p:nvSpPr>
          <p:cNvPr id="12" name="TextBox 11"/>
          <p:cNvSpPr txBox="1"/>
          <p:nvPr/>
        </p:nvSpPr>
        <p:spPr>
          <a:xfrm>
            <a:off x="169785" y="-9143"/>
            <a:ext cx="9144000" cy="1919500"/>
          </a:xfrm>
          <a:prstGeom prst="rect">
            <a:avLst/>
          </a:prstGeom>
        </p:spPr>
        <p:txBody>
          <a:bodyPr vert="horz" lIns="91440" tIns="45720" rIns="91440" bIns="45720" rtlCol="0" anchor="ctr">
            <a:normAutofit/>
          </a:bodyPr>
          <a:lstStyle>
            <a:lvl1pPr defTabSz="685491">
              <a:lnSpc>
                <a:spcPct val="90000"/>
              </a:lnSpc>
              <a:spcBef>
                <a:spcPct val="0"/>
              </a:spcBef>
              <a:buNone/>
              <a:defRPr sz="3298">
                <a:latin typeface="+mj-lt"/>
                <a:ea typeface="+mj-ea"/>
                <a:cs typeface="+mj-cs"/>
              </a:defRPr>
            </a:lvl1pPr>
          </a:lstStyle>
          <a:p>
            <a:r>
              <a:rPr lang="en-GB" sz="3200"/>
              <a:t>How did we used to provide forecasts?</a:t>
            </a:r>
          </a:p>
          <a:p>
            <a:endParaRPr lang="en-GB" sz="3200"/>
          </a:p>
          <a:p>
            <a:r>
              <a:rPr lang="en-GB" sz="1600" b="1"/>
              <a:t>Forecasts pre 2017 were prepared on multiple worksheets and manually combined at Divisional level</a:t>
            </a:r>
          </a:p>
        </p:txBody>
      </p:sp>
    </p:spTree>
    <p:extLst>
      <p:ext uri="{BB962C8B-B14F-4D97-AF65-F5344CB8AC3E}">
        <p14:creationId xmlns:p14="http://schemas.microsoft.com/office/powerpoint/2010/main" val="373022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E934-0BBD-45AA-8264-5D2F1DFA6FDE}"/>
              </a:ext>
            </a:extLst>
          </p:cNvPr>
          <p:cNvSpPr>
            <a:spLocks noGrp="1"/>
          </p:cNvSpPr>
          <p:nvPr>
            <p:ph type="title"/>
          </p:nvPr>
        </p:nvSpPr>
        <p:spPr>
          <a:xfrm>
            <a:off x="509779" y="356616"/>
            <a:ext cx="7783829" cy="876875"/>
          </a:xfrm>
        </p:spPr>
        <p:txBody>
          <a:bodyPr>
            <a:noAutofit/>
          </a:bodyPr>
          <a:lstStyle/>
          <a:p>
            <a:r>
              <a:rPr lang="en-GB" sz="2800">
                <a:cs typeface="Calibri Light"/>
              </a:rPr>
              <a:t>What is the BFT and how did it help? </a:t>
            </a:r>
            <a:br>
              <a:rPr lang="en-GB" sz="2800">
                <a:cs typeface="Calibri Light"/>
              </a:rPr>
            </a:br>
            <a:br>
              <a:rPr lang="en-GB" sz="1600" b="1">
                <a:cs typeface="Calibri Light"/>
              </a:rPr>
            </a:br>
            <a:r>
              <a:rPr lang="en-GB" sz="1600" b="1">
                <a:cs typeface="Calibri Light"/>
              </a:rPr>
              <a:t>The budgeting and forecasting tool (BFT) was introduced to reduce complexity, increase consistency, provide reporting and improve links to the Oracle General Ledger and Core HR payroll system</a:t>
            </a:r>
            <a:endParaRPr lang="en-GB" sz="1600" b="1"/>
          </a:p>
        </p:txBody>
      </p:sp>
      <p:pic>
        <p:nvPicPr>
          <p:cNvPr id="4" name="Picture 4" descr="Diagram&#10;&#10;Description automatically generated">
            <a:extLst>
              <a:ext uri="{FF2B5EF4-FFF2-40B4-BE49-F238E27FC236}">
                <a16:creationId xmlns:a16="http://schemas.microsoft.com/office/drawing/2014/main" id="{281D73EC-C59D-4A30-89AC-B086D4F083DA}"/>
              </a:ext>
            </a:extLst>
          </p:cNvPr>
          <p:cNvPicPr>
            <a:picLocks noChangeAspect="1"/>
          </p:cNvPicPr>
          <p:nvPr/>
        </p:nvPicPr>
        <p:blipFill>
          <a:blip r:embed="rId3"/>
          <a:stretch>
            <a:fillRect/>
          </a:stretch>
        </p:blipFill>
        <p:spPr>
          <a:xfrm>
            <a:off x="919990" y="1803334"/>
            <a:ext cx="6309135" cy="3899685"/>
          </a:xfrm>
          <a:prstGeom prst="rect">
            <a:avLst/>
          </a:prstGeom>
        </p:spPr>
      </p:pic>
    </p:spTree>
    <p:extLst>
      <p:ext uri="{BB962C8B-B14F-4D97-AF65-F5344CB8AC3E}">
        <p14:creationId xmlns:p14="http://schemas.microsoft.com/office/powerpoint/2010/main" val="202610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Graphical user interface, table&#10;&#10;Description automatically generated">
            <a:extLst>
              <a:ext uri="{FF2B5EF4-FFF2-40B4-BE49-F238E27FC236}">
                <a16:creationId xmlns:a16="http://schemas.microsoft.com/office/drawing/2014/main" id="{8CA4B8D7-ACCE-4C8A-9BBB-A8EFFAF69BD6}"/>
              </a:ext>
            </a:extLst>
          </p:cNvPr>
          <p:cNvPicPr>
            <a:picLocks noChangeAspect="1"/>
          </p:cNvPicPr>
          <p:nvPr/>
        </p:nvPicPr>
        <p:blipFill>
          <a:blip r:embed="rId3"/>
          <a:stretch>
            <a:fillRect/>
          </a:stretch>
        </p:blipFill>
        <p:spPr>
          <a:xfrm>
            <a:off x="3200400" y="2891530"/>
            <a:ext cx="5344427" cy="2453058"/>
          </a:xfrm>
          <a:prstGeom prst="rect">
            <a:avLst/>
          </a:prstGeom>
        </p:spPr>
      </p:pic>
      <p:sp>
        <p:nvSpPr>
          <p:cNvPr id="2" name="Title 1"/>
          <p:cNvSpPr>
            <a:spLocks noGrp="1"/>
          </p:cNvSpPr>
          <p:nvPr>
            <p:ph type="title"/>
          </p:nvPr>
        </p:nvSpPr>
        <p:spPr/>
        <p:txBody>
          <a:bodyPr/>
          <a:lstStyle/>
          <a:p>
            <a:r>
              <a:rPr lang="en-GB" sz="3250"/>
              <a:t>BFT reporting</a:t>
            </a:r>
            <a:endParaRPr lang="en-GB"/>
          </a:p>
        </p:txBody>
      </p:sp>
      <p:sp>
        <p:nvSpPr>
          <p:cNvPr id="3" name="Content Placeholder 2"/>
          <p:cNvSpPr>
            <a:spLocks noGrp="1"/>
          </p:cNvSpPr>
          <p:nvPr>
            <p:ph idx="1"/>
          </p:nvPr>
        </p:nvSpPr>
        <p:spPr>
          <a:xfrm>
            <a:off x="719431" y="1396484"/>
            <a:ext cx="5359773" cy="4351338"/>
          </a:xfrm>
        </p:spPr>
        <p:txBody>
          <a:bodyPr vert="horz" lIns="91440" tIns="45720" rIns="91440" bIns="45720" rtlCol="0" anchor="t">
            <a:normAutofit/>
          </a:bodyPr>
          <a:lstStyle/>
          <a:p>
            <a:pPr marL="0" indent="0">
              <a:buNone/>
            </a:pPr>
            <a:endParaRPr lang="en-GB" sz="2000">
              <a:cs typeface="Calibri" panose="020F0502020204030204"/>
            </a:endParaRPr>
          </a:p>
          <a:p>
            <a:pPr marL="170815" indent="-170815"/>
            <a:r>
              <a:rPr lang="en-GB" sz="2000"/>
              <a:t>BFT updates with actuals on a monthly basis and so is the best way to keep track of variances to budget even outside of the budgeting cycle </a:t>
            </a:r>
            <a:endParaRPr lang="en-GB" sz="2000">
              <a:cs typeface="Calibri" panose="020F0502020204030204"/>
            </a:endParaRPr>
          </a:p>
        </p:txBody>
      </p:sp>
      <p:pic>
        <p:nvPicPr>
          <p:cNvPr id="4" name="Picture 4" descr="A picture containing timeline&#10;&#10;Description automatically generated">
            <a:extLst>
              <a:ext uri="{FF2B5EF4-FFF2-40B4-BE49-F238E27FC236}">
                <a16:creationId xmlns:a16="http://schemas.microsoft.com/office/drawing/2014/main" id="{16925183-41A5-43E5-8905-7AE5D7DE8F77}"/>
              </a:ext>
            </a:extLst>
          </p:cNvPr>
          <p:cNvPicPr>
            <a:picLocks noChangeAspect="1"/>
          </p:cNvPicPr>
          <p:nvPr/>
        </p:nvPicPr>
        <p:blipFill>
          <a:blip r:embed="rId4"/>
          <a:stretch>
            <a:fillRect/>
          </a:stretch>
        </p:blipFill>
        <p:spPr>
          <a:xfrm>
            <a:off x="435743" y="3122519"/>
            <a:ext cx="2380081" cy="1776594"/>
          </a:xfrm>
          <a:prstGeom prst="rect">
            <a:avLst/>
          </a:prstGeom>
        </p:spPr>
      </p:pic>
      <p:sp>
        <p:nvSpPr>
          <p:cNvPr id="7" name="Rounded Rectangle 5">
            <a:extLst>
              <a:ext uri="{FF2B5EF4-FFF2-40B4-BE49-F238E27FC236}">
                <a16:creationId xmlns:a16="http://schemas.microsoft.com/office/drawing/2014/main" id="{1E5E3030-6C4A-4538-9552-6CB4459FFE89}"/>
              </a:ext>
            </a:extLst>
          </p:cNvPr>
          <p:cNvSpPr/>
          <p:nvPr/>
        </p:nvSpPr>
        <p:spPr>
          <a:xfrm>
            <a:off x="1296233" y="3472071"/>
            <a:ext cx="443527" cy="3969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5167F00C-0E18-4C41-9A86-A6CD083BD558}"/>
              </a:ext>
            </a:extLst>
          </p:cNvPr>
          <p:cNvCxnSpPr/>
          <p:nvPr/>
        </p:nvCxnSpPr>
        <p:spPr>
          <a:xfrm>
            <a:off x="1750134" y="3714524"/>
            <a:ext cx="2406755" cy="42815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109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50820" y="1406253"/>
            <a:ext cx="2946292" cy="3850767"/>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a:t>BFT Timelines- What happens when?</a:t>
            </a:r>
          </a:p>
        </p:txBody>
      </p:sp>
      <p:sp>
        <p:nvSpPr>
          <p:cNvPr id="5" name="TextBox 4">
            <a:extLst>
              <a:ext uri="{FF2B5EF4-FFF2-40B4-BE49-F238E27FC236}">
                <a16:creationId xmlns:a16="http://schemas.microsoft.com/office/drawing/2014/main" id="{F852FBF3-49B3-4DA6-9893-774906BA59DF}"/>
              </a:ext>
            </a:extLst>
          </p:cNvPr>
          <p:cNvSpPr txBox="1"/>
          <p:nvPr/>
        </p:nvSpPr>
        <p:spPr>
          <a:xfrm>
            <a:off x="500796" y="1406253"/>
            <a:ext cx="33356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Q1 – 3:9 with budget pre-population</a:t>
            </a:r>
          </a:p>
        </p:txBody>
      </p:sp>
      <p:sp>
        <p:nvSpPr>
          <p:cNvPr id="8" name="TextBox 7">
            <a:extLst>
              <a:ext uri="{FF2B5EF4-FFF2-40B4-BE49-F238E27FC236}">
                <a16:creationId xmlns:a16="http://schemas.microsoft.com/office/drawing/2014/main" id="{BCE3F74E-8D91-4ABD-A1C7-D2FA7926ACE3}"/>
              </a:ext>
            </a:extLst>
          </p:cNvPr>
          <p:cNvSpPr txBox="1"/>
          <p:nvPr/>
        </p:nvSpPr>
        <p:spPr>
          <a:xfrm>
            <a:off x="500795" y="2755155"/>
            <a:ext cx="33356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Q2 – 6:6 with Q1 forecast pre-population</a:t>
            </a:r>
          </a:p>
        </p:txBody>
      </p:sp>
      <p:sp>
        <p:nvSpPr>
          <p:cNvPr id="9" name="TextBox 8">
            <a:extLst>
              <a:ext uri="{FF2B5EF4-FFF2-40B4-BE49-F238E27FC236}">
                <a16:creationId xmlns:a16="http://schemas.microsoft.com/office/drawing/2014/main" id="{73ED8378-8243-4203-96F2-17B772923BA2}"/>
              </a:ext>
            </a:extLst>
          </p:cNvPr>
          <p:cNvSpPr txBox="1"/>
          <p:nvPr/>
        </p:nvSpPr>
        <p:spPr>
          <a:xfrm>
            <a:off x="500795" y="4201055"/>
            <a:ext cx="33356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Q3 – 9:3 with Q2 pre-population</a:t>
            </a:r>
          </a:p>
        </p:txBody>
      </p:sp>
      <p:graphicFrame>
        <p:nvGraphicFramePr>
          <p:cNvPr id="7" name="Table 6"/>
          <p:cNvGraphicFramePr>
            <a:graphicFrameLocks noGrp="1"/>
          </p:cNvGraphicFramePr>
          <p:nvPr>
            <p:extLst>
              <p:ext uri="{D42A27DB-BD31-4B8C-83A1-F6EECF244321}">
                <p14:modId xmlns:p14="http://schemas.microsoft.com/office/powerpoint/2010/main" val="965318245"/>
              </p:ext>
            </p:extLst>
          </p:nvPr>
        </p:nvGraphicFramePr>
        <p:xfrm>
          <a:off x="500795" y="1786365"/>
          <a:ext cx="5017676" cy="670959"/>
        </p:xfrm>
        <a:graphic>
          <a:graphicData uri="http://schemas.openxmlformats.org/drawingml/2006/table">
            <a:tbl>
              <a:tblPr firstRow="1" bandRow="1"/>
              <a:tblGrid>
                <a:gridCol w="401248">
                  <a:extLst>
                    <a:ext uri="{9D8B030D-6E8A-4147-A177-3AD203B41FA5}">
                      <a16:colId xmlns:a16="http://schemas.microsoft.com/office/drawing/2014/main" val="1654908952"/>
                    </a:ext>
                  </a:extLst>
                </a:gridCol>
                <a:gridCol w="370703">
                  <a:extLst>
                    <a:ext uri="{9D8B030D-6E8A-4147-A177-3AD203B41FA5}">
                      <a16:colId xmlns:a16="http://schemas.microsoft.com/office/drawing/2014/main" val="2174592442"/>
                    </a:ext>
                  </a:extLst>
                </a:gridCol>
                <a:gridCol w="385975">
                  <a:extLst>
                    <a:ext uri="{9D8B030D-6E8A-4147-A177-3AD203B41FA5}">
                      <a16:colId xmlns:a16="http://schemas.microsoft.com/office/drawing/2014/main" val="3017562527"/>
                    </a:ext>
                  </a:extLst>
                </a:gridCol>
                <a:gridCol w="385975">
                  <a:extLst>
                    <a:ext uri="{9D8B030D-6E8A-4147-A177-3AD203B41FA5}">
                      <a16:colId xmlns:a16="http://schemas.microsoft.com/office/drawing/2014/main" val="2968077359"/>
                    </a:ext>
                  </a:extLst>
                </a:gridCol>
                <a:gridCol w="385975">
                  <a:extLst>
                    <a:ext uri="{9D8B030D-6E8A-4147-A177-3AD203B41FA5}">
                      <a16:colId xmlns:a16="http://schemas.microsoft.com/office/drawing/2014/main" val="1107577617"/>
                    </a:ext>
                  </a:extLst>
                </a:gridCol>
                <a:gridCol w="385975">
                  <a:extLst>
                    <a:ext uri="{9D8B030D-6E8A-4147-A177-3AD203B41FA5}">
                      <a16:colId xmlns:a16="http://schemas.microsoft.com/office/drawing/2014/main" val="2434802951"/>
                    </a:ext>
                  </a:extLst>
                </a:gridCol>
                <a:gridCol w="385975">
                  <a:extLst>
                    <a:ext uri="{9D8B030D-6E8A-4147-A177-3AD203B41FA5}">
                      <a16:colId xmlns:a16="http://schemas.microsoft.com/office/drawing/2014/main" val="3241541386"/>
                    </a:ext>
                  </a:extLst>
                </a:gridCol>
                <a:gridCol w="385975">
                  <a:extLst>
                    <a:ext uri="{9D8B030D-6E8A-4147-A177-3AD203B41FA5}">
                      <a16:colId xmlns:a16="http://schemas.microsoft.com/office/drawing/2014/main" val="2393812560"/>
                    </a:ext>
                  </a:extLst>
                </a:gridCol>
                <a:gridCol w="385975">
                  <a:extLst>
                    <a:ext uri="{9D8B030D-6E8A-4147-A177-3AD203B41FA5}">
                      <a16:colId xmlns:a16="http://schemas.microsoft.com/office/drawing/2014/main" val="1568103293"/>
                    </a:ext>
                  </a:extLst>
                </a:gridCol>
                <a:gridCol w="385975">
                  <a:extLst>
                    <a:ext uri="{9D8B030D-6E8A-4147-A177-3AD203B41FA5}">
                      <a16:colId xmlns:a16="http://schemas.microsoft.com/office/drawing/2014/main" val="2099625242"/>
                    </a:ext>
                  </a:extLst>
                </a:gridCol>
                <a:gridCol w="385975">
                  <a:extLst>
                    <a:ext uri="{9D8B030D-6E8A-4147-A177-3AD203B41FA5}">
                      <a16:colId xmlns:a16="http://schemas.microsoft.com/office/drawing/2014/main" val="586439430"/>
                    </a:ext>
                  </a:extLst>
                </a:gridCol>
                <a:gridCol w="385975">
                  <a:extLst>
                    <a:ext uri="{9D8B030D-6E8A-4147-A177-3AD203B41FA5}">
                      <a16:colId xmlns:a16="http://schemas.microsoft.com/office/drawing/2014/main" val="4004715166"/>
                    </a:ext>
                  </a:extLst>
                </a:gridCol>
                <a:gridCol w="385975">
                  <a:extLst>
                    <a:ext uri="{9D8B030D-6E8A-4147-A177-3AD203B41FA5}">
                      <a16:colId xmlns:a16="http://schemas.microsoft.com/office/drawing/2014/main" val="3157313685"/>
                    </a:ext>
                  </a:extLst>
                </a:gridCol>
              </a:tblGrid>
              <a:tr h="303727">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endParaRPr lang="en-GB" sz="1000">
                        <a:latin typeface="+mn-lt"/>
                      </a:endParaRPr>
                    </a:p>
                  </a:txBody>
                  <a:tcPr marL="43204" marR="43204"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Aug</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Sept</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Oct</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Nov</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Dec</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Jan</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Feb</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Mar</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Apr</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May</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Jun</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Jul</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248764442"/>
                  </a:ext>
                </a:extLst>
              </a:tr>
              <a:tr h="367232">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algn="ctr"/>
                      <a:endParaRPr lang="en-GB" sz="1000">
                        <a:latin typeface="+mn-lt"/>
                      </a:endParaRP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algn="ctr"/>
                      <a:r>
                        <a:rPr lang="en-GB" sz="900">
                          <a:latin typeface="+mn-lt"/>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algn="ctr"/>
                      <a:r>
                        <a:rPr lang="en-GB" sz="900">
                          <a:latin typeface="+mn-lt"/>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Bud</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Bud</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Bud</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Bud</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Bud</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Bud</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Bud</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Bud</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Bud</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805778579"/>
                  </a:ext>
                </a:extLst>
              </a:tr>
            </a:tbl>
          </a:graphicData>
        </a:graphic>
      </p:graphicFrame>
      <p:sp>
        <p:nvSpPr>
          <p:cNvPr id="11" name="TextBox 10"/>
          <p:cNvSpPr txBox="1"/>
          <p:nvPr/>
        </p:nvSpPr>
        <p:spPr>
          <a:xfrm>
            <a:off x="6709289" y="1447162"/>
            <a:ext cx="1401346" cy="266868"/>
          </a:xfrm>
          <a:prstGeom prst="rect">
            <a:avLst/>
          </a:prstGeom>
          <a:noFill/>
        </p:spPr>
        <p:txBody>
          <a:bodyPr wrap="none" rtlCol="0">
            <a:spAutoFit/>
          </a:bodyPr>
          <a:lstStyle/>
          <a:p>
            <a:r>
              <a:rPr lang="en-GB" sz="1134" b="1" u="sng"/>
              <a:t>Basis of preparation</a:t>
            </a:r>
          </a:p>
        </p:txBody>
      </p:sp>
      <p:sp>
        <p:nvSpPr>
          <p:cNvPr id="12" name="TextBox 11"/>
          <p:cNvSpPr txBox="1"/>
          <p:nvPr/>
        </p:nvSpPr>
        <p:spPr>
          <a:xfrm>
            <a:off x="5950820" y="1855207"/>
            <a:ext cx="3048396" cy="523220"/>
          </a:xfrm>
          <a:prstGeom prst="rect">
            <a:avLst/>
          </a:prstGeom>
          <a:noFill/>
        </p:spPr>
        <p:txBody>
          <a:bodyPr wrap="square" rtlCol="0">
            <a:spAutoFit/>
          </a:bodyPr>
          <a:lstStyle/>
          <a:p>
            <a:pPr marL="162020" indent="-162020">
              <a:buFont typeface="Arial" panose="020B0604020202020204" pitchFamily="34" charset="0"/>
              <a:buChar char="•"/>
            </a:pPr>
            <a:r>
              <a:rPr lang="en-GB" sz="1400"/>
              <a:t>Key review point for re-visiting forecast in light of prior year actuals </a:t>
            </a:r>
          </a:p>
        </p:txBody>
      </p:sp>
      <p:graphicFrame>
        <p:nvGraphicFramePr>
          <p:cNvPr id="13" name="Table 12"/>
          <p:cNvGraphicFramePr>
            <a:graphicFrameLocks noGrp="1"/>
          </p:cNvGraphicFramePr>
          <p:nvPr>
            <p:extLst>
              <p:ext uri="{D42A27DB-BD31-4B8C-83A1-F6EECF244321}">
                <p14:modId xmlns:p14="http://schemas.microsoft.com/office/powerpoint/2010/main" val="83715856"/>
              </p:ext>
            </p:extLst>
          </p:nvPr>
        </p:nvGraphicFramePr>
        <p:xfrm>
          <a:off x="500795" y="3210746"/>
          <a:ext cx="5017676" cy="670959"/>
        </p:xfrm>
        <a:graphic>
          <a:graphicData uri="http://schemas.openxmlformats.org/drawingml/2006/table">
            <a:tbl>
              <a:tblPr firstRow="1" bandRow="1"/>
              <a:tblGrid>
                <a:gridCol w="382713">
                  <a:extLst>
                    <a:ext uri="{9D8B030D-6E8A-4147-A177-3AD203B41FA5}">
                      <a16:colId xmlns:a16="http://schemas.microsoft.com/office/drawing/2014/main" val="1654908952"/>
                    </a:ext>
                  </a:extLst>
                </a:gridCol>
                <a:gridCol w="389238">
                  <a:extLst>
                    <a:ext uri="{9D8B030D-6E8A-4147-A177-3AD203B41FA5}">
                      <a16:colId xmlns:a16="http://schemas.microsoft.com/office/drawing/2014/main" val="2174592442"/>
                    </a:ext>
                  </a:extLst>
                </a:gridCol>
                <a:gridCol w="385975">
                  <a:extLst>
                    <a:ext uri="{9D8B030D-6E8A-4147-A177-3AD203B41FA5}">
                      <a16:colId xmlns:a16="http://schemas.microsoft.com/office/drawing/2014/main" val="3017562527"/>
                    </a:ext>
                  </a:extLst>
                </a:gridCol>
                <a:gridCol w="385975">
                  <a:extLst>
                    <a:ext uri="{9D8B030D-6E8A-4147-A177-3AD203B41FA5}">
                      <a16:colId xmlns:a16="http://schemas.microsoft.com/office/drawing/2014/main" val="2968077359"/>
                    </a:ext>
                  </a:extLst>
                </a:gridCol>
                <a:gridCol w="385975">
                  <a:extLst>
                    <a:ext uri="{9D8B030D-6E8A-4147-A177-3AD203B41FA5}">
                      <a16:colId xmlns:a16="http://schemas.microsoft.com/office/drawing/2014/main" val="1107577617"/>
                    </a:ext>
                  </a:extLst>
                </a:gridCol>
                <a:gridCol w="385975">
                  <a:extLst>
                    <a:ext uri="{9D8B030D-6E8A-4147-A177-3AD203B41FA5}">
                      <a16:colId xmlns:a16="http://schemas.microsoft.com/office/drawing/2014/main" val="2434802951"/>
                    </a:ext>
                  </a:extLst>
                </a:gridCol>
                <a:gridCol w="385975">
                  <a:extLst>
                    <a:ext uri="{9D8B030D-6E8A-4147-A177-3AD203B41FA5}">
                      <a16:colId xmlns:a16="http://schemas.microsoft.com/office/drawing/2014/main" val="3241541386"/>
                    </a:ext>
                  </a:extLst>
                </a:gridCol>
                <a:gridCol w="385975">
                  <a:extLst>
                    <a:ext uri="{9D8B030D-6E8A-4147-A177-3AD203B41FA5}">
                      <a16:colId xmlns:a16="http://schemas.microsoft.com/office/drawing/2014/main" val="2393812560"/>
                    </a:ext>
                  </a:extLst>
                </a:gridCol>
                <a:gridCol w="385975">
                  <a:extLst>
                    <a:ext uri="{9D8B030D-6E8A-4147-A177-3AD203B41FA5}">
                      <a16:colId xmlns:a16="http://schemas.microsoft.com/office/drawing/2014/main" val="1568103293"/>
                    </a:ext>
                  </a:extLst>
                </a:gridCol>
                <a:gridCol w="385975">
                  <a:extLst>
                    <a:ext uri="{9D8B030D-6E8A-4147-A177-3AD203B41FA5}">
                      <a16:colId xmlns:a16="http://schemas.microsoft.com/office/drawing/2014/main" val="2099625242"/>
                    </a:ext>
                  </a:extLst>
                </a:gridCol>
                <a:gridCol w="385975">
                  <a:extLst>
                    <a:ext uri="{9D8B030D-6E8A-4147-A177-3AD203B41FA5}">
                      <a16:colId xmlns:a16="http://schemas.microsoft.com/office/drawing/2014/main" val="586439430"/>
                    </a:ext>
                  </a:extLst>
                </a:gridCol>
                <a:gridCol w="385975">
                  <a:extLst>
                    <a:ext uri="{9D8B030D-6E8A-4147-A177-3AD203B41FA5}">
                      <a16:colId xmlns:a16="http://schemas.microsoft.com/office/drawing/2014/main" val="4004715166"/>
                    </a:ext>
                  </a:extLst>
                </a:gridCol>
                <a:gridCol w="385975">
                  <a:extLst>
                    <a:ext uri="{9D8B030D-6E8A-4147-A177-3AD203B41FA5}">
                      <a16:colId xmlns:a16="http://schemas.microsoft.com/office/drawing/2014/main" val="3157313685"/>
                    </a:ext>
                  </a:extLst>
                </a:gridCol>
              </a:tblGrid>
              <a:tr h="303727">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endParaRPr lang="en-GB" sz="1000">
                        <a:latin typeface="+mn-lt"/>
                      </a:endParaRPr>
                    </a:p>
                  </a:txBody>
                  <a:tcPr marL="43204" marR="43204"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Aug</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Sept</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Oct</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Nov</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Dec</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Jan</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Feb</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Mar</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Apr</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May</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Jun</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Jul</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248764442"/>
                  </a:ext>
                </a:extLst>
              </a:tr>
              <a:tr h="367232">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algn="ctr"/>
                      <a:endParaRPr lang="en-GB" sz="900">
                        <a:latin typeface="+mn-lt"/>
                      </a:endParaRP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algn="ctr"/>
                      <a:r>
                        <a:rPr lang="en-GB" sz="900">
                          <a:latin typeface="+mn-lt"/>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algn="ctr"/>
                      <a:r>
                        <a:rPr lang="en-GB" sz="900">
                          <a:latin typeface="+mn-lt"/>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algn="ctr"/>
                      <a:r>
                        <a:rPr lang="en-GB" sz="800">
                          <a:latin typeface="+mn-lt"/>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Act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Q1 Fcast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Q1 Fcast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Q1 Fcast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Q1 Fcast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Q1 Fcast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Q1 Fcast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20000"/>
                        <a:lumOff val="80000"/>
                      </a:srgbClr>
                    </a:solidFill>
                  </a:tcPr>
                </a:tc>
                <a:extLst>
                  <a:ext uri="{0D108BD9-81ED-4DB2-BD59-A6C34878D82A}">
                    <a16:rowId xmlns:a16="http://schemas.microsoft.com/office/drawing/2014/main" val="805778579"/>
                  </a:ext>
                </a:extLst>
              </a:tr>
            </a:tbl>
          </a:graphicData>
        </a:graphic>
      </p:graphicFrame>
      <p:sp>
        <p:nvSpPr>
          <p:cNvPr id="14" name="TextBox 13"/>
          <p:cNvSpPr txBox="1"/>
          <p:nvPr/>
        </p:nvSpPr>
        <p:spPr>
          <a:xfrm>
            <a:off x="5956648" y="3297876"/>
            <a:ext cx="3042568" cy="523220"/>
          </a:xfrm>
          <a:prstGeom prst="rect">
            <a:avLst/>
          </a:prstGeom>
          <a:noFill/>
        </p:spPr>
        <p:txBody>
          <a:bodyPr wrap="square" rtlCol="0">
            <a:spAutoFit/>
          </a:bodyPr>
          <a:lstStyle/>
          <a:p>
            <a:pPr marL="162020" indent="-162020">
              <a:buFont typeface="Arial" panose="020B0604020202020204" pitchFamily="34" charset="0"/>
              <a:buChar char="•"/>
            </a:pPr>
            <a:r>
              <a:rPr lang="en-GB" sz="1400"/>
              <a:t>Q2 is the basis of the budget so needs to be robust</a:t>
            </a:r>
          </a:p>
        </p:txBody>
      </p:sp>
      <p:graphicFrame>
        <p:nvGraphicFramePr>
          <p:cNvPr id="16" name="Table 15"/>
          <p:cNvGraphicFramePr>
            <a:graphicFrameLocks noGrp="1"/>
          </p:cNvGraphicFramePr>
          <p:nvPr>
            <p:extLst>
              <p:ext uri="{D42A27DB-BD31-4B8C-83A1-F6EECF244321}">
                <p14:modId xmlns:p14="http://schemas.microsoft.com/office/powerpoint/2010/main" val="1853136101"/>
              </p:ext>
            </p:extLst>
          </p:nvPr>
        </p:nvGraphicFramePr>
        <p:xfrm>
          <a:off x="495379" y="4635127"/>
          <a:ext cx="5017676" cy="679695"/>
        </p:xfrm>
        <a:graphic>
          <a:graphicData uri="http://schemas.openxmlformats.org/drawingml/2006/table">
            <a:tbl>
              <a:tblPr firstRow="1" bandRow="1"/>
              <a:tblGrid>
                <a:gridCol w="381951">
                  <a:extLst>
                    <a:ext uri="{9D8B030D-6E8A-4147-A177-3AD203B41FA5}">
                      <a16:colId xmlns:a16="http://schemas.microsoft.com/office/drawing/2014/main" val="1654908952"/>
                    </a:ext>
                  </a:extLst>
                </a:gridCol>
                <a:gridCol w="390000">
                  <a:extLst>
                    <a:ext uri="{9D8B030D-6E8A-4147-A177-3AD203B41FA5}">
                      <a16:colId xmlns:a16="http://schemas.microsoft.com/office/drawing/2014/main" val="2174592442"/>
                    </a:ext>
                  </a:extLst>
                </a:gridCol>
                <a:gridCol w="385975">
                  <a:extLst>
                    <a:ext uri="{9D8B030D-6E8A-4147-A177-3AD203B41FA5}">
                      <a16:colId xmlns:a16="http://schemas.microsoft.com/office/drawing/2014/main" val="3017562527"/>
                    </a:ext>
                  </a:extLst>
                </a:gridCol>
                <a:gridCol w="385975">
                  <a:extLst>
                    <a:ext uri="{9D8B030D-6E8A-4147-A177-3AD203B41FA5}">
                      <a16:colId xmlns:a16="http://schemas.microsoft.com/office/drawing/2014/main" val="2968077359"/>
                    </a:ext>
                  </a:extLst>
                </a:gridCol>
                <a:gridCol w="385975">
                  <a:extLst>
                    <a:ext uri="{9D8B030D-6E8A-4147-A177-3AD203B41FA5}">
                      <a16:colId xmlns:a16="http://schemas.microsoft.com/office/drawing/2014/main" val="1107577617"/>
                    </a:ext>
                  </a:extLst>
                </a:gridCol>
                <a:gridCol w="385975">
                  <a:extLst>
                    <a:ext uri="{9D8B030D-6E8A-4147-A177-3AD203B41FA5}">
                      <a16:colId xmlns:a16="http://schemas.microsoft.com/office/drawing/2014/main" val="2434802951"/>
                    </a:ext>
                  </a:extLst>
                </a:gridCol>
                <a:gridCol w="385975">
                  <a:extLst>
                    <a:ext uri="{9D8B030D-6E8A-4147-A177-3AD203B41FA5}">
                      <a16:colId xmlns:a16="http://schemas.microsoft.com/office/drawing/2014/main" val="3241541386"/>
                    </a:ext>
                  </a:extLst>
                </a:gridCol>
                <a:gridCol w="385975">
                  <a:extLst>
                    <a:ext uri="{9D8B030D-6E8A-4147-A177-3AD203B41FA5}">
                      <a16:colId xmlns:a16="http://schemas.microsoft.com/office/drawing/2014/main" val="2393812560"/>
                    </a:ext>
                  </a:extLst>
                </a:gridCol>
                <a:gridCol w="385975">
                  <a:extLst>
                    <a:ext uri="{9D8B030D-6E8A-4147-A177-3AD203B41FA5}">
                      <a16:colId xmlns:a16="http://schemas.microsoft.com/office/drawing/2014/main" val="1568103293"/>
                    </a:ext>
                  </a:extLst>
                </a:gridCol>
                <a:gridCol w="385975">
                  <a:extLst>
                    <a:ext uri="{9D8B030D-6E8A-4147-A177-3AD203B41FA5}">
                      <a16:colId xmlns:a16="http://schemas.microsoft.com/office/drawing/2014/main" val="2099625242"/>
                    </a:ext>
                  </a:extLst>
                </a:gridCol>
                <a:gridCol w="385975">
                  <a:extLst>
                    <a:ext uri="{9D8B030D-6E8A-4147-A177-3AD203B41FA5}">
                      <a16:colId xmlns:a16="http://schemas.microsoft.com/office/drawing/2014/main" val="586439430"/>
                    </a:ext>
                  </a:extLst>
                </a:gridCol>
                <a:gridCol w="385975">
                  <a:extLst>
                    <a:ext uri="{9D8B030D-6E8A-4147-A177-3AD203B41FA5}">
                      <a16:colId xmlns:a16="http://schemas.microsoft.com/office/drawing/2014/main" val="4004715166"/>
                    </a:ext>
                  </a:extLst>
                </a:gridCol>
                <a:gridCol w="385975">
                  <a:extLst>
                    <a:ext uri="{9D8B030D-6E8A-4147-A177-3AD203B41FA5}">
                      <a16:colId xmlns:a16="http://schemas.microsoft.com/office/drawing/2014/main" val="3157313685"/>
                    </a:ext>
                  </a:extLst>
                </a:gridCol>
              </a:tblGrid>
              <a:tr h="303727">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endParaRPr lang="en-GB" sz="1000">
                        <a:latin typeface="+mn-lt"/>
                      </a:endParaRPr>
                    </a:p>
                  </a:txBody>
                  <a:tcPr marL="43204" marR="43204"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Aug</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Sept</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Oct</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Nov</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Dec</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Jan</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Feb</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Mar</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Apr</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May</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Jun</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491" rtl="0" eaLnBrk="1" latinLnBrk="0" hangingPunct="1">
                        <a:defRPr sz="1350" b="1" kern="1200">
                          <a:solidFill>
                            <a:schemeClr val="lt1"/>
                          </a:solidFill>
                          <a:latin typeface="Calibri"/>
                        </a:defRPr>
                      </a:lvl1pPr>
                      <a:lvl2pPr marL="342746" algn="l" defTabSz="685491" rtl="0" eaLnBrk="1" latinLnBrk="0" hangingPunct="1">
                        <a:defRPr sz="1350" b="1" kern="1200">
                          <a:solidFill>
                            <a:schemeClr val="lt1"/>
                          </a:solidFill>
                          <a:latin typeface="Calibri"/>
                        </a:defRPr>
                      </a:lvl2pPr>
                      <a:lvl3pPr marL="685491" algn="l" defTabSz="685491" rtl="0" eaLnBrk="1" latinLnBrk="0" hangingPunct="1">
                        <a:defRPr sz="1350" b="1" kern="1200">
                          <a:solidFill>
                            <a:schemeClr val="lt1"/>
                          </a:solidFill>
                          <a:latin typeface="Calibri"/>
                        </a:defRPr>
                      </a:lvl3pPr>
                      <a:lvl4pPr marL="1028238" algn="l" defTabSz="685491" rtl="0" eaLnBrk="1" latinLnBrk="0" hangingPunct="1">
                        <a:defRPr sz="1350" b="1" kern="1200">
                          <a:solidFill>
                            <a:schemeClr val="lt1"/>
                          </a:solidFill>
                          <a:latin typeface="Calibri"/>
                        </a:defRPr>
                      </a:lvl4pPr>
                      <a:lvl5pPr marL="1370984" algn="l" defTabSz="685491" rtl="0" eaLnBrk="1" latinLnBrk="0" hangingPunct="1">
                        <a:defRPr sz="1350" b="1" kern="1200">
                          <a:solidFill>
                            <a:schemeClr val="lt1"/>
                          </a:solidFill>
                          <a:latin typeface="Calibri"/>
                        </a:defRPr>
                      </a:lvl5pPr>
                      <a:lvl6pPr marL="1713729" algn="l" defTabSz="685491" rtl="0" eaLnBrk="1" latinLnBrk="0" hangingPunct="1">
                        <a:defRPr sz="1350" b="1" kern="1200">
                          <a:solidFill>
                            <a:schemeClr val="lt1"/>
                          </a:solidFill>
                          <a:latin typeface="Calibri"/>
                        </a:defRPr>
                      </a:lvl6pPr>
                      <a:lvl7pPr marL="2056475" algn="l" defTabSz="685491" rtl="0" eaLnBrk="1" latinLnBrk="0" hangingPunct="1">
                        <a:defRPr sz="1350" b="1" kern="1200">
                          <a:solidFill>
                            <a:schemeClr val="lt1"/>
                          </a:solidFill>
                          <a:latin typeface="Calibri"/>
                        </a:defRPr>
                      </a:lvl7pPr>
                      <a:lvl8pPr marL="2399221" algn="l" defTabSz="685491" rtl="0" eaLnBrk="1" latinLnBrk="0" hangingPunct="1">
                        <a:defRPr sz="1350" b="1" kern="1200">
                          <a:solidFill>
                            <a:schemeClr val="lt1"/>
                          </a:solidFill>
                          <a:latin typeface="Calibri"/>
                        </a:defRPr>
                      </a:lvl8pPr>
                      <a:lvl9pPr marL="2741967" algn="l" defTabSz="685491" rtl="0" eaLnBrk="1" latinLnBrk="0" hangingPunct="1">
                        <a:defRPr sz="1350" b="1" kern="1200">
                          <a:solidFill>
                            <a:schemeClr val="lt1"/>
                          </a:solidFill>
                          <a:latin typeface="Calibri"/>
                        </a:defRPr>
                      </a:lvl9pPr>
                    </a:lstStyle>
                    <a:p>
                      <a:pPr algn="ctr"/>
                      <a:r>
                        <a:rPr lang="en-GB" sz="800"/>
                        <a:t>Jul</a:t>
                      </a:r>
                    </a:p>
                  </a:txBody>
                  <a:tcPr marL="86408" marR="86408" marT="43204" marB="432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248764442"/>
                  </a:ext>
                </a:extLst>
              </a:tr>
              <a:tr h="367232">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algn="ctr"/>
                      <a:r>
                        <a:rPr lang="en-GB" sz="1000">
                          <a:latin typeface="+mn-lt"/>
                        </a:rPr>
                        <a:t>11/5</a:t>
                      </a:r>
                    </a:p>
                    <a:p>
                      <a:pPr algn="ctr"/>
                      <a:r>
                        <a:rPr lang="en-GB" sz="900">
                          <a:latin typeface="+mn-lt"/>
                        </a:rPr>
                        <a:t>Hard</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algn="ctr"/>
                      <a:r>
                        <a:rPr lang="en-GB" sz="900">
                          <a:latin typeface="+mn-lt"/>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algn="ctr"/>
                      <a:r>
                        <a:rPr lang="en-GB" sz="900">
                          <a:latin typeface="+mn-lt"/>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algn="ctr"/>
                      <a:r>
                        <a:rPr lang="en-GB" sz="800">
                          <a:latin typeface="+mn-lt"/>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Act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Act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Q2 Fcast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Q2 Fcast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685491" rtl="0" eaLnBrk="1" latinLnBrk="0" hangingPunct="1">
                        <a:defRPr sz="1350" kern="1200">
                          <a:solidFill>
                            <a:schemeClr val="dk1"/>
                          </a:solidFill>
                          <a:latin typeface="Calibri"/>
                        </a:defRPr>
                      </a:lvl1pPr>
                      <a:lvl2pPr marL="342746" algn="l" defTabSz="685491" rtl="0" eaLnBrk="1" latinLnBrk="0" hangingPunct="1">
                        <a:defRPr sz="1350" kern="1200">
                          <a:solidFill>
                            <a:schemeClr val="dk1"/>
                          </a:solidFill>
                          <a:latin typeface="Calibri"/>
                        </a:defRPr>
                      </a:lvl2pPr>
                      <a:lvl3pPr marL="685491" algn="l" defTabSz="685491" rtl="0" eaLnBrk="1" latinLnBrk="0" hangingPunct="1">
                        <a:defRPr sz="1350" kern="1200">
                          <a:solidFill>
                            <a:schemeClr val="dk1"/>
                          </a:solidFill>
                          <a:latin typeface="Calibri"/>
                        </a:defRPr>
                      </a:lvl3pPr>
                      <a:lvl4pPr marL="1028238" algn="l" defTabSz="685491" rtl="0" eaLnBrk="1" latinLnBrk="0" hangingPunct="1">
                        <a:defRPr sz="1350" kern="1200">
                          <a:solidFill>
                            <a:schemeClr val="dk1"/>
                          </a:solidFill>
                          <a:latin typeface="Calibri"/>
                        </a:defRPr>
                      </a:lvl4pPr>
                      <a:lvl5pPr marL="1370984" algn="l" defTabSz="685491" rtl="0" eaLnBrk="1" latinLnBrk="0" hangingPunct="1">
                        <a:defRPr sz="1350" kern="1200">
                          <a:solidFill>
                            <a:schemeClr val="dk1"/>
                          </a:solidFill>
                          <a:latin typeface="Calibri"/>
                        </a:defRPr>
                      </a:lvl5pPr>
                      <a:lvl6pPr marL="1713729" algn="l" defTabSz="685491" rtl="0" eaLnBrk="1" latinLnBrk="0" hangingPunct="1">
                        <a:defRPr sz="1350" kern="1200">
                          <a:solidFill>
                            <a:schemeClr val="dk1"/>
                          </a:solidFill>
                          <a:latin typeface="Calibri"/>
                        </a:defRPr>
                      </a:lvl6pPr>
                      <a:lvl7pPr marL="2056475" algn="l" defTabSz="685491" rtl="0" eaLnBrk="1" latinLnBrk="0" hangingPunct="1">
                        <a:defRPr sz="1350" kern="1200">
                          <a:solidFill>
                            <a:schemeClr val="dk1"/>
                          </a:solidFill>
                          <a:latin typeface="Calibri"/>
                        </a:defRPr>
                      </a:lvl7pPr>
                      <a:lvl8pPr marL="2399221" algn="l" defTabSz="685491" rtl="0" eaLnBrk="1" latinLnBrk="0" hangingPunct="1">
                        <a:defRPr sz="1350" kern="1200">
                          <a:solidFill>
                            <a:schemeClr val="dk1"/>
                          </a:solidFill>
                          <a:latin typeface="Calibri"/>
                        </a:defRPr>
                      </a:lvl8pPr>
                      <a:lvl9pPr marL="2741967" algn="l" defTabSz="685491"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Q2 Fcast</a:t>
                      </a:r>
                    </a:p>
                  </a:txBody>
                  <a:tcPr marL="43204" marR="43204" marT="43204" marB="432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805778579"/>
                  </a:ext>
                </a:extLst>
              </a:tr>
            </a:tbl>
          </a:graphicData>
        </a:graphic>
      </p:graphicFrame>
      <p:sp>
        <p:nvSpPr>
          <p:cNvPr id="17" name="TextBox 16"/>
          <p:cNvSpPr txBox="1"/>
          <p:nvPr/>
        </p:nvSpPr>
        <p:spPr>
          <a:xfrm>
            <a:off x="5950820" y="4733800"/>
            <a:ext cx="3082796" cy="523220"/>
          </a:xfrm>
          <a:prstGeom prst="rect">
            <a:avLst/>
          </a:prstGeom>
          <a:noFill/>
        </p:spPr>
        <p:txBody>
          <a:bodyPr wrap="square" rtlCol="0">
            <a:spAutoFit/>
          </a:bodyPr>
          <a:lstStyle/>
          <a:p>
            <a:pPr marL="162020" indent="-162020">
              <a:buFont typeface="Arial" panose="020B0604020202020204" pitchFamily="34" charset="0"/>
              <a:buChar char="•"/>
            </a:pPr>
            <a:r>
              <a:rPr lang="en-GB" sz="1400"/>
              <a:t>Q3 is an early warning for year end issues</a:t>
            </a:r>
          </a:p>
        </p:txBody>
      </p:sp>
      <p:sp>
        <p:nvSpPr>
          <p:cNvPr id="4" name="TextBox 3"/>
          <p:cNvSpPr txBox="1"/>
          <p:nvPr/>
        </p:nvSpPr>
        <p:spPr>
          <a:xfrm>
            <a:off x="307498" y="5882910"/>
            <a:ext cx="5826266" cy="646331"/>
          </a:xfrm>
          <a:prstGeom prst="rect">
            <a:avLst/>
          </a:prstGeom>
          <a:noFill/>
        </p:spPr>
        <p:txBody>
          <a:bodyPr wrap="square" rtlCol="0">
            <a:spAutoFit/>
          </a:bodyPr>
          <a:lstStyle/>
          <a:p>
            <a:r>
              <a:rPr lang="en-GB"/>
              <a:t>BFT is pre-loaded with all the assumptions you need  including pay rates, NI </a:t>
            </a:r>
            <a:r>
              <a:rPr lang="en-GB" err="1"/>
              <a:t>etc</a:t>
            </a:r>
            <a:endParaRPr lang="en-GB"/>
          </a:p>
        </p:txBody>
      </p:sp>
    </p:spTree>
    <p:extLst>
      <p:ext uri="{BB962C8B-B14F-4D97-AF65-F5344CB8AC3E}">
        <p14:creationId xmlns:p14="http://schemas.microsoft.com/office/powerpoint/2010/main" val="341268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What’s included in the I+E?</a:t>
            </a:r>
          </a:p>
        </p:txBody>
      </p:sp>
      <p:pic>
        <p:nvPicPr>
          <p:cNvPr id="4" name="Picture 3"/>
          <p:cNvPicPr>
            <a:picLocks noChangeAspect="1"/>
          </p:cNvPicPr>
          <p:nvPr/>
        </p:nvPicPr>
        <p:blipFill>
          <a:blip r:embed="rId3"/>
          <a:stretch>
            <a:fillRect/>
          </a:stretch>
        </p:blipFill>
        <p:spPr>
          <a:xfrm>
            <a:off x="3102318" y="1690691"/>
            <a:ext cx="2457450" cy="4391025"/>
          </a:xfrm>
          <a:prstGeom prst="rect">
            <a:avLst/>
          </a:prstGeom>
        </p:spPr>
      </p:pic>
    </p:spTree>
    <p:extLst>
      <p:ext uri="{BB962C8B-B14F-4D97-AF65-F5344CB8AC3E}">
        <p14:creationId xmlns:p14="http://schemas.microsoft.com/office/powerpoint/2010/main" val="168478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Where is best to start?</a:t>
            </a:r>
          </a:p>
        </p:txBody>
      </p:sp>
      <p:sp>
        <p:nvSpPr>
          <p:cNvPr id="3" name="Content Placeholder 2"/>
          <p:cNvSpPr>
            <a:spLocks noGrp="1"/>
          </p:cNvSpPr>
          <p:nvPr>
            <p:ph idx="1"/>
          </p:nvPr>
        </p:nvSpPr>
        <p:spPr>
          <a:xfrm>
            <a:off x="628651" y="1690691"/>
            <a:ext cx="5207373" cy="4351338"/>
          </a:xfrm>
        </p:spPr>
        <p:txBody>
          <a:bodyPr vert="horz" lIns="91440" tIns="45720" rIns="91440" bIns="45720" rtlCol="0" anchor="t">
            <a:normAutofit/>
          </a:bodyPr>
          <a:lstStyle/>
          <a:p>
            <a:pPr marL="170815" indent="-170815"/>
            <a:r>
              <a:rPr lang="en-GB" sz="2050"/>
              <a:t>The approach to starting a Budget or a forecast is similar.  Forecasting will be easier as you can use your Budget as a guide. </a:t>
            </a:r>
            <a:endParaRPr lang="en-US"/>
          </a:p>
          <a:p>
            <a:pPr marL="170815" indent="-170815"/>
            <a:r>
              <a:rPr lang="en-GB" sz="2050">
                <a:cs typeface="Calibri"/>
              </a:rPr>
              <a:t>The finance team within a Department would usually coordinate with other key members of staff to gain the level of insight needed to complete the forecast. This could be HAFs, HODs, PIs, building managers etc.</a:t>
            </a:r>
          </a:p>
          <a:p>
            <a:pPr marL="170815" indent="-170815"/>
            <a:r>
              <a:rPr lang="en-GB" sz="2050">
                <a:ea typeface="+mn-lt"/>
                <a:cs typeface="+mn-lt"/>
              </a:rPr>
              <a:t>Approach your forecast on a line by line basis and use the timetable given by your Division to determine which areas to focus on first.</a:t>
            </a:r>
            <a:endParaRPr lang="en-GB" sz="2050"/>
          </a:p>
          <a:p>
            <a:pPr marL="170815" indent="-170815"/>
            <a:endParaRPr lang="en-GB" sz="2050">
              <a:cs typeface="Calibri"/>
            </a:endParaRPr>
          </a:p>
        </p:txBody>
      </p:sp>
    </p:spTree>
    <p:extLst>
      <p:ext uri="{BB962C8B-B14F-4D97-AF65-F5344CB8AC3E}">
        <p14:creationId xmlns:p14="http://schemas.microsoft.com/office/powerpoint/2010/main" val="369536034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FDE72CE7904345AFD0AB98D67830EE" ma:contentTypeVersion="2" ma:contentTypeDescription="Create a new document." ma:contentTypeScope="" ma:versionID="f039abe702a66dc65eca6fc6a9e5a018">
  <xsd:schema xmlns:xsd="http://www.w3.org/2001/XMLSchema" xmlns:xs="http://www.w3.org/2001/XMLSchema" xmlns:p="http://schemas.microsoft.com/office/2006/metadata/properties" xmlns:ns2="aadc3c20-3fc9-49a5-b2b6-9a32ea4f920a" targetNamespace="http://schemas.microsoft.com/office/2006/metadata/properties" ma:root="true" ma:fieldsID="c6c62c560038d0b844bf5ba04734b152" ns2:_="">
    <xsd:import namespace="aadc3c20-3fc9-49a5-b2b6-9a32ea4f920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dc3c20-3fc9-49a5-b2b6-9a32ea4f92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AF2DBE-1870-4D23-80D5-CA09577C5E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dc3c20-3fc9-49a5-b2b6-9a32ea4f92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08266E-A691-40E4-BFB8-350E8BFD969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adc3c20-3fc9-49a5-b2b6-9a32ea4f920a"/>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5106633-906B-45BF-B5AC-38AFAC2459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231</TotalTime>
  <Words>3290</Words>
  <Application>Microsoft Office PowerPoint</Application>
  <PresentationFormat>On-screen Show (4:3)</PresentationFormat>
  <Paragraphs>399</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Arial,Sans-Serif</vt:lpstr>
      <vt:lpstr>Calibri</vt:lpstr>
      <vt:lpstr>Calibri Light</vt:lpstr>
      <vt:lpstr>Wingdings</vt:lpstr>
      <vt:lpstr>1_Office Theme</vt:lpstr>
      <vt:lpstr>Forecasting- Best Practice Hints and Tips</vt:lpstr>
      <vt:lpstr>Budgeting and Forecasting- what’s the difference? And why do it?</vt:lpstr>
      <vt:lpstr>Budgeting and Forecasting- where is it done?</vt:lpstr>
      <vt:lpstr>PowerPoint Presentation</vt:lpstr>
      <vt:lpstr>What is the BFT and how did it help?   The budgeting and forecasting tool (BFT) was introduced to reduce complexity, increase consistency, provide reporting and improve links to the Oracle General Ledger and Core HR payroll system</vt:lpstr>
      <vt:lpstr>BFT reporting</vt:lpstr>
      <vt:lpstr>BFT Timelines- What happens when?</vt:lpstr>
      <vt:lpstr>What’s included in the I+E?</vt:lpstr>
      <vt:lpstr>Where is best to start?</vt:lpstr>
      <vt:lpstr>PowerPoint Presentation</vt:lpstr>
      <vt:lpstr>Staff Costs- a first area of focus</vt:lpstr>
      <vt:lpstr>Staff Costs- BFT Employee Record Card</vt:lpstr>
      <vt:lpstr>Staff costs- Departmental Case Study </vt:lpstr>
      <vt:lpstr>PowerPoint Presentation</vt:lpstr>
      <vt:lpstr>Research Overheads</vt:lpstr>
      <vt:lpstr>Research Overheads- Hints and tips</vt:lpstr>
      <vt:lpstr>PowerPoint Presentation</vt:lpstr>
      <vt:lpstr>JRAM</vt:lpstr>
      <vt:lpstr>PowerPoint Presentation</vt:lpstr>
      <vt:lpstr>Trust Funds and Donation Income</vt:lpstr>
      <vt:lpstr>PowerPoint Presentation</vt:lpstr>
      <vt:lpstr>Other Income – Source of Funds</vt:lpstr>
      <vt:lpstr>PowerPoint Presentation</vt:lpstr>
      <vt:lpstr>Other Expenses</vt:lpstr>
      <vt:lpstr>Supplies and Equipment</vt:lpstr>
      <vt:lpstr>Depreciation of a £50k fixed asset - Departmental Case Study </vt:lpstr>
      <vt:lpstr>Supplies and Equipment</vt:lpstr>
      <vt:lpstr>Take a step back and consider..</vt:lpstr>
      <vt:lpstr>Your Division is here to help</vt:lpstr>
      <vt:lpstr>Where does the forecast go next?</vt:lpstr>
      <vt:lpstr>Useful links and who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Oxford University  UOP Consolidation project</dc:title>
  <dc:creator>Jane Bardell</dc:creator>
  <cp:lastModifiedBy>James Hutchinson</cp:lastModifiedBy>
  <cp:revision>20</cp:revision>
  <cp:lastPrinted>2019-06-10T12:54:40Z</cp:lastPrinted>
  <dcterms:created xsi:type="dcterms:W3CDTF">2018-01-04T13:54:20Z</dcterms:created>
  <dcterms:modified xsi:type="dcterms:W3CDTF">2023-10-04T16:47:53Z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0x0101003DFDE72CE7904345AFD0AB98D67830EE</vt:lpwstr>
  </property>
</Properties>
</file>