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0"/>
  </p:notesMasterIdLst>
  <p:sldIdLst>
    <p:sldId id="367" r:id="rId2"/>
    <p:sldId id="365" r:id="rId3"/>
    <p:sldId id="294" r:id="rId4"/>
    <p:sldId id="301" r:id="rId5"/>
    <p:sldId id="393" r:id="rId6"/>
    <p:sldId id="345" r:id="rId7"/>
    <p:sldId id="306" r:id="rId8"/>
    <p:sldId id="307" r:id="rId9"/>
    <p:sldId id="348" r:id="rId10"/>
    <p:sldId id="389" r:id="rId11"/>
    <p:sldId id="310" r:id="rId12"/>
    <p:sldId id="309" r:id="rId13"/>
    <p:sldId id="394" r:id="rId14"/>
    <p:sldId id="311" r:id="rId15"/>
    <p:sldId id="343" r:id="rId16"/>
    <p:sldId id="303" r:id="rId17"/>
    <p:sldId id="305" r:id="rId18"/>
    <p:sldId id="398" r:id="rId19"/>
    <p:sldId id="313" r:id="rId20"/>
    <p:sldId id="314" r:id="rId21"/>
    <p:sldId id="315" r:id="rId22"/>
    <p:sldId id="317" r:id="rId23"/>
    <p:sldId id="318" r:id="rId24"/>
    <p:sldId id="395" r:id="rId25"/>
    <p:sldId id="396" r:id="rId26"/>
    <p:sldId id="397" r:id="rId27"/>
    <p:sldId id="321" r:id="rId28"/>
    <p:sldId id="322" r:id="rId29"/>
    <p:sldId id="323" r:id="rId30"/>
    <p:sldId id="324" r:id="rId31"/>
    <p:sldId id="325" r:id="rId32"/>
    <p:sldId id="328" r:id="rId33"/>
    <p:sldId id="399" r:id="rId34"/>
    <p:sldId id="400" r:id="rId35"/>
    <p:sldId id="337" r:id="rId36"/>
    <p:sldId id="338" r:id="rId37"/>
    <p:sldId id="340" r:id="rId38"/>
    <p:sldId id="341" r:id="rId39"/>
  </p:sldIdLst>
  <p:sldSz cx="9144000" cy="6858000" type="screen4x3"/>
  <p:notesSz cx="6670675"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 Heath" initials="BH" lastIdx="3" clrIdx="0">
    <p:extLst>
      <p:ext uri="{19B8F6BF-5375-455C-9EA6-DF929625EA0E}">
        <p15:presenceInfo xmlns:p15="http://schemas.microsoft.com/office/powerpoint/2012/main" userId="S-1-5-21-2510641317-1238086002-3281934144-64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84307" autoAdjust="0"/>
  </p:normalViewPr>
  <p:slideViewPr>
    <p:cSldViewPr snapToGrid="0">
      <p:cViewPr varScale="1">
        <p:scale>
          <a:sx n="65" d="100"/>
          <a:sy n="65" d="100"/>
        </p:scale>
        <p:origin x="1692"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891353" cy="490903"/>
          </a:xfrm>
          <a:prstGeom prst="rect">
            <a:avLst/>
          </a:prstGeom>
        </p:spPr>
        <p:txBody>
          <a:bodyPr vert="horz" lIns="90199" tIns="45099" rIns="90199" bIns="45099" rtlCol="0"/>
          <a:lstStyle>
            <a:lvl1pPr algn="l">
              <a:defRPr sz="1200"/>
            </a:lvl1pPr>
          </a:lstStyle>
          <a:p>
            <a:endParaRPr lang="en-GB" dirty="0"/>
          </a:p>
        </p:txBody>
      </p:sp>
      <p:sp>
        <p:nvSpPr>
          <p:cNvPr id="3" name="Date Placeholder 2"/>
          <p:cNvSpPr>
            <a:spLocks noGrp="1"/>
          </p:cNvSpPr>
          <p:nvPr>
            <p:ph type="dt" idx="1"/>
          </p:nvPr>
        </p:nvSpPr>
        <p:spPr>
          <a:xfrm>
            <a:off x="3777766" y="2"/>
            <a:ext cx="2891353" cy="490903"/>
          </a:xfrm>
          <a:prstGeom prst="rect">
            <a:avLst/>
          </a:prstGeom>
        </p:spPr>
        <p:txBody>
          <a:bodyPr vert="horz" lIns="90199" tIns="45099" rIns="90199" bIns="45099" rtlCol="0"/>
          <a:lstStyle>
            <a:lvl1pPr algn="r">
              <a:defRPr sz="1200"/>
            </a:lvl1pPr>
          </a:lstStyle>
          <a:p>
            <a:fld id="{3C30366F-646C-4DF9-A644-FBE2FAD92166}" type="datetimeFigureOut">
              <a:rPr lang="en-GB" smtClean="0"/>
              <a:t>26/06/2023</a:t>
            </a:fld>
            <a:endParaRPr lang="en-GB" dirty="0"/>
          </a:p>
        </p:txBody>
      </p:sp>
      <p:sp>
        <p:nvSpPr>
          <p:cNvPr id="4" name="Slide Image Placeholder 3"/>
          <p:cNvSpPr>
            <a:spLocks noGrp="1" noRot="1" noChangeAspect="1"/>
          </p:cNvSpPr>
          <p:nvPr>
            <p:ph type="sldImg" idx="2"/>
          </p:nvPr>
        </p:nvSpPr>
        <p:spPr>
          <a:xfrm>
            <a:off x="1135063" y="1222375"/>
            <a:ext cx="4400550" cy="3300413"/>
          </a:xfrm>
          <a:prstGeom prst="rect">
            <a:avLst/>
          </a:prstGeom>
          <a:noFill/>
          <a:ln w="12700">
            <a:solidFill>
              <a:prstClr val="black"/>
            </a:solidFill>
          </a:ln>
        </p:spPr>
        <p:txBody>
          <a:bodyPr vert="horz" lIns="90199" tIns="45099" rIns="90199" bIns="45099" rtlCol="0" anchor="ctr"/>
          <a:lstStyle/>
          <a:p>
            <a:endParaRPr lang="en-GB" dirty="0"/>
          </a:p>
        </p:txBody>
      </p:sp>
      <p:sp>
        <p:nvSpPr>
          <p:cNvPr id="5" name="Notes Placeholder 4"/>
          <p:cNvSpPr>
            <a:spLocks noGrp="1"/>
          </p:cNvSpPr>
          <p:nvPr>
            <p:ph type="body" sz="quarter" idx="3"/>
          </p:nvPr>
        </p:nvSpPr>
        <p:spPr>
          <a:xfrm>
            <a:off x="666757" y="4705793"/>
            <a:ext cx="5337163" cy="3849055"/>
          </a:xfrm>
          <a:prstGeom prst="rect">
            <a:avLst/>
          </a:prstGeom>
        </p:spPr>
        <p:txBody>
          <a:bodyPr vert="horz" lIns="90199" tIns="45099" rIns="90199" bIns="450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286512"/>
            <a:ext cx="2891353" cy="490903"/>
          </a:xfrm>
          <a:prstGeom prst="rect">
            <a:avLst/>
          </a:prstGeom>
        </p:spPr>
        <p:txBody>
          <a:bodyPr vert="horz" lIns="90199" tIns="45099" rIns="90199" bIns="4509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766" y="9286512"/>
            <a:ext cx="2891353" cy="490903"/>
          </a:xfrm>
          <a:prstGeom prst="rect">
            <a:avLst/>
          </a:prstGeom>
        </p:spPr>
        <p:txBody>
          <a:bodyPr vert="horz" lIns="90199" tIns="45099" rIns="90199" bIns="45099" rtlCol="0" anchor="b"/>
          <a:lstStyle>
            <a:lvl1pPr algn="r">
              <a:defRPr sz="1200"/>
            </a:lvl1pPr>
          </a:lstStyle>
          <a:p>
            <a:fld id="{919736B5-EFE9-4C8F-B82F-BD555AB7EA4A}" type="slidenum">
              <a:rPr lang="en-GB" smtClean="0"/>
              <a:t>‹#›</a:t>
            </a:fld>
            <a:endParaRPr lang="en-GB" dirty="0"/>
          </a:p>
        </p:txBody>
      </p:sp>
    </p:spTree>
    <p:extLst>
      <p:ext uri="{BB962C8B-B14F-4D97-AF65-F5344CB8AC3E}">
        <p14:creationId xmlns:p14="http://schemas.microsoft.com/office/powerpoint/2010/main" val="4107882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9736B5-EFE9-4C8F-B82F-BD555AB7EA4A}" type="slidenum">
              <a:rPr lang="en-GB" smtClean="0"/>
              <a:t>4</a:t>
            </a:fld>
            <a:endParaRPr lang="en-GB" dirty="0"/>
          </a:p>
        </p:txBody>
      </p:sp>
    </p:spTree>
    <p:extLst>
      <p:ext uri="{BB962C8B-B14F-4D97-AF65-F5344CB8AC3E}">
        <p14:creationId xmlns:p14="http://schemas.microsoft.com/office/powerpoint/2010/main" val="2763158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Things</a:t>
            </a:r>
            <a:r>
              <a:rPr lang="en-GB" baseline="0" dirty="0"/>
              <a:t> to be aware of in relation to external trade</a:t>
            </a:r>
          </a:p>
          <a:p>
            <a:r>
              <a:rPr lang="en-GB" b="0" dirty="0"/>
              <a:t>Activity</a:t>
            </a:r>
            <a:r>
              <a:rPr lang="en-GB" b="0" baseline="0" dirty="0"/>
              <a:t> 25 income needs to be reviewed as part of the YE08 process. </a:t>
            </a:r>
          </a:p>
          <a:p>
            <a:pPr marL="228600" indent="-228600">
              <a:buNone/>
            </a:pPr>
            <a:r>
              <a:rPr lang="en-GB" b="0" dirty="0"/>
              <a:t>Trading Activity should ALWAYS</a:t>
            </a:r>
            <a:r>
              <a:rPr lang="en-GB" b="0" baseline="0" dirty="0"/>
              <a:t> have </a:t>
            </a:r>
            <a:r>
              <a:rPr lang="en-GB" b="1" baseline="0" dirty="0"/>
              <a:t>costs</a:t>
            </a:r>
            <a:r>
              <a:rPr lang="en-GB" b="0" baseline="0" dirty="0"/>
              <a:t> shown against it.</a:t>
            </a:r>
          </a:p>
          <a:p>
            <a:pPr marL="228600" indent="-228600">
              <a:buNone/>
            </a:pPr>
            <a:r>
              <a:rPr lang="en-GB" b="0" baseline="0" dirty="0"/>
              <a:t>Direct = posted directly to activity 25</a:t>
            </a:r>
          </a:p>
          <a:p>
            <a:pPr marL="228600" indent="-228600">
              <a:buNone/>
            </a:pPr>
            <a:r>
              <a:rPr lang="en-GB" b="0" baseline="0" dirty="0"/>
              <a:t>Indirect = apportionment</a:t>
            </a:r>
            <a:endParaRPr lang="en-GB" b="0" dirty="0"/>
          </a:p>
        </p:txBody>
      </p:sp>
      <p:sp>
        <p:nvSpPr>
          <p:cNvPr id="4" name="Slide Number Placeholder 3"/>
          <p:cNvSpPr>
            <a:spLocks noGrp="1"/>
          </p:cNvSpPr>
          <p:nvPr>
            <p:ph type="sldNum" sz="quarter" idx="10"/>
          </p:nvPr>
        </p:nvSpPr>
        <p:spPr/>
        <p:txBody>
          <a:bodyPr/>
          <a:lstStyle/>
          <a:p>
            <a:fld id="{919736B5-EFE9-4C8F-B82F-BD555AB7EA4A}" type="slidenum">
              <a:rPr lang="en-GB" smtClean="0"/>
              <a:t>16</a:t>
            </a:fld>
            <a:endParaRPr lang="en-GB" dirty="0"/>
          </a:p>
        </p:txBody>
      </p:sp>
    </p:spTree>
    <p:extLst>
      <p:ext uri="{BB962C8B-B14F-4D97-AF65-F5344CB8AC3E}">
        <p14:creationId xmlns:p14="http://schemas.microsoft.com/office/powerpoint/2010/main" val="2164327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Various methods are acceptable for apportionment. Key points are: </a:t>
            </a:r>
          </a:p>
          <a:p>
            <a:r>
              <a:rPr lang="en-GB" dirty="0"/>
              <a:t>Method must be reasonable</a:t>
            </a:r>
          </a:p>
          <a:p>
            <a:r>
              <a:rPr lang="en-GB" dirty="0"/>
              <a:t>Keep records to show how overheads have been calculated – attach these to record of the journal</a:t>
            </a:r>
          </a:p>
          <a:p>
            <a:r>
              <a:rPr lang="en-GB" dirty="0"/>
              <a:t>Only include relevant costs. Not all the department’s costs will be relevant to the external trade.</a:t>
            </a:r>
          </a:p>
        </p:txBody>
      </p:sp>
      <p:sp>
        <p:nvSpPr>
          <p:cNvPr id="4" name="Slide Number Placeholder 3"/>
          <p:cNvSpPr>
            <a:spLocks noGrp="1"/>
          </p:cNvSpPr>
          <p:nvPr>
            <p:ph type="sldNum" sz="quarter" idx="10"/>
          </p:nvPr>
        </p:nvSpPr>
        <p:spPr/>
        <p:txBody>
          <a:bodyPr/>
          <a:lstStyle/>
          <a:p>
            <a:fld id="{919736B5-EFE9-4C8F-B82F-BD555AB7EA4A}" type="slidenum">
              <a:rPr lang="en-GB" smtClean="0"/>
              <a:t>17</a:t>
            </a:fld>
            <a:endParaRPr lang="en-GB" dirty="0"/>
          </a:p>
        </p:txBody>
      </p:sp>
    </p:spTree>
    <p:extLst>
      <p:ext uri="{BB962C8B-B14F-4D97-AF65-F5344CB8AC3E}">
        <p14:creationId xmlns:p14="http://schemas.microsoft.com/office/powerpoint/2010/main" val="1241503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Ensure all charges to projects is complete by 15:00 on 3</a:t>
            </a:r>
            <a:r>
              <a:rPr lang="en-GB" b="0" baseline="30000" dirty="0"/>
              <a:t>rd</a:t>
            </a:r>
            <a:r>
              <a:rPr lang="en-GB" b="0" dirty="0"/>
              <a:t> August before project close. You will have your access removed so there is no activity on the module.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Interim Trust posting 9</a:t>
            </a:r>
            <a:r>
              <a:rPr lang="en-GB" b="0" baseline="30000" dirty="0"/>
              <a:t>th</a:t>
            </a:r>
            <a:r>
              <a:rPr lang="en-GB" b="0" dirty="0"/>
              <a:t> but if all goes smoothly may be posted on 8</a:t>
            </a:r>
            <a:r>
              <a:rPr lang="en-GB" b="0" baseline="30000" dirty="0"/>
              <a:t>th</a:t>
            </a:r>
            <a:r>
              <a:rPr lang="en-GB" b="0" dirty="0"/>
              <a:t>.</a:t>
            </a:r>
          </a:p>
          <a:p>
            <a:r>
              <a:rPr lang="en-GB" b="0" dirty="0"/>
              <a:t>Run your final reports and ensure all journals are posted by 17:00 on Wednesday 16</a:t>
            </a:r>
            <a:r>
              <a:rPr lang="en-GB" b="0" baseline="30000" dirty="0"/>
              <a:t>th</a:t>
            </a:r>
            <a:r>
              <a:rPr lang="en-GB" b="0" dirty="0"/>
              <a:t> August as the GL will close for July at 17:00 sharp.</a:t>
            </a:r>
          </a:p>
        </p:txBody>
      </p:sp>
      <p:sp>
        <p:nvSpPr>
          <p:cNvPr id="4" name="Slide Number Placeholder 3"/>
          <p:cNvSpPr>
            <a:spLocks noGrp="1"/>
          </p:cNvSpPr>
          <p:nvPr>
            <p:ph type="sldNum" sz="quarter" idx="10"/>
          </p:nvPr>
        </p:nvSpPr>
        <p:spPr/>
        <p:txBody>
          <a:bodyPr/>
          <a:lstStyle/>
          <a:p>
            <a:fld id="{919736B5-EFE9-4C8F-B82F-BD555AB7EA4A}" type="slidenum">
              <a:rPr lang="en-GB" smtClean="0"/>
              <a:t>19</a:t>
            </a:fld>
            <a:endParaRPr lang="en-GB" dirty="0"/>
          </a:p>
        </p:txBody>
      </p:sp>
    </p:spTree>
    <p:extLst>
      <p:ext uri="{BB962C8B-B14F-4D97-AF65-F5344CB8AC3E}">
        <p14:creationId xmlns:p14="http://schemas.microsoft.com/office/powerpoint/2010/main" val="2811254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
            </a:pPr>
            <a:r>
              <a:rPr lang="en-GB" dirty="0"/>
              <a:t>Project journals in early August</a:t>
            </a:r>
          </a:p>
          <a:p>
            <a:pPr>
              <a:buFont typeface="Wingdings" panose="05000000000000000000" pitchFamily="2" charset="2"/>
              <a:buChar char="§"/>
            </a:pPr>
            <a:r>
              <a:rPr lang="en-GB" dirty="0"/>
              <a:t>The ending date for the Projects journal batch defaults to the Sunday following the date originally entered and Oracle automatically populates this as the Expenditure Item Date (EID) on individual transaction lines. Therefore, if you are entering journals between the month end date and the date on which the module closes for a given month and you wish to post the cost to the period that just ended, you will need to check that the EID is the last date of the month that is due to be closed or earlier.</a:t>
            </a:r>
          </a:p>
          <a:p>
            <a:pPr>
              <a:buFont typeface="Wingdings" panose="05000000000000000000" pitchFamily="2" charset="2"/>
              <a:buChar char="§"/>
            </a:pPr>
            <a:r>
              <a:rPr lang="en-GB" dirty="0"/>
              <a:t>If uploading a journal using a spreadsheet, make sure the EID on each line is on or earlier than 31st July to ensure the costs hit the July period.</a:t>
            </a:r>
          </a:p>
          <a:p>
            <a:pPr>
              <a:buFont typeface="Wingdings" panose="05000000000000000000" pitchFamily="2" charset="2"/>
              <a:buChar char="§"/>
            </a:pPr>
            <a:r>
              <a:rPr lang="en-GB" dirty="0"/>
              <a:t>**9997 cost centres should balance to nil</a:t>
            </a:r>
          </a:p>
          <a:p>
            <a:pPr>
              <a:buFont typeface="Wingdings" panose="05000000000000000000" pitchFamily="2" charset="2"/>
              <a:buChar char="§"/>
            </a:pPr>
            <a:r>
              <a:rPr lang="en-GB" dirty="0"/>
              <a:t>Full accrual for any costs incurred before year end (Form YE05) and adjust for prepayments</a:t>
            </a:r>
            <a:r>
              <a:rPr lang="en-GB" baseline="0" dirty="0"/>
              <a:t> (Form YE07)</a:t>
            </a:r>
            <a:endParaRPr lang="en-GB" dirty="0"/>
          </a:p>
          <a:p>
            <a:pPr>
              <a:buFont typeface="Wingdings" panose="05000000000000000000" pitchFamily="2" charset="2"/>
              <a:buChar char="§"/>
            </a:pPr>
            <a:r>
              <a:rPr lang="en-GB" dirty="0"/>
              <a:t>Pre-award (NX) projects</a:t>
            </a:r>
          </a:p>
          <a:p>
            <a:pPr lvl="1">
              <a:buFont typeface="Arial" panose="020B0604020202020204" pitchFamily="34" charset="0"/>
              <a:buChar char="•"/>
            </a:pPr>
            <a:r>
              <a:rPr lang="en-GB" dirty="0"/>
              <a:t>Income only recognised at year end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Form YE11 is not being used any</a:t>
            </a:r>
            <a:r>
              <a:rPr lang="en-GB" baseline="0" dirty="0"/>
              <a:t> more </a:t>
            </a:r>
            <a:r>
              <a:rPr lang="en-GB" b="0" baseline="0" dirty="0"/>
              <a:t>– departments will be emailed their pre-award balances and asked to confirm them with Research Accounts.</a:t>
            </a:r>
            <a:endParaRPr lang="en-GB" dirty="0"/>
          </a:p>
          <a:p>
            <a:pPr>
              <a:buFont typeface="Wingdings" panose="05000000000000000000" pitchFamily="2" charset="2"/>
              <a:buChar char="§"/>
            </a:pPr>
            <a:r>
              <a:rPr lang="en-GB" dirty="0"/>
              <a:t>Clear suspense (NZ) projects by 4</a:t>
            </a:r>
            <a:r>
              <a:rPr lang="en-GB" baseline="30000" dirty="0"/>
              <a:t> </a:t>
            </a:r>
            <a:r>
              <a:rPr lang="en-GB" dirty="0"/>
              <a:t>August</a:t>
            </a:r>
          </a:p>
          <a:p>
            <a:pPr>
              <a:buFont typeface="Wingdings" panose="05000000000000000000" pitchFamily="2" charset="2"/>
              <a:buChar char="§"/>
            </a:pPr>
            <a:r>
              <a:rPr lang="en-GB" dirty="0"/>
              <a:t>Applies also to departmental projects</a:t>
            </a:r>
            <a:endParaRPr lang="de-DE" dirty="0"/>
          </a:p>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20</a:t>
            </a:fld>
            <a:endParaRPr lang="en-GB" dirty="0"/>
          </a:p>
        </p:txBody>
      </p:sp>
    </p:spTree>
    <p:extLst>
      <p:ext uri="{BB962C8B-B14F-4D97-AF65-F5344CB8AC3E}">
        <p14:creationId xmlns:p14="http://schemas.microsoft.com/office/powerpoint/2010/main" val="652011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22</a:t>
            </a:fld>
            <a:endParaRPr lang="en-GB" dirty="0"/>
          </a:p>
        </p:txBody>
      </p:sp>
    </p:spTree>
    <p:extLst>
      <p:ext uri="{BB962C8B-B14F-4D97-AF65-F5344CB8AC3E}">
        <p14:creationId xmlns:p14="http://schemas.microsoft.com/office/powerpoint/2010/main" val="1567336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9736B5-EFE9-4C8F-B82F-BD555AB7EA4A}" type="slidenum">
              <a:rPr lang="en-GB" smtClean="0"/>
              <a:t>26</a:t>
            </a:fld>
            <a:endParaRPr lang="en-GB" dirty="0"/>
          </a:p>
        </p:txBody>
      </p:sp>
    </p:spTree>
    <p:extLst>
      <p:ext uri="{BB962C8B-B14F-4D97-AF65-F5344CB8AC3E}">
        <p14:creationId xmlns:p14="http://schemas.microsoft.com/office/powerpoint/2010/main" val="1632258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27</a:t>
            </a:fld>
            <a:endParaRPr lang="en-GB" dirty="0"/>
          </a:p>
        </p:txBody>
      </p:sp>
    </p:spTree>
    <p:extLst>
      <p:ext uri="{BB962C8B-B14F-4D97-AF65-F5344CB8AC3E}">
        <p14:creationId xmlns:p14="http://schemas.microsoft.com/office/powerpoint/2010/main" val="748859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a:t>
            </a:r>
            <a:r>
              <a:rPr lang="en-GB" baseline="0" dirty="0"/>
              <a:t> Museums/Libraries have special rates of around 90% so might want to suggest they use the net figure.</a:t>
            </a:r>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28</a:t>
            </a:fld>
            <a:endParaRPr lang="en-GB" dirty="0"/>
          </a:p>
        </p:txBody>
      </p:sp>
    </p:spTree>
    <p:extLst>
      <p:ext uri="{BB962C8B-B14F-4D97-AF65-F5344CB8AC3E}">
        <p14:creationId xmlns:p14="http://schemas.microsoft.com/office/powerpoint/2010/main" val="1029385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a:t>
            </a:r>
            <a:r>
              <a:rPr lang="en-GB" baseline="0" dirty="0"/>
              <a:t> to complete by 11</a:t>
            </a:r>
            <a:r>
              <a:rPr lang="en-GB" baseline="30000" dirty="0"/>
              <a:t>th</a:t>
            </a:r>
            <a:r>
              <a:rPr lang="en-GB" baseline="0" dirty="0"/>
              <a:t> August to allow a time to review and correct where necessary before the departmental GL close on 16</a:t>
            </a:r>
            <a:r>
              <a:rPr lang="en-GB" baseline="30000" dirty="0"/>
              <a:t>th</a:t>
            </a:r>
            <a:r>
              <a:rPr lang="en-GB" baseline="0" dirty="0"/>
              <a:t> August at 17:00.</a:t>
            </a:r>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30</a:t>
            </a:fld>
            <a:endParaRPr lang="en-GB" dirty="0"/>
          </a:p>
        </p:txBody>
      </p:sp>
    </p:spTree>
    <p:extLst>
      <p:ext uri="{BB962C8B-B14F-4D97-AF65-F5344CB8AC3E}">
        <p14:creationId xmlns:p14="http://schemas.microsoft.com/office/powerpoint/2010/main" val="19750489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Suitable evidence is 3</a:t>
            </a:r>
            <a:r>
              <a:rPr lang="en-GB" baseline="30000" dirty="0"/>
              <a:t>rd</a:t>
            </a:r>
            <a:r>
              <a:rPr lang="en-GB" dirty="0"/>
              <a:t> party documents such as a supplier invoice, sales invoice, fee invoice, supplier or customer statement, prepayment documentation.</a:t>
            </a:r>
          </a:p>
        </p:txBody>
      </p:sp>
      <p:sp>
        <p:nvSpPr>
          <p:cNvPr id="4" name="Slide Number Placeholder 3"/>
          <p:cNvSpPr>
            <a:spLocks noGrp="1"/>
          </p:cNvSpPr>
          <p:nvPr>
            <p:ph type="sldNum" sz="quarter" idx="5"/>
          </p:nvPr>
        </p:nvSpPr>
        <p:spPr/>
        <p:txBody>
          <a:bodyPr/>
          <a:lstStyle/>
          <a:p>
            <a:fld id="{919736B5-EFE9-4C8F-B82F-BD555AB7EA4A}" type="slidenum">
              <a:rPr lang="en-GB" smtClean="0"/>
              <a:t>31</a:t>
            </a:fld>
            <a:endParaRPr lang="en-GB" dirty="0"/>
          </a:p>
        </p:txBody>
      </p:sp>
    </p:spTree>
    <p:extLst>
      <p:ext uri="{BB962C8B-B14F-4D97-AF65-F5344CB8AC3E}">
        <p14:creationId xmlns:p14="http://schemas.microsoft.com/office/powerpoint/2010/main" val="635286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 a positive note for this year we have completed the sampling of the first six months of 22/23 for expenditure and income, so only the final half of the year to do in October.</a:t>
            </a:r>
          </a:p>
        </p:txBody>
      </p:sp>
      <p:sp>
        <p:nvSpPr>
          <p:cNvPr id="4" name="Slide Number Placeholder 3"/>
          <p:cNvSpPr>
            <a:spLocks noGrp="1"/>
          </p:cNvSpPr>
          <p:nvPr>
            <p:ph type="sldNum" sz="quarter" idx="5"/>
          </p:nvPr>
        </p:nvSpPr>
        <p:spPr/>
        <p:txBody>
          <a:bodyPr/>
          <a:lstStyle/>
          <a:p>
            <a:fld id="{919736B5-EFE9-4C8F-B82F-BD555AB7EA4A}" type="slidenum">
              <a:rPr lang="en-GB" smtClean="0"/>
              <a:t>5</a:t>
            </a:fld>
            <a:endParaRPr lang="en-GB" dirty="0"/>
          </a:p>
        </p:txBody>
      </p:sp>
    </p:spTree>
    <p:extLst>
      <p:ext uri="{BB962C8B-B14F-4D97-AF65-F5344CB8AC3E}">
        <p14:creationId xmlns:p14="http://schemas.microsoft.com/office/powerpoint/2010/main" val="11868283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Finance White Paper proposals will give the academic divisions and GLAM clearly identified reserves, for which the University would provide cash backing by ring fencing OEF units to an equivalent value within its designated general funds in OUDT.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cash backed reserves are not a bank account, and not a trust (they don’t get a dividend) but a ring fenced daughter account so that it will be possible to draw a direct line from these reserves to a set of assets in the University balance sheet providing transparency and preventing double-counting.</a:t>
            </a:r>
          </a:p>
          <a:p>
            <a:endParaRPr lang="en-GB" dirty="0"/>
          </a:p>
        </p:txBody>
      </p:sp>
      <p:sp>
        <p:nvSpPr>
          <p:cNvPr id="4" name="Slide Number Placeholder 3"/>
          <p:cNvSpPr>
            <a:spLocks noGrp="1"/>
          </p:cNvSpPr>
          <p:nvPr>
            <p:ph type="sldNum" sz="quarter" idx="5"/>
          </p:nvPr>
        </p:nvSpPr>
        <p:spPr/>
        <p:txBody>
          <a:bodyPr/>
          <a:lstStyle/>
          <a:p>
            <a:fld id="{919736B5-EFE9-4C8F-B82F-BD555AB7EA4A}" type="slidenum">
              <a:rPr lang="en-GB" smtClean="0"/>
              <a:t>33</a:t>
            </a:fld>
            <a:endParaRPr lang="en-GB" dirty="0"/>
          </a:p>
        </p:txBody>
      </p:sp>
    </p:spTree>
    <p:extLst>
      <p:ext uri="{BB962C8B-B14F-4D97-AF65-F5344CB8AC3E}">
        <p14:creationId xmlns:p14="http://schemas.microsoft.com/office/powerpoint/2010/main" val="35435712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OEF units would not be attributed to the reserves themselves, the divisions and GLAM will benefit from the addition of market value investment growth to their cash-backed reserves (and bear the reduction if investment values fall)</a:t>
            </a:r>
            <a:endParaRPr lang="en-GB" dirty="0"/>
          </a:p>
        </p:txBody>
      </p:sp>
      <p:sp>
        <p:nvSpPr>
          <p:cNvPr id="4" name="Slide Number Placeholder 3"/>
          <p:cNvSpPr>
            <a:spLocks noGrp="1"/>
          </p:cNvSpPr>
          <p:nvPr>
            <p:ph type="sldNum" sz="quarter" idx="5"/>
          </p:nvPr>
        </p:nvSpPr>
        <p:spPr/>
        <p:txBody>
          <a:bodyPr/>
          <a:lstStyle/>
          <a:p>
            <a:fld id="{919736B5-EFE9-4C8F-B82F-BD555AB7EA4A}" type="slidenum">
              <a:rPr lang="en-GB" smtClean="0"/>
              <a:t>34</a:t>
            </a:fld>
            <a:endParaRPr lang="en-GB" dirty="0"/>
          </a:p>
        </p:txBody>
      </p:sp>
    </p:spTree>
    <p:extLst>
      <p:ext uri="{BB962C8B-B14F-4D97-AF65-F5344CB8AC3E}">
        <p14:creationId xmlns:p14="http://schemas.microsoft.com/office/powerpoint/2010/main" val="2211060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6</a:t>
            </a:fld>
            <a:endParaRPr lang="en-GB" dirty="0"/>
          </a:p>
        </p:txBody>
      </p:sp>
    </p:spTree>
    <p:extLst>
      <p:ext uri="{BB962C8B-B14F-4D97-AF65-F5344CB8AC3E}">
        <p14:creationId xmlns:p14="http://schemas.microsoft.com/office/powerpoint/2010/main" val="3130238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YE08 due on 27th June</a:t>
            </a:r>
          </a:p>
          <a:p>
            <a:r>
              <a:rPr lang="en-GB" dirty="0"/>
              <a:t>Payroll files due on 25</a:t>
            </a:r>
            <a:r>
              <a:rPr lang="en-GB" baseline="30000" dirty="0"/>
              <a:t>th</a:t>
            </a:r>
            <a:r>
              <a:rPr lang="en-GB" dirty="0"/>
              <a:t> July so might be posted on the Monday.</a:t>
            </a:r>
          </a:p>
          <a:p>
            <a:endParaRPr lang="en-GB" dirty="0"/>
          </a:p>
          <a:p>
            <a:r>
              <a:rPr lang="en-GB" dirty="0"/>
              <a:t>Note 20</a:t>
            </a:r>
            <a:r>
              <a:rPr lang="en-GB" baseline="30000" dirty="0"/>
              <a:t>th</a:t>
            </a:r>
            <a:r>
              <a:rPr lang="en-GB" dirty="0"/>
              <a:t> July this is very last date you should have already been in discussions with estates finance before now.</a:t>
            </a:r>
          </a:p>
          <a:p>
            <a:r>
              <a:rPr lang="en-GB" dirty="0"/>
              <a:t>Note by 21</a:t>
            </a:r>
            <a:r>
              <a:rPr lang="en-GB" baseline="30000" dirty="0"/>
              <a:t>st</a:t>
            </a:r>
            <a:r>
              <a:rPr lang="en-GB" dirty="0"/>
              <a:t> should have reviewed and cleared all invoices on hold</a:t>
            </a:r>
          </a:p>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7</a:t>
            </a:fld>
            <a:endParaRPr lang="en-GB" dirty="0"/>
          </a:p>
        </p:txBody>
      </p:sp>
    </p:spTree>
    <p:extLst>
      <p:ext uri="{BB962C8B-B14F-4D97-AF65-F5344CB8AC3E}">
        <p14:creationId xmlns:p14="http://schemas.microsoft.com/office/powerpoint/2010/main" val="1297536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9</a:t>
            </a:fld>
            <a:endParaRPr lang="en-GB" dirty="0"/>
          </a:p>
        </p:txBody>
      </p:sp>
    </p:spTree>
    <p:extLst>
      <p:ext uri="{BB962C8B-B14F-4D97-AF65-F5344CB8AC3E}">
        <p14:creationId xmlns:p14="http://schemas.microsoft.com/office/powerpoint/2010/main" val="1240166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Pre-awards - If a project has been set up, the associated pre-award task must be cleared off to the project. RA will liaise with departments and Research Services to determine whether each pre-award task is eligible for revenue recognition.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Suspense - </a:t>
            </a:r>
            <a:r>
              <a:rPr lang="en-GB" sz="1200" kern="1200" dirty="0">
                <a:solidFill>
                  <a:schemeClr val="tx1"/>
                </a:solidFill>
                <a:effectLst/>
                <a:latin typeface="+mn-lt"/>
                <a:ea typeface="+mn-ea"/>
                <a:cs typeface="+mn-cs"/>
              </a:rPr>
              <a:t>please continually work on clearing down these balances throughout the month.</a:t>
            </a:r>
          </a:p>
          <a:p>
            <a:r>
              <a:rPr lang="en-GB" dirty="0"/>
              <a:t>XX9970 – please keep an eye on them throughout July</a:t>
            </a:r>
          </a:p>
        </p:txBody>
      </p:sp>
      <p:sp>
        <p:nvSpPr>
          <p:cNvPr id="4" name="Slide Number Placeholder 3"/>
          <p:cNvSpPr>
            <a:spLocks noGrp="1"/>
          </p:cNvSpPr>
          <p:nvPr>
            <p:ph type="sldNum" sz="quarter" idx="5"/>
          </p:nvPr>
        </p:nvSpPr>
        <p:spPr/>
        <p:txBody>
          <a:bodyPr/>
          <a:lstStyle/>
          <a:p>
            <a:fld id="{919736B5-EFE9-4C8F-B82F-BD555AB7EA4A}" type="slidenum">
              <a:rPr lang="en-GB" smtClean="0"/>
              <a:t>10</a:t>
            </a:fld>
            <a:endParaRPr lang="en-GB" dirty="0"/>
          </a:p>
        </p:txBody>
      </p:sp>
    </p:spTree>
    <p:extLst>
      <p:ext uri="{BB962C8B-B14F-4D97-AF65-F5344CB8AC3E}">
        <p14:creationId xmlns:p14="http://schemas.microsoft.com/office/powerpoint/2010/main" val="1627825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After </a:t>
            </a:r>
            <a:r>
              <a:rPr lang="en-GB"/>
              <a:t>30</a:t>
            </a:r>
            <a:r>
              <a:rPr lang="en-GB" baseline="30000"/>
              <a:t>th</a:t>
            </a:r>
            <a:r>
              <a:rPr lang="en-GB"/>
              <a:t> June NO</a:t>
            </a:r>
            <a:r>
              <a:rPr lang="en-GB" baseline="0"/>
              <a:t> </a:t>
            </a:r>
            <a:r>
              <a:rPr lang="en-GB" baseline="0" dirty="0"/>
              <a:t>adjustments or funding transfers for spend incurred in depts. will be accepted onto a capital project, these costs will remain in the depts. G/L.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Materiality is £1k for utilities and other recharges.</a:t>
            </a:r>
            <a:endParaRPr lang="en-GB" dirty="0"/>
          </a:p>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12</a:t>
            </a:fld>
            <a:endParaRPr lang="en-GB" dirty="0"/>
          </a:p>
        </p:txBody>
      </p:sp>
    </p:spTree>
    <p:extLst>
      <p:ext uri="{BB962C8B-B14F-4D97-AF65-F5344CB8AC3E}">
        <p14:creationId xmlns:p14="http://schemas.microsoft.com/office/powerpoint/2010/main" val="3749996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100% response is an audit requirement and is audited every year end.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All assets including expense over 5 years old will be retired and so will no longer show on future DELs after the qtr4 return is completed. Depts. may wish to keep a record of these from the qtr4 submission for their own stewardship</a:t>
            </a:r>
            <a:r>
              <a:rPr lang="en-GB" baseline="0" dirty="0"/>
              <a:t> purposes.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Deloitte – ensure any replacement assets have the old item being replaced retired in your </a:t>
            </a:r>
            <a:r>
              <a:rPr lang="en-GB" baseline="0" dirty="0" err="1"/>
              <a:t>qtr</a:t>
            </a:r>
            <a:r>
              <a:rPr lang="en-GB" baseline="0" dirty="0"/>
              <a:t> 4 return. They search through the 76xxxx and 73xxxx ranges for anything that looks like it should have been capitalised – over £50k and equipment, software etc – if in doubt contact the DEL inbox del@admin.ox.ac.uk</a:t>
            </a:r>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14</a:t>
            </a:fld>
            <a:endParaRPr lang="en-GB" dirty="0"/>
          </a:p>
        </p:txBody>
      </p:sp>
    </p:spTree>
    <p:extLst>
      <p:ext uri="{BB962C8B-B14F-4D97-AF65-F5344CB8AC3E}">
        <p14:creationId xmlns:p14="http://schemas.microsoft.com/office/powerpoint/2010/main" val="470073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Send scheduled stock take dates to Financial Reporting so auditors can attend if they wish to.</a:t>
            </a:r>
          </a:p>
          <a:p>
            <a:r>
              <a:rPr lang="en-GB" dirty="0"/>
              <a:t>Any changes to depts with stock values under £10k will be done in consultation with the department.</a:t>
            </a:r>
          </a:p>
        </p:txBody>
      </p:sp>
      <p:sp>
        <p:nvSpPr>
          <p:cNvPr id="4" name="Slide Number Placeholder 3"/>
          <p:cNvSpPr>
            <a:spLocks noGrp="1"/>
          </p:cNvSpPr>
          <p:nvPr>
            <p:ph type="sldNum" sz="quarter" idx="10"/>
          </p:nvPr>
        </p:nvSpPr>
        <p:spPr/>
        <p:txBody>
          <a:bodyPr/>
          <a:lstStyle/>
          <a:p>
            <a:fld id="{919736B5-EFE9-4C8F-B82F-BD555AB7EA4A}" type="slidenum">
              <a:rPr lang="en-GB" smtClean="0"/>
              <a:t>15</a:t>
            </a:fld>
            <a:endParaRPr lang="en-GB" dirty="0"/>
          </a:p>
        </p:txBody>
      </p:sp>
    </p:spTree>
    <p:extLst>
      <p:ext uri="{BB962C8B-B14F-4D97-AF65-F5344CB8AC3E}">
        <p14:creationId xmlns:p14="http://schemas.microsoft.com/office/powerpoint/2010/main" val="2582636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1122363"/>
            <a:ext cx="7772400" cy="2387600"/>
          </a:xfrm>
        </p:spPr>
        <p:txBody>
          <a:bodyPr anchor="b"/>
          <a:lstStyle>
            <a:lvl1pPr algn="ctr">
              <a:defRPr sz="4498"/>
            </a:lvl1pPr>
          </a:lstStyle>
          <a:p>
            <a:r>
              <a:rPr lang="en-US"/>
              <a:t>Click to edit Master title style</a:t>
            </a:r>
            <a:endParaRPr lang="en-US" dirty="0"/>
          </a:p>
        </p:txBody>
      </p:sp>
      <p:sp>
        <p:nvSpPr>
          <p:cNvPr id="3" name="Subtitle 2"/>
          <p:cNvSpPr>
            <a:spLocks noGrp="1"/>
          </p:cNvSpPr>
          <p:nvPr>
            <p:ph type="subTitle" idx="1"/>
          </p:nvPr>
        </p:nvSpPr>
        <p:spPr>
          <a:xfrm>
            <a:off x="1143001" y="3602038"/>
            <a:ext cx="6858000" cy="1655762"/>
          </a:xfrm>
        </p:spPr>
        <p:txBody>
          <a:bodyPr/>
          <a:lstStyle>
            <a:lvl1pPr marL="0" indent="0" algn="ctr">
              <a:buNone/>
              <a:defRPr sz="1799"/>
            </a:lvl1pPr>
            <a:lvl2pPr marL="342746" indent="0" algn="ctr">
              <a:buNone/>
              <a:defRPr sz="1499"/>
            </a:lvl2pPr>
            <a:lvl3pPr marL="685491" indent="0" algn="ctr">
              <a:buNone/>
              <a:defRPr sz="1350"/>
            </a:lvl3pPr>
            <a:lvl4pPr marL="1028238" indent="0" algn="ctr">
              <a:buNone/>
              <a:defRPr sz="1200"/>
            </a:lvl4pPr>
            <a:lvl5pPr marL="1370984" indent="0" algn="ctr">
              <a:buNone/>
              <a:defRPr sz="1200"/>
            </a:lvl5pPr>
            <a:lvl6pPr marL="1713729" indent="0" algn="ctr">
              <a:buNone/>
              <a:defRPr sz="1200"/>
            </a:lvl6pPr>
            <a:lvl7pPr marL="2056475" indent="0" algn="ctr">
              <a:buNone/>
              <a:defRPr sz="1200"/>
            </a:lvl7pPr>
            <a:lvl8pPr marL="2399221" indent="0" algn="ctr">
              <a:buNone/>
              <a:defRPr sz="1200"/>
            </a:lvl8pPr>
            <a:lvl9pPr marL="274196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1316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93927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6"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8237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0443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498"/>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799">
                <a:solidFill>
                  <a:schemeClr val="tx1"/>
                </a:solidFill>
              </a:defRPr>
            </a:lvl1pPr>
            <a:lvl2pPr marL="342746" indent="0">
              <a:buNone/>
              <a:defRPr sz="1499">
                <a:solidFill>
                  <a:schemeClr val="tx1">
                    <a:tint val="75000"/>
                  </a:schemeClr>
                </a:solidFill>
              </a:defRPr>
            </a:lvl2pPr>
            <a:lvl3pPr marL="685491" indent="0">
              <a:buNone/>
              <a:defRPr sz="1350">
                <a:solidFill>
                  <a:schemeClr val="tx1">
                    <a:tint val="75000"/>
                  </a:schemeClr>
                </a:solidFill>
              </a:defRPr>
            </a:lvl3pPr>
            <a:lvl4pPr marL="1028238" indent="0">
              <a:buNone/>
              <a:defRPr sz="1200">
                <a:solidFill>
                  <a:schemeClr val="tx1">
                    <a:tint val="75000"/>
                  </a:schemeClr>
                </a:solidFill>
              </a:defRPr>
            </a:lvl4pPr>
            <a:lvl5pPr marL="1370984" indent="0">
              <a:buNone/>
              <a:defRPr sz="1200">
                <a:solidFill>
                  <a:schemeClr val="tx1">
                    <a:tint val="75000"/>
                  </a:schemeClr>
                </a:solidFill>
              </a:defRPr>
            </a:lvl5pPr>
            <a:lvl6pPr marL="1713729" indent="0">
              <a:buNone/>
              <a:defRPr sz="1200">
                <a:solidFill>
                  <a:schemeClr val="tx1">
                    <a:tint val="75000"/>
                  </a:schemeClr>
                </a:solidFill>
              </a:defRPr>
            </a:lvl6pPr>
            <a:lvl7pPr marL="2056475" indent="0">
              <a:buNone/>
              <a:defRPr sz="1200">
                <a:solidFill>
                  <a:schemeClr val="tx1">
                    <a:tint val="75000"/>
                  </a:schemeClr>
                </a:solidFill>
              </a:defRPr>
            </a:lvl7pPr>
            <a:lvl8pPr marL="2399221" indent="0">
              <a:buNone/>
              <a:defRPr sz="1200">
                <a:solidFill>
                  <a:schemeClr val="tx1">
                    <a:tint val="75000"/>
                  </a:schemeClr>
                </a:solidFill>
              </a:defRPr>
            </a:lvl8pPr>
            <a:lvl9pPr marL="274196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195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956181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3" y="1681163"/>
            <a:ext cx="3868340" cy="823912"/>
          </a:xfrm>
        </p:spPr>
        <p:txBody>
          <a:bodyPr anchor="b"/>
          <a:lstStyle>
            <a:lvl1pPr marL="0" indent="0">
              <a:buNone/>
              <a:defRPr sz="1799" b="1"/>
            </a:lvl1pPr>
            <a:lvl2pPr marL="342746" indent="0">
              <a:buNone/>
              <a:defRPr sz="1499" b="1"/>
            </a:lvl2pPr>
            <a:lvl3pPr marL="685491" indent="0">
              <a:buNone/>
              <a:defRPr sz="1350" b="1"/>
            </a:lvl3pPr>
            <a:lvl4pPr marL="1028238" indent="0">
              <a:buNone/>
              <a:defRPr sz="1200" b="1"/>
            </a:lvl4pPr>
            <a:lvl5pPr marL="1370984" indent="0">
              <a:buNone/>
              <a:defRPr sz="1200" b="1"/>
            </a:lvl5pPr>
            <a:lvl6pPr marL="1713729" indent="0">
              <a:buNone/>
              <a:defRPr sz="1200" b="1"/>
            </a:lvl6pPr>
            <a:lvl7pPr marL="2056475" indent="0">
              <a:buNone/>
              <a:defRPr sz="1200" b="1"/>
            </a:lvl7pPr>
            <a:lvl8pPr marL="2399221" indent="0">
              <a:buNone/>
              <a:defRPr sz="1200" b="1"/>
            </a:lvl8pPr>
            <a:lvl9pPr marL="2741967"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3"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799" b="1"/>
            </a:lvl1pPr>
            <a:lvl2pPr marL="342746" indent="0">
              <a:buNone/>
              <a:defRPr sz="1499" b="1"/>
            </a:lvl2pPr>
            <a:lvl3pPr marL="685491" indent="0">
              <a:buNone/>
              <a:defRPr sz="1350" b="1"/>
            </a:lvl3pPr>
            <a:lvl4pPr marL="1028238" indent="0">
              <a:buNone/>
              <a:defRPr sz="1200" b="1"/>
            </a:lvl4pPr>
            <a:lvl5pPr marL="1370984" indent="0">
              <a:buNone/>
              <a:defRPr sz="1200" b="1"/>
            </a:lvl5pPr>
            <a:lvl6pPr marL="1713729" indent="0">
              <a:buNone/>
              <a:defRPr sz="1200" b="1"/>
            </a:lvl6pPr>
            <a:lvl7pPr marL="2056475" indent="0">
              <a:buNone/>
              <a:defRPr sz="1200" b="1"/>
            </a:lvl7pPr>
            <a:lvl8pPr marL="2399221" indent="0">
              <a:buNone/>
              <a:defRPr sz="1200" b="1"/>
            </a:lvl8pPr>
            <a:lvl9pPr marL="274196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04474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346412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183105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399"/>
            </a:lvl1pPr>
          </a:lstStyle>
          <a:p>
            <a:r>
              <a:rPr lang="en-US"/>
              <a:t>Click to edit Master title style</a:t>
            </a:r>
            <a:endParaRPr lang="en-US" dirty="0"/>
          </a:p>
        </p:txBody>
      </p:sp>
      <p:sp>
        <p:nvSpPr>
          <p:cNvPr id="3" name="Content Placeholder 2"/>
          <p:cNvSpPr>
            <a:spLocks noGrp="1"/>
          </p:cNvSpPr>
          <p:nvPr>
            <p:ph idx="1"/>
          </p:nvPr>
        </p:nvSpPr>
        <p:spPr>
          <a:xfrm>
            <a:off x="3887391" y="987429"/>
            <a:ext cx="4629150" cy="4873625"/>
          </a:xfrm>
        </p:spPr>
        <p:txBody>
          <a:bodyPr/>
          <a:lstStyle>
            <a:lvl1pPr>
              <a:defRPr sz="2399"/>
            </a:lvl1pPr>
            <a:lvl2pPr>
              <a:defRPr sz="2099"/>
            </a:lvl2pPr>
            <a:lvl3pPr>
              <a:defRPr sz="1799"/>
            </a:lvl3pPr>
            <a:lvl4pPr>
              <a:defRPr sz="1499"/>
            </a:lvl4pPr>
            <a:lvl5pPr>
              <a:defRPr sz="1499"/>
            </a:lvl5pPr>
            <a:lvl6pPr>
              <a:defRPr sz="1499"/>
            </a:lvl6pPr>
            <a:lvl7pPr>
              <a:defRPr sz="1499"/>
            </a:lvl7pPr>
            <a:lvl8pPr>
              <a:defRPr sz="1499"/>
            </a:lvl8pPr>
            <a:lvl9pPr>
              <a:defRPr sz="14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200"/>
            </a:lvl1pPr>
            <a:lvl2pPr marL="342746" indent="0">
              <a:buNone/>
              <a:defRPr sz="1049"/>
            </a:lvl2pPr>
            <a:lvl3pPr marL="685491" indent="0">
              <a:buNone/>
              <a:defRPr sz="899"/>
            </a:lvl3pPr>
            <a:lvl4pPr marL="1028238" indent="0">
              <a:buNone/>
              <a:defRPr sz="750"/>
            </a:lvl4pPr>
            <a:lvl5pPr marL="1370984" indent="0">
              <a:buNone/>
              <a:defRPr sz="750"/>
            </a:lvl5pPr>
            <a:lvl6pPr marL="1713729" indent="0">
              <a:buNone/>
              <a:defRPr sz="750"/>
            </a:lvl6pPr>
            <a:lvl7pPr marL="2056475" indent="0">
              <a:buNone/>
              <a:defRPr sz="750"/>
            </a:lvl7pPr>
            <a:lvl8pPr marL="2399221" indent="0">
              <a:buNone/>
              <a:defRPr sz="750"/>
            </a:lvl8pPr>
            <a:lvl9pPr marL="274196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79965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399"/>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9"/>
            <a:ext cx="4629150" cy="4873625"/>
          </a:xfrm>
        </p:spPr>
        <p:txBody>
          <a:bodyPr anchor="t"/>
          <a:lstStyle>
            <a:lvl1pPr marL="0" indent="0">
              <a:buNone/>
              <a:defRPr sz="2399"/>
            </a:lvl1pPr>
            <a:lvl2pPr marL="342746" indent="0">
              <a:buNone/>
              <a:defRPr sz="2099"/>
            </a:lvl2pPr>
            <a:lvl3pPr marL="685491" indent="0">
              <a:buNone/>
              <a:defRPr sz="1799"/>
            </a:lvl3pPr>
            <a:lvl4pPr marL="1028238" indent="0">
              <a:buNone/>
              <a:defRPr sz="1499"/>
            </a:lvl4pPr>
            <a:lvl5pPr marL="1370984" indent="0">
              <a:buNone/>
              <a:defRPr sz="1499"/>
            </a:lvl5pPr>
            <a:lvl6pPr marL="1713729" indent="0">
              <a:buNone/>
              <a:defRPr sz="1499"/>
            </a:lvl6pPr>
            <a:lvl7pPr marL="2056475" indent="0">
              <a:buNone/>
              <a:defRPr sz="1499"/>
            </a:lvl7pPr>
            <a:lvl8pPr marL="2399221" indent="0">
              <a:buNone/>
              <a:defRPr sz="1499"/>
            </a:lvl8pPr>
            <a:lvl9pPr marL="2741967" indent="0">
              <a:buNone/>
              <a:defRPr sz="1499"/>
            </a:lvl9pPr>
          </a:lstStyle>
          <a:p>
            <a:r>
              <a:rPr lang="en-US" dirty="0"/>
              <a:t>Click icon to add picture</a:t>
            </a:r>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200"/>
            </a:lvl1pPr>
            <a:lvl2pPr marL="342746" indent="0">
              <a:buNone/>
              <a:defRPr sz="1049"/>
            </a:lvl2pPr>
            <a:lvl3pPr marL="685491" indent="0">
              <a:buNone/>
              <a:defRPr sz="899"/>
            </a:lvl3pPr>
            <a:lvl4pPr marL="1028238" indent="0">
              <a:buNone/>
              <a:defRPr sz="750"/>
            </a:lvl4pPr>
            <a:lvl5pPr marL="1370984" indent="0">
              <a:buNone/>
              <a:defRPr sz="750"/>
            </a:lvl5pPr>
            <a:lvl6pPr marL="1713729" indent="0">
              <a:buNone/>
              <a:defRPr sz="750"/>
            </a:lvl6pPr>
            <a:lvl7pPr marL="2056475" indent="0">
              <a:buNone/>
              <a:defRPr sz="750"/>
            </a:lvl7pPr>
            <a:lvl8pPr marL="2399221" indent="0">
              <a:buNone/>
              <a:defRPr sz="750"/>
            </a:lvl8pPr>
            <a:lvl9pPr marL="274196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D270442-7471-4CA0-91F5-C91D880013CC}" type="datetimeFigureOut">
              <a:rPr lang="en-GB" smtClean="0">
                <a:solidFill>
                  <a:prstClr val="black">
                    <a:tint val="75000"/>
                  </a:prstClr>
                </a:solidFill>
              </a:rPr>
              <a:pPr/>
              <a:t>26/06/2023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0962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899">
                <a:solidFill>
                  <a:schemeClr val="tx1">
                    <a:tint val="75000"/>
                  </a:schemeClr>
                </a:solidFill>
              </a:defRPr>
            </a:lvl1pPr>
          </a:lstStyle>
          <a:p>
            <a:pPr defTabSz="685491"/>
            <a:fld id="{CD270442-7471-4CA0-91F5-C91D880013CC}" type="datetimeFigureOut">
              <a:rPr lang="en-GB" smtClean="0">
                <a:solidFill>
                  <a:prstClr val="black">
                    <a:tint val="75000"/>
                  </a:prstClr>
                </a:solidFill>
              </a:rPr>
              <a:pPr defTabSz="685491"/>
              <a:t>26/06/2023</a:t>
            </a:fld>
            <a:endParaRPr lang="en-GB" dirty="0">
              <a:solidFill>
                <a:prstClr val="black">
                  <a:tint val="75000"/>
                </a:prstClr>
              </a:solidFill>
            </a:endParaRPr>
          </a:p>
        </p:txBody>
      </p:sp>
      <p:sp>
        <p:nvSpPr>
          <p:cNvPr id="5" name="Footer Placeholder 4"/>
          <p:cNvSpPr>
            <a:spLocks noGrp="1"/>
          </p:cNvSpPr>
          <p:nvPr>
            <p:ph type="ftr" sz="quarter" idx="3"/>
          </p:nvPr>
        </p:nvSpPr>
        <p:spPr>
          <a:xfrm>
            <a:off x="3028950" y="6356352"/>
            <a:ext cx="3086101" cy="365125"/>
          </a:xfrm>
          <a:prstGeom prst="rect">
            <a:avLst/>
          </a:prstGeom>
        </p:spPr>
        <p:txBody>
          <a:bodyPr vert="horz" lIns="91440" tIns="45720" rIns="91440" bIns="45720" rtlCol="0" anchor="ctr"/>
          <a:lstStyle>
            <a:lvl1pPr algn="ctr">
              <a:defRPr sz="899">
                <a:solidFill>
                  <a:schemeClr val="tx1">
                    <a:tint val="75000"/>
                  </a:schemeClr>
                </a:solidFill>
              </a:defRPr>
            </a:lvl1pPr>
          </a:lstStyle>
          <a:p>
            <a:pPr defTabSz="685491"/>
            <a:endParaRPr lang="en-GB" dirty="0">
              <a:solidFill>
                <a:prstClr val="black">
                  <a:tint val="75000"/>
                </a:prstClr>
              </a:solidFill>
            </a:endParaRPr>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899">
                <a:solidFill>
                  <a:schemeClr val="tx1">
                    <a:tint val="75000"/>
                  </a:schemeClr>
                </a:solidFill>
              </a:defRPr>
            </a:lvl1pPr>
          </a:lstStyle>
          <a:p>
            <a:pPr defTabSz="685491"/>
            <a:fld id="{55EDDD05-C01D-47D5-A086-6C9AAD3356DB}" type="slidenum">
              <a:rPr lang="en-GB" smtClean="0">
                <a:solidFill>
                  <a:prstClr val="black">
                    <a:tint val="75000"/>
                  </a:prstClr>
                </a:solidFill>
              </a:rPr>
              <a:pPr defTabSz="685491"/>
              <a:t>‹#›</a:t>
            </a:fld>
            <a:endParaRPr lang="en-GB" dirty="0">
              <a:solidFill>
                <a:prstClr val="black">
                  <a:tint val="75000"/>
                </a:prstClr>
              </a:solidFill>
            </a:endParaRPr>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759155" y="481693"/>
            <a:ext cx="3384847" cy="4857750"/>
          </a:xfrm>
          <a:prstGeom prst="rect">
            <a:avLst/>
          </a:prstGeom>
        </p:spPr>
      </p:pic>
      <p:pic>
        <p:nvPicPr>
          <p:cNvPr id="11" name="Picture 10"/>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640715" y="5939373"/>
            <a:ext cx="2188961" cy="745055"/>
          </a:xfrm>
          <a:prstGeom prst="rect">
            <a:avLst/>
          </a:prstGeom>
        </p:spPr>
      </p:pic>
      <p:sp>
        <p:nvSpPr>
          <p:cNvPr id="9" name="Rectangle 8"/>
          <p:cNvSpPr/>
          <p:nvPr userDrawn="1"/>
        </p:nvSpPr>
        <p:spPr>
          <a:xfrm>
            <a:off x="5657850" y="481693"/>
            <a:ext cx="3486150" cy="5031808"/>
          </a:xfrm>
          <a:prstGeom prst="rect">
            <a:avLst/>
          </a:prstGeom>
          <a:solidFill>
            <a:srgbClr val="FFFFFF">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1" tIns="34275" rIns="68551" bIns="34275" numCol="1" spcCol="0" rtlCol="0" fromWordArt="0" anchor="ctr" anchorCtr="0" forceAA="0" compatLnSpc="1">
            <a:prstTxWarp prst="textNoShape">
              <a:avLst/>
            </a:prstTxWarp>
            <a:noAutofit/>
          </a:bodyPr>
          <a:lstStyle/>
          <a:p>
            <a:pPr algn="ctr" defTabSz="685491"/>
            <a:endParaRPr lang="en-GB" sz="1350" dirty="0">
              <a:solidFill>
                <a:prstClr val="white"/>
              </a:solidFill>
            </a:endParaRPr>
          </a:p>
        </p:txBody>
      </p:sp>
    </p:spTree>
    <p:extLst>
      <p:ext uri="{BB962C8B-B14F-4D97-AF65-F5344CB8AC3E}">
        <p14:creationId xmlns:p14="http://schemas.microsoft.com/office/powerpoint/2010/main" val="12601016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491" rtl="0" eaLnBrk="1" latinLnBrk="0" hangingPunct="1">
        <a:lnSpc>
          <a:spcPct val="90000"/>
        </a:lnSpc>
        <a:spcBef>
          <a:spcPct val="0"/>
        </a:spcBef>
        <a:buNone/>
        <a:defRPr sz="3298" kern="1200">
          <a:solidFill>
            <a:schemeClr val="tx1"/>
          </a:solidFill>
          <a:latin typeface="+mj-lt"/>
          <a:ea typeface="+mj-ea"/>
          <a:cs typeface="+mj-cs"/>
        </a:defRPr>
      </a:lvl1pPr>
    </p:titleStyle>
    <p:bodyStyle>
      <a:lvl1pPr marL="171373" indent="-171373" algn="l" defTabSz="685491" rtl="0" eaLnBrk="1" latinLnBrk="0" hangingPunct="1">
        <a:lnSpc>
          <a:spcPct val="90000"/>
        </a:lnSpc>
        <a:spcBef>
          <a:spcPts val="750"/>
        </a:spcBef>
        <a:buFont typeface="Arial" panose="020B0604020202020204" pitchFamily="34" charset="0"/>
        <a:buChar char="•"/>
        <a:defRPr sz="2099" kern="1200">
          <a:solidFill>
            <a:schemeClr val="tx1"/>
          </a:solidFill>
          <a:latin typeface="+mn-lt"/>
          <a:ea typeface="+mn-ea"/>
          <a:cs typeface="+mn-cs"/>
        </a:defRPr>
      </a:lvl1pPr>
      <a:lvl2pPr marL="514118" indent="-171373" algn="l" defTabSz="685491" rtl="0" eaLnBrk="1" latinLnBrk="0" hangingPunct="1">
        <a:lnSpc>
          <a:spcPct val="90000"/>
        </a:lnSpc>
        <a:spcBef>
          <a:spcPts val="374"/>
        </a:spcBef>
        <a:buFont typeface="Arial" panose="020B0604020202020204" pitchFamily="34" charset="0"/>
        <a:buChar char="•"/>
        <a:defRPr sz="1799" kern="1200">
          <a:solidFill>
            <a:schemeClr val="tx1"/>
          </a:solidFill>
          <a:latin typeface="+mn-lt"/>
          <a:ea typeface="+mn-ea"/>
          <a:cs typeface="+mn-cs"/>
        </a:defRPr>
      </a:lvl2pPr>
      <a:lvl3pPr marL="856865" indent="-171373" algn="l" defTabSz="685491" rtl="0" eaLnBrk="1" latinLnBrk="0" hangingPunct="1">
        <a:lnSpc>
          <a:spcPct val="90000"/>
        </a:lnSpc>
        <a:spcBef>
          <a:spcPts val="374"/>
        </a:spcBef>
        <a:buFont typeface="Arial" panose="020B0604020202020204" pitchFamily="34" charset="0"/>
        <a:buChar char="•"/>
        <a:defRPr sz="1499" kern="1200">
          <a:solidFill>
            <a:schemeClr val="tx1"/>
          </a:solidFill>
          <a:latin typeface="+mn-lt"/>
          <a:ea typeface="+mn-ea"/>
          <a:cs typeface="+mn-cs"/>
        </a:defRPr>
      </a:lvl3pPr>
      <a:lvl4pPr marL="1199611"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4pPr>
      <a:lvl5pPr marL="1542356"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5pPr>
      <a:lvl6pPr marL="1885102"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6pPr>
      <a:lvl7pPr marL="2227848"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7pPr>
      <a:lvl8pPr marL="2570594"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8pPr>
      <a:lvl9pPr marL="2913340"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491" rtl="0" eaLnBrk="1" latinLnBrk="0" hangingPunct="1">
        <a:defRPr sz="1350" kern="1200">
          <a:solidFill>
            <a:schemeClr val="tx1"/>
          </a:solidFill>
          <a:latin typeface="+mn-lt"/>
          <a:ea typeface="+mn-ea"/>
          <a:cs typeface="+mn-cs"/>
        </a:defRPr>
      </a:lvl1pPr>
      <a:lvl2pPr marL="342746" algn="l" defTabSz="685491" rtl="0" eaLnBrk="1" latinLnBrk="0" hangingPunct="1">
        <a:defRPr sz="1350" kern="1200">
          <a:solidFill>
            <a:schemeClr val="tx1"/>
          </a:solidFill>
          <a:latin typeface="+mn-lt"/>
          <a:ea typeface="+mn-ea"/>
          <a:cs typeface="+mn-cs"/>
        </a:defRPr>
      </a:lvl2pPr>
      <a:lvl3pPr marL="685491" algn="l" defTabSz="685491" rtl="0" eaLnBrk="1" latinLnBrk="0" hangingPunct="1">
        <a:defRPr sz="1350" kern="1200">
          <a:solidFill>
            <a:schemeClr val="tx1"/>
          </a:solidFill>
          <a:latin typeface="+mn-lt"/>
          <a:ea typeface="+mn-ea"/>
          <a:cs typeface="+mn-cs"/>
        </a:defRPr>
      </a:lvl3pPr>
      <a:lvl4pPr marL="1028238" algn="l" defTabSz="685491" rtl="0" eaLnBrk="1" latinLnBrk="0" hangingPunct="1">
        <a:defRPr sz="1350" kern="1200">
          <a:solidFill>
            <a:schemeClr val="tx1"/>
          </a:solidFill>
          <a:latin typeface="+mn-lt"/>
          <a:ea typeface="+mn-ea"/>
          <a:cs typeface="+mn-cs"/>
        </a:defRPr>
      </a:lvl4pPr>
      <a:lvl5pPr marL="1370984" algn="l" defTabSz="685491" rtl="0" eaLnBrk="1" latinLnBrk="0" hangingPunct="1">
        <a:defRPr sz="1350" kern="1200">
          <a:solidFill>
            <a:schemeClr val="tx1"/>
          </a:solidFill>
          <a:latin typeface="+mn-lt"/>
          <a:ea typeface="+mn-ea"/>
          <a:cs typeface="+mn-cs"/>
        </a:defRPr>
      </a:lvl5pPr>
      <a:lvl6pPr marL="1713729" algn="l" defTabSz="685491" rtl="0" eaLnBrk="1" latinLnBrk="0" hangingPunct="1">
        <a:defRPr sz="1350" kern="1200">
          <a:solidFill>
            <a:schemeClr val="tx1"/>
          </a:solidFill>
          <a:latin typeface="+mn-lt"/>
          <a:ea typeface="+mn-ea"/>
          <a:cs typeface="+mn-cs"/>
        </a:defRPr>
      </a:lvl6pPr>
      <a:lvl7pPr marL="2056475" algn="l" defTabSz="685491" rtl="0" eaLnBrk="1" latinLnBrk="0" hangingPunct="1">
        <a:defRPr sz="1350" kern="1200">
          <a:solidFill>
            <a:schemeClr val="tx1"/>
          </a:solidFill>
          <a:latin typeface="+mn-lt"/>
          <a:ea typeface="+mn-ea"/>
          <a:cs typeface="+mn-cs"/>
        </a:defRPr>
      </a:lvl7pPr>
      <a:lvl8pPr marL="2399221" algn="l" defTabSz="685491" rtl="0" eaLnBrk="1" latinLnBrk="0" hangingPunct="1">
        <a:defRPr sz="1350" kern="1200">
          <a:solidFill>
            <a:schemeClr val="tx1"/>
          </a:solidFill>
          <a:latin typeface="+mn-lt"/>
          <a:ea typeface="+mn-ea"/>
          <a:cs typeface="+mn-cs"/>
        </a:defRPr>
      </a:lvl8pPr>
      <a:lvl9pPr marL="2741967" algn="l" defTabSz="685491"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DEL@admin.ox.ac.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trusts@admin.ox.ac.uk"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finance.admin.ox.ac.uk/useful-documents-for-oracle-financial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governance.admin.ox.ac.uk/finance-white-paper"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F270-7084-4FD4-8D83-91E9501DEE77}"/>
              </a:ext>
            </a:extLst>
          </p:cNvPr>
          <p:cNvSpPr>
            <a:spLocks noGrp="1"/>
          </p:cNvSpPr>
          <p:nvPr>
            <p:ph type="ctrTitle"/>
          </p:nvPr>
        </p:nvSpPr>
        <p:spPr/>
        <p:txBody>
          <a:bodyPr>
            <a:normAutofit/>
          </a:bodyPr>
          <a:lstStyle/>
          <a:p>
            <a:r>
              <a:rPr lang="en-GB" sz="4800" dirty="0"/>
              <a:t>Year End Briefing</a:t>
            </a:r>
            <a:br>
              <a:rPr lang="en-GB" sz="4800" dirty="0"/>
            </a:br>
            <a:r>
              <a:rPr lang="en-GB" sz="4800" dirty="0"/>
              <a:t>2022/23</a:t>
            </a:r>
          </a:p>
        </p:txBody>
      </p:sp>
      <p:sp>
        <p:nvSpPr>
          <p:cNvPr id="3" name="Subtitle 2">
            <a:extLst>
              <a:ext uri="{FF2B5EF4-FFF2-40B4-BE49-F238E27FC236}">
                <a16:creationId xmlns:a16="http://schemas.microsoft.com/office/drawing/2014/main" id="{0C3C110B-45D2-4410-AF4B-CC4FB16FB38F}"/>
              </a:ext>
            </a:extLst>
          </p:cNvPr>
          <p:cNvSpPr>
            <a:spLocks noGrp="1"/>
          </p:cNvSpPr>
          <p:nvPr>
            <p:ph type="subTitle" idx="1"/>
          </p:nvPr>
        </p:nvSpPr>
        <p:spPr/>
        <p:txBody>
          <a:bodyPr/>
          <a:lstStyle/>
          <a:p>
            <a:r>
              <a:rPr lang="en-GB" dirty="0"/>
              <a:t>June / July 2023</a:t>
            </a:r>
          </a:p>
        </p:txBody>
      </p:sp>
      <p:pic>
        <p:nvPicPr>
          <p:cNvPr id="5" name="Picture 4"/>
          <p:cNvPicPr>
            <a:picLocks noChangeAspect="1"/>
          </p:cNvPicPr>
          <p:nvPr/>
        </p:nvPicPr>
        <p:blipFill>
          <a:blip r:embed="rId2"/>
          <a:stretch>
            <a:fillRect/>
          </a:stretch>
        </p:blipFill>
        <p:spPr>
          <a:xfrm>
            <a:off x="685801" y="6011681"/>
            <a:ext cx="2359356" cy="719390"/>
          </a:xfrm>
          <a:prstGeom prst="rect">
            <a:avLst/>
          </a:prstGeom>
        </p:spPr>
      </p:pic>
    </p:spTree>
    <p:extLst>
      <p:ext uri="{BB962C8B-B14F-4D97-AF65-F5344CB8AC3E}">
        <p14:creationId xmlns:p14="http://schemas.microsoft.com/office/powerpoint/2010/main" val="1682053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Projects</a:t>
            </a:r>
          </a:p>
        </p:txBody>
      </p:sp>
      <p:sp>
        <p:nvSpPr>
          <p:cNvPr id="3" name="Content Placeholder 2"/>
          <p:cNvSpPr>
            <a:spLocks noGrp="1"/>
          </p:cNvSpPr>
          <p:nvPr>
            <p:ph idx="1"/>
          </p:nvPr>
        </p:nvSpPr>
        <p:spPr/>
        <p:txBody>
          <a:bodyPr>
            <a:normAutofit fontScale="92500" lnSpcReduction="10000"/>
          </a:bodyPr>
          <a:lstStyle/>
          <a:p>
            <a:pPr marL="0" indent="0">
              <a:buNone/>
            </a:pPr>
            <a:r>
              <a:rPr lang="en-GB" sz="2400" dirty="0"/>
              <a:t>RPF cut-off date  (for award setup and amendment on Oracle) 19</a:t>
            </a:r>
            <a:r>
              <a:rPr lang="en-GB" sz="2400" baseline="30000" dirty="0"/>
              <a:t>th</a:t>
            </a:r>
            <a:r>
              <a:rPr lang="en-GB" sz="2400" dirty="0"/>
              <a:t> July. Note – this is for all teams in Research Accounts, Research, EC, &amp; departmental projects</a:t>
            </a:r>
          </a:p>
          <a:p>
            <a:pPr marL="0" indent="0">
              <a:buNone/>
            </a:pPr>
            <a:endParaRPr lang="en-GB" sz="2400" dirty="0"/>
          </a:p>
          <a:p>
            <a:pPr lvl="2"/>
            <a:r>
              <a:rPr lang="en-GB" sz="2200" dirty="0"/>
              <a:t>All costings and associated paperwork should be with Research Services by the end of </a:t>
            </a:r>
            <a:r>
              <a:rPr lang="en-GB" sz="2200" dirty="0">
                <a:solidFill>
                  <a:schemeClr val="bg2">
                    <a:lumMod val="10000"/>
                  </a:schemeClr>
                </a:solidFill>
              </a:rPr>
              <a:t>14 July to ensure they are with RS by 19</a:t>
            </a:r>
            <a:r>
              <a:rPr lang="en-GB" sz="2200" baseline="30000" dirty="0">
                <a:solidFill>
                  <a:schemeClr val="bg2">
                    <a:lumMod val="10000"/>
                  </a:schemeClr>
                </a:solidFill>
              </a:rPr>
              <a:t>th</a:t>
            </a:r>
            <a:r>
              <a:rPr lang="en-GB" sz="2200" dirty="0">
                <a:solidFill>
                  <a:schemeClr val="bg2">
                    <a:lumMod val="10000"/>
                  </a:schemeClr>
                </a:solidFill>
              </a:rPr>
              <a:t> July.</a:t>
            </a:r>
          </a:p>
          <a:p>
            <a:pPr lvl="2"/>
            <a:r>
              <a:rPr lang="en-GB" sz="2200" dirty="0">
                <a:solidFill>
                  <a:schemeClr val="bg2">
                    <a:lumMod val="10000"/>
                  </a:schemeClr>
                </a:solidFill>
              </a:rPr>
              <a:t>Departmental Projects Team deadline for new and amendment requests 19</a:t>
            </a:r>
            <a:r>
              <a:rPr lang="en-GB" sz="2200" baseline="30000" dirty="0">
                <a:solidFill>
                  <a:schemeClr val="bg2">
                    <a:lumMod val="10000"/>
                  </a:schemeClr>
                </a:solidFill>
              </a:rPr>
              <a:t>th</a:t>
            </a:r>
            <a:r>
              <a:rPr lang="en-GB" sz="2200" dirty="0">
                <a:solidFill>
                  <a:schemeClr val="bg2">
                    <a:lumMod val="10000"/>
                  </a:schemeClr>
                </a:solidFill>
              </a:rPr>
              <a:t> July.</a:t>
            </a:r>
          </a:p>
          <a:p>
            <a:pPr lvl="2"/>
            <a:r>
              <a:rPr lang="en-GB" sz="2200" dirty="0">
                <a:solidFill>
                  <a:schemeClr val="bg2">
                    <a:lumMod val="10000"/>
                  </a:schemeClr>
                </a:solidFill>
              </a:rPr>
              <a:t>Pre-award – ensure all costs on pre-award are appropriate.</a:t>
            </a:r>
          </a:p>
          <a:p>
            <a:pPr lvl="2"/>
            <a:r>
              <a:rPr lang="en-GB" sz="2200" dirty="0">
                <a:solidFill>
                  <a:schemeClr val="bg2">
                    <a:lumMod val="10000"/>
                  </a:schemeClr>
                </a:solidFill>
              </a:rPr>
              <a:t>Suspense – must be zero by 3 August</a:t>
            </a:r>
          </a:p>
          <a:p>
            <a:pPr lvl="2"/>
            <a:r>
              <a:rPr lang="en-GB" sz="2200" dirty="0">
                <a:solidFill>
                  <a:schemeClr val="bg2">
                    <a:lumMod val="10000"/>
                  </a:schemeClr>
                </a:solidFill>
              </a:rPr>
              <a:t>xx9970 cost centres – must net to zero at all times</a:t>
            </a:r>
          </a:p>
          <a:p>
            <a:pPr lvl="2"/>
            <a:r>
              <a:rPr lang="en-GB" sz="2200" dirty="0">
                <a:solidFill>
                  <a:schemeClr val="bg2">
                    <a:lumMod val="10000"/>
                  </a:schemeClr>
                </a:solidFill>
              </a:rPr>
              <a:t>Ensure costs are posted to the correct project in the correct financial year.</a:t>
            </a:r>
          </a:p>
          <a:p>
            <a:pPr lvl="2"/>
            <a:endParaRPr lang="en-GB" sz="2400" dirty="0">
              <a:solidFill>
                <a:schemeClr val="bg2">
                  <a:lumMod val="10000"/>
                </a:schemeClr>
              </a:solidFill>
            </a:endParaRPr>
          </a:p>
          <a:p>
            <a:endParaRPr lang="en-GB" sz="2400" dirty="0"/>
          </a:p>
        </p:txBody>
      </p:sp>
    </p:spTree>
    <p:extLst>
      <p:ext uri="{BB962C8B-B14F-4D97-AF65-F5344CB8AC3E}">
        <p14:creationId xmlns:p14="http://schemas.microsoft.com/office/powerpoint/2010/main" val="113775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Payments</a:t>
            </a:r>
          </a:p>
        </p:txBody>
      </p:sp>
      <p:sp>
        <p:nvSpPr>
          <p:cNvPr id="3" name="Content Placeholder 2"/>
          <p:cNvSpPr>
            <a:spLocks noGrp="1"/>
          </p:cNvSpPr>
          <p:nvPr>
            <p:ph idx="1"/>
          </p:nvPr>
        </p:nvSpPr>
        <p:spPr/>
        <p:txBody>
          <a:bodyPr>
            <a:normAutofit/>
          </a:bodyPr>
          <a:lstStyle/>
          <a:p>
            <a:pPr marL="0" indent="0">
              <a:buNone/>
            </a:pPr>
            <a:r>
              <a:rPr lang="en-GB" sz="2400" dirty="0"/>
              <a:t>Main UK payment run dates to ensure supplier </a:t>
            </a:r>
            <a:r>
              <a:rPr lang="en-GB" sz="2400" b="1" dirty="0"/>
              <a:t>receives payment </a:t>
            </a:r>
            <a:r>
              <a:rPr lang="en-GB" sz="2400" dirty="0"/>
              <a:t>pre year end:</a:t>
            </a:r>
          </a:p>
          <a:p>
            <a:pPr marL="0" indent="0">
              <a:buNone/>
            </a:pPr>
            <a:endParaRPr lang="en-GB" sz="2400" dirty="0"/>
          </a:p>
          <a:p>
            <a:r>
              <a:rPr lang="en-GB" sz="2400" dirty="0"/>
              <a:t>Finance Division Payments team deadline for invoices/expense claims/PRF is 5pm on 18 July for foreign &amp; sterling payments for payment in Jul-23</a:t>
            </a:r>
          </a:p>
          <a:p>
            <a:r>
              <a:rPr lang="en-GB" sz="2400" dirty="0"/>
              <a:t>The deadline for central input before 31 July is 5pm on 25 July.</a:t>
            </a:r>
          </a:p>
          <a:p>
            <a:r>
              <a:rPr lang="en-GB" sz="2400" dirty="0"/>
              <a:t>Local input on the Accounts Payable module can continue until 28 July.</a:t>
            </a:r>
          </a:p>
        </p:txBody>
      </p:sp>
    </p:spTree>
    <p:extLst>
      <p:ext uri="{BB962C8B-B14F-4D97-AF65-F5344CB8AC3E}">
        <p14:creationId xmlns:p14="http://schemas.microsoft.com/office/powerpoint/2010/main" val="379440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Estates recharges &amp; construction charges</a:t>
            </a:r>
            <a:endParaRPr lang="en-GB" dirty="0">
              <a:solidFill>
                <a:srgbClr val="FF0000"/>
              </a:solidFill>
            </a:endParaRPr>
          </a:p>
        </p:txBody>
      </p:sp>
      <p:sp>
        <p:nvSpPr>
          <p:cNvPr id="3" name="Content Placeholder 2"/>
          <p:cNvSpPr>
            <a:spLocks noGrp="1"/>
          </p:cNvSpPr>
          <p:nvPr>
            <p:ph idx="1"/>
          </p:nvPr>
        </p:nvSpPr>
        <p:spPr/>
        <p:txBody>
          <a:bodyPr/>
          <a:lstStyle/>
          <a:p>
            <a:r>
              <a:rPr lang="en-GB" sz="2400" dirty="0"/>
              <a:t>Adjustments required for capital costs in departmental accounts to Estates Capital Team by 30</a:t>
            </a:r>
            <a:r>
              <a:rPr lang="en-GB" sz="2400" baseline="30000" dirty="0"/>
              <a:t>th</a:t>
            </a:r>
            <a:r>
              <a:rPr lang="en-GB" sz="2400" dirty="0"/>
              <a:t> June</a:t>
            </a:r>
          </a:p>
          <a:p>
            <a:r>
              <a:rPr lang="en-GB" sz="2400" dirty="0"/>
              <a:t>Construction recharges will also be promptly charged</a:t>
            </a:r>
          </a:p>
          <a:p>
            <a:r>
              <a:rPr lang="en-GB" sz="2400" dirty="0"/>
              <a:t>Routine recharges will be calculated up to 19 July &amp; posted on 26</a:t>
            </a:r>
            <a:r>
              <a:rPr lang="en-GB" sz="2400" baseline="30000" dirty="0"/>
              <a:t>th</a:t>
            </a:r>
            <a:r>
              <a:rPr lang="en-GB" sz="2400" dirty="0"/>
              <a:t> July</a:t>
            </a:r>
          </a:p>
          <a:p>
            <a:r>
              <a:rPr lang="en-GB" sz="2400" dirty="0"/>
              <a:t>Final review of and recharge for material items at 31 July 2023</a:t>
            </a:r>
          </a:p>
          <a:p>
            <a:r>
              <a:rPr lang="en-GB" sz="2400" dirty="0"/>
              <a:t>Utilities will post on 28</a:t>
            </a:r>
            <a:r>
              <a:rPr lang="en-GB" sz="2400" baseline="30000" dirty="0"/>
              <a:t>th</a:t>
            </a:r>
            <a:r>
              <a:rPr lang="en-GB" sz="2400" dirty="0"/>
              <a:t> July with a further posting of material amounts on 11</a:t>
            </a:r>
            <a:r>
              <a:rPr lang="en-GB" sz="2400" baseline="30000" dirty="0"/>
              <a:t>th</a:t>
            </a:r>
            <a:r>
              <a:rPr lang="en-GB" sz="2400" dirty="0"/>
              <a:t> August.</a:t>
            </a:r>
          </a:p>
          <a:p>
            <a:pPr marL="0" indent="0">
              <a:buNone/>
            </a:pPr>
            <a:endParaRPr lang="en-GB" sz="2400" dirty="0"/>
          </a:p>
        </p:txBody>
      </p:sp>
    </p:spTree>
    <p:extLst>
      <p:ext uri="{BB962C8B-B14F-4D97-AF65-F5344CB8AC3E}">
        <p14:creationId xmlns:p14="http://schemas.microsoft.com/office/powerpoint/2010/main" val="60775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Estates Recharges</a:t>
            </a:r>
          </a:p>
        </p:txBody>
      </p:sp>
      <p:pic>
        <p:nvPicPr>
          <p:cNvPr id="4" name="Content Placeholder 2">
            <a:extLst>
              <a:ext uri="{FF2B5EF4-FFF2-40B4-BE49-F238E27FC236}">
                <a16:creationId xmlns:a16="http://schemas.microsoft.com/office/drawing/2014/main" id="{EB0EFF71-8D4B-4A55-8B6E-FE564ED49B4B}"/>
              </a:ext>
            </a:extLst>
          </p:cNvPr>
          <p:cNvPicPr>
            <a:picLocks noGrp="1" noChangeAspect="1"/>
          </p:cNvPicPr>
          <p:nvPr>
            <p:ph idx="1"/>
          </p:nvPr>
        </p:nvPicPr>
        <p:blipFill>
          <a:blip r:embed="rId2"/>
          <a:stretch>
            <a:fillRect/>
          </a:stretch>
        </p:blipFill>
        <p:spPr>
          <a:xfrm>
            <a:off x="281716" y="1828800"/>
            <a:ext cx="6904569" cy="3496303"/>
          </a:xfrm>
          <a:prstGeom prst="rect">
            <a:avLst/>
          </a:prstGeom>
        </p:spPr>
      </p:pic>
    </p:spTree>
    <p:extLst>
      <p:ext uri="{BB962C8B-B14F-4D97-AF65-F5344CB8AC3E}">
        <p14:creationId xmlns:p14="http://schemas.microsoft.com/office/powerpoint/2010/main" val="3428923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Departmental Equipment Listing (DEL)</a:t>
            </a:r>
          </a:p>
        </p:txBody>
      </p:sp>
      <p:sp>
        <p:nvSpPr>
          <p:cNvPr id="3" name="Content Placeholder 2"/>
          <p:cNvSpPr>
            <a:spLocks noGrp="1"/>
          </p:cNvSpPr>
          <p:nvPr>
            <p:ph idx="1"/>
          </p:nvPr>
        </p:nvSpPr>
        <p:spPr/>
        <p:txBody>
          <a:bodyPr>
            <a:normAutofit/>
          </a:bodyPr>
          <a:lstStyle/>
          <a:p>
            <a:r>
              <a:rPr lang="en-GB" sz="2400" dirty="0"/>
              <a:t>Normal process at year end</a:t>
            </a:r>
          </a:p>
          <a:p>
            <a:r>
              <a:rPr lang="en-GB" sz="2400" dirty="0"/>
              <a:t>100% response required on all DELs – even Nil returns</a:t>
            </a:r>
          </a:p>
          <a:p>
            <a:r>
              <a:rPr lang="en-GB" sz="2400" dirty="0"/>
              <a:t>All assets over 5 years old will be removed from the DEL after the quarter four submission – expense and capital</a:t>
            </a:r>
          </a:p>
          <a:p>
            <a:r>
              <a:rPr lang="en-GB" sz="2400" dirty="0"/>
              <a:t>Deloitte will be looking in detail to see if any new additions in year relate to other existing assets.</a:t>
            </a:r>
          </a:p>
          <a:p>
            <a:r>
              <a:rPr lang="en-GB" sz="2400" dirty="0"/>
              <a:t>Deloitte will be looking for capital expenditure not capitalised.</a:t>
            </a:r>
          </a:p>
          <a:p>
            <a:endParaRPr lang="en-GB" sz="2400" dirty="0"/>
          </a:p>
          <a:p>
            <a:pPr marL="0" indent="0">
              <a:buNone/>
            </a:pPr>
            <a:r>
              <a:rPr lang="en-GB" sz="2400" dirty="0"/>
              <a:t>If in doubt please contact the team by emailing before the 14</a:t>
            </a:r>
            <a:r>
              <a:rPr lang="en-GB" sz="2400" baseline="30000" dirty="0"/>
              <a:t>th</a:t>
            </a:r>
            <a:r>
              <a:rPr lang="en-GB" sz="2400" dirty="0"/>
              <a:t> August  </a:t>
            </a:r>
            <a:r>
              <a:rPr lang="en-GB" sz="2400" dirty="0">
                <a:hlinkClick r:id="rId3"/>
              </a:rPr>
              <a:t>DEL@admin.ox.ac.uk</a:t>
            </a:r>
            <a:r>
              <a:rPr lang="en-GB" sz="2400" dirty="0"/>
              <a:t> </a:t>
            </a:r>
          </a:p>
          <a:p>
            <a:endParaRPr lang="en-GB" sz="2400" dirty="0"/>
          </a:p>
          <a:p>
            <a:endParaRPr lang="en-GB" sz="2400" dirty="0"/>
          </a:p>
        </p:txBody>
      </p:sp>
    </p:spTree>
    <p:extLst>
      <p:ext uri="{BB962C8B-B14F-4D97-AF65-F5344CB8AC3E}">
        <p14:creationId xmlns:p14="http://schemas.microsoft.com/office/powerpoint/2010/main" val="138980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Inventory</a:t>
            </a:r>
          </a:p>
        </p:txBody>
      </p:sp>
      <p:sp>
        <p:nvSpPr>
          <p:cNvPr id="3" name="Content Placeholder 2"/>
          <p:cNvSpPr>
            <a:spLocks noGrp="1"/>
          </p:cNvSpPr>
          <p:nvPr>
            <p:ph idx="1"/>
          </p:nvPr>
        </p:nvSpPr>
        <p:spPr/>
        <p:txBody>
          <a:bodyPr/>
          <a:lstStyle/>
          <a:p>
            <a:r>
              <a:rPr lang="en-GB" sz="2400" dirty="0"/>
              <a:t>Stocktakes should be carried out as normal</a:t>
            </a:r>
          </a:p>
          <a:p>
            <a:r>
              <a:rPr lang="en-GB" sz="2400" dirty="0"/>
              <a:t>Year-end stock valuation to Financial Reporting by 4 August 2023</a:t>
            </a:r>
          </a:p>
          <a:p>
            <a:r>
              <a:rPr lang="en-GB" sz="2400" dirty="0"/>
              <a:t>Stock listing by item must be in an Excel format (not pdf)</a:t>
            </a:r>
          </a:p>
          <a:p>
            <a:r>
              <a:rPr lang="en-GB" sz="2400" dirty="0"/>
              <a:t>Review the itemised stock listing to ensure accuracy (eg there should be no negative stock lines)</a:t>
            </a:r>
          </a:p>
          <a:p>
            <a:r>
              <a:rPr lang="en-GB" sz="2400" dirty="0"/>
              <a:t>Notify the Financial Reporting Team of any stock adjustments by 11 August 2023</a:t>
            </a:r>
          </a:p>
          <a:p>
            <a:r>
              <a:rPr lang="en-GB" sz="2400" dirty="0"/>
              <a:t>If the closing stock balance is below £10k we will be looking to remove the stock in 23/24</a:t>
            </a:r>
          </a:p>
          <a:p>
            <a:pPr marL="0" indent="0">
              <a:buNone/>
            </a:pP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61825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External Trade – issues to be aware of</a:t>
            </a:r>
          </a:p>
        </p:txBody>
      </p:sp>
      <p:sp>
        <p:nvSpPr>
          <p:cNvPr id="3" name="Content Placeholder 2"/>
          <p:cNvSpPr>
            <a:spLocks noGrp="1"/>
          </p:cNvSpPr>
          <p:nvPr>
            <p:ph idx="1"/>
          </p:nvPr>
        </p:nvSpPr>
        <p:spPr/>
        <p:txBody>
          <a:bodyPr/>
          <a:lstStyle/>
          <a:p>
            <a:r>
              <a:rPr lang="en-GB" sz="2400" dirty="0"/>
              <a:t>Activity 25 income to be reviewed</a:t>
            </a:r>
          </a:p>
          <a:p>
            <a:r>
              <a:rPr lang="en-GB" sz="2400" dirty="0"/>
              <a:t>Allocate direct and indirect costs </a:t>
            </a:r>
          </a:p>
          <a:p>
            <a:r>
              <a:rPr lang="en-GB" sz="2400" dirty="0">
                <a:solidFill>
                  <a:schemeClr val="accent2"/>
                </a:solidFill>
              </a:rPr>
              <a:t>Direct Costs </a:t>
            </a:r>
            <a:r>
              <a:rPr lang="en-GB" sz="2400" dirty="0"/>
              <a:t>are costs directly related to the external trade activity e.g.. goods to be sold on</a:t>
            </a:r>
          </a:p>
          <a:p>
            <a:r>
              <a:rPr lang="en-GB" sz="2400" dirty="0">
                <a:solidFill>
                  <a:schemeClr val="accent2"/>
                </a:solidFill>
              </a:rPr>
              <a:t>Indirect Costs </a:t>
            </a:r>
            <a:r>
              <a:rPr lang="en-GB" sz="2400" dirty="0"/>
              <a:t>relate to many different activities. Examples are building costs, cleaning, security, staff costs, office supplies</a:t>
            </a:r>
          </a:p>
          <a:p>
            <a:r>
              <a:rPr lang="en-GB" sz="2400" dirty="0"/>
              <a:t>Detailed guidance is available in year end guidance – or ask for help if unsure.</a:t>
            </a:r>
          </a:p>
          <a:p>
            <a:r>
              <a:rPr lang="en-GB" sz="2400" dirty="0"/>
              <a:t>Please return </a:t>
            </a:r>
            <a:r>
              <a:rPr lang="en-GB" sz="2400"/>
              <a:t>any outstanding YE08’s</a:t>
            </a:r>
            <a:endParaRPr lang="en-GB" sz="2400" dirty="0"/>
          </a:p>
        </p:txBody>
      </p:sp>
      <p:sp>
        <p:nvSpPr>
          <p:cNvPr id="4" name="TextBox 3"/>
          <p:cNvSpPr txBox="1"/>
          <p:nvPr/>
        </p:nvSpPr>
        <p:spPr>
          <a:xfrm>
            <a:off x="4762124" y="2933322"/>
            <a:ext cx="1195057" cy="584775"/>
          </a:xfrm>
          <a:prstGeom prst="rect">
            <a:avLst/>
          </a:prstGeom>
          <a:noFill/>
        </p:spPr>
        <p:txBody>
          <a:bodyPr wrap="square" rtlCol="0">
            <a:spAutoFit/>
          </a:bodyPr>
          <a:lstStyle/>
          <a:p>
            <a:r>
              <a:rPr lang="en-GB" sz="3200" dirty="0">
                <a:solidFill>
                  <a:schemeClr val="accent2"/>
                </a:solidFill>
              </a:rPr>
              <a:t> 100%</a:t>
            </a:r>
          </a:p>
        </p:txBody>
      </p:sp>
      <p:sp>
        <p:nvSpPr>
          <p:cNvPr id="5" name="TextBox 4"/>
          <p:cNvSpPr txBox="1"/>
          <p:nvPr/>
        </p:nvSpPr>
        <p:spPr>
          <a:xfrm>
            <a:off x="1990255" y="4001294"/>
            <a:ext cx="2853350" cy="584775"/>
          </a:xfrm>
          <a:prstGeom prst="rect">
            <a:avLst/>
          </a:prstGeom>
          <a:noFill/>
        </p:spPr>
        <p:txBody>
          <a:bodyPr wrap="square" rtlCol="0">
            <a:spAutoFit/>
          </a:bodyPr>
          <a:lstStyle/>
          <a:p>
            <a:r>
              <a:rPr lang="en-GB" sz="3200" dirty="0">
                <a:solidFill>
                  <a:schemeClr val="accent2"/>
                </a:solidFill>
              </a:rPr>
              <a:t>Apportionment</a:t>
            </a:r>
          </a:p>
        </p:txBody>
      </p:sp>
    </p:spTree>
    <p:extLst>
      <p:ext uri="{BB962C8B-B14F-4D97-AF65-F5344CB8AC3E}">
        <p14:creationId xmlns:p14="http://schemas.microsoft.com/office/powerpoint/2010/main" val="3792754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Apportionment – a department’s choice</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endParaRPr lang="en-GB" dirty="0"/>
          </a:p>
          <a:p>
            <a:r>
              <a:rPr lang="en-GB" dirty="0"/>
              <a:t>Only relevant costs which have been incurred by the department should be apportioned. </a:t>
            </a:r>
          </a:p>
          <a:p>
            <a:r>
              <a:rPr lang="en-GB" dirty="0"/>
              <a:t>A record must be kept showing how the apportionment was calculated. </a:t>
            </a:r>
          </a:p>
          <a:p>
            <a:endParaRPr lang="en-GB" dirty="0"/>
          </a:p>
        </p:txBody>
      </p:sp>
      <p:graphicFrame>
        <p:nvGraphicFramePr>
          <p:cNvPr id="4" name="Table 3"/>
          <p:cNvGraphicFramePr>
            <a:graphicFrameLocks noGrp="1"/>
          </p:cNvGraphicFramePr>
          <p:nvPr>
            <p:extLst/>
          </p:nvPr>
        </p:nvGraphicFramePr>
        <p:xfrm>
          <a:off x="628651" y="1618263"/>
          <a:ext cx="6096000" cy="2118360"/>
        </p:xfrm>
        <a:graphic>
          <a:graphicData uri="http://schemas.openxmlformats.org/drawingml/2006/table">
            <a:tbl>
              <a:tblPr firstRow="1" bandRow="1">
                <a:tableStyleId>{5C22544A-7EE6-4342-B048-85BDC9FD1C3A}</a:tableStyleId>
              </a:tblPr>
              <a:tblGrid>
                <a:gridCol w="1589448">
                  <a:extLst>
                    <a:ext uri="{9D8B030D-6E8A-4147-A177-3AD203B41FA5}">
                      <a16:colId xmlns:a16="http://schemas.microsoft.com/office/drawing/2014/main" val="2494052788"/>
                    </a:ext>
                  </a:extLst>
                </a:gridCol>
                <a:gridCol w="4506552">
                  <a:extLst>
                    <a:ext uri="{9D8B030D-6E8A-4147-A177-3AD203B41FA5}">
                      <a16:colId xmlns:a16="http://schemas.microsoft.com/office/drawing/2014/main" val="2411366921"/>
                    </a:ext>
                  </a:extLst>
                </a:gridCol>
              </a:tblGrid>
              <a:tr h="370840">
                <a:tc>
                  <a:txBody>
                    <a:bodyPr/>
                    <a:lstStyle/>
                    <a:p>
                      <a:r>
                        <a:rPr lang="en-GB" dirty="0"/>
                        <a:t>Method</a:t>
                      </a:r>
                    </a:p>
                  </a:txBody>
                  <a:tcPr/>
                </a:tc>
                <a:tc>
                  <a:txBody>
                    <a:bodyPr/>
                    <a:lstStyle/>
                    <a:p>
                      <a:r>
                        <a:rPr lang="en-GB" dirty="0"/>
                        <a:t>Description</a:t>
                      </a:r>
                    </a:p>
                  </a:txBody>
                  <a:tcPr/>
                </a:tc>
                <a:extLst>
                  <a:ext uri="{0D108BD9-81ED-4DB2-BD59-A6C34878D82A}">
                    <a16:rowId xmlns:a16="http://schemas.microsoft.com/office/drawing/2014/main" val="2261529562"/>
                  </a:ext>
                </a:extLst>
              </a:tr>
              <a:tr h="370840">
                <a:tc>
                  <a:txBody>
                    <a:bodyPr/>
                    <a:lstStyle/>
                    <a:p>
                      <a:r>
                        <a:rPr lang="en-GB" dirty="0"/>
                        <a:t>Income Based</a:t>
                      </a:r>
                    </a:p>
                  </a:txBody>
                  <a:tcPr/>
                </a:tc>
                <a:tc>
                  <a:txBody>
                    <a:bodyPr/>
                    <a:lstStyle/>
                    <a:p>
                      <a:r>
                        <a:rPr lang="en-GB" dirty="0"/>
                        <a:t>Ratio of trading income against total sales income</a:t>
                      </a:r>
                    </a:p>
                  </a:txBody>
                  <a:tcPr/>
                </a:tc>
                <a:extLst>
                  <a:ext uri="{0D108BD9-81ED-4DB2-BD59-A6C34878D82A}">
                    <a16:rowId xmlns:a16="http://schemas.microsoft.com/office/drawing/2014/main" val="526514257"/>
                  </a:ext>
                </a:extLst>
              </a:tr>
              <a:tr h="370840">
                <a:tc>
                  <a:txBody>
                    <a:bodyPr/>
                    <a:lstStyle/>
                    <a:p>
                      <a:r>
                        <a:rPr lang="en-GB" dirty="0"/>
                        <a:t>Equipment based </a:t>
                      </a:r>
                    </a:p>
                  </a:txBody>
                  <a:tcPr/>
                </a:tc>
                <a:tc>
                  <a:txBody>
                    <a:bodyPr/>
                    <a:lstStyle/>
                    <a:p>
                      <a:r>
                        <a:rPr lang="en-GB" dirty="0"/>
                        <a:t>Ratio of equipment usage for Trading purposes against total equipment usage</a:t>
                      </a:r>
                    </a:p>
                  </a:txBody>
                  <a:tcPr/>
                </a:tc>
                <a:extLst>
                  <a:ext uri="{0D108BD9-81ED-4DB2-BD59-A6C34878D82A}">
                    <a16:rowId xmlns:a16="http://schemas.microsoft.com/office/drawing/2014/main" val="1907314030"/>
                  </a:ext>
                </a:extLst>
              </a:tr>
              <a:tr h="370840">
                <a:tc>
                  <a:txBody>
                    <a:bodyPr/>
                    <a:lstStyle/>
                    <a:p>
                      <a:r>
                        <a:rPr lang="en-GB" dirty="0"/>
                        <a:t>Periodic charge</a:t>
                      </a:r>
                    </a:p>
                  </a:txBody>
                  <a:tcPr/>
                </a:tc>
                <a:tc>
                  <a:txBody>
                    <a:bodyPr/>
                    <a:lstStyle/>
                    <a:p>
                      <a:r>
                        <a:rPr lang="en-GB" dirty="0"/>
                        <a:t>% of staff time spent on Trading Activities</a:t>
                      </a:r>
                    </a:p>
                  </a:txBody>
                  <a:tcPr/>
                </a:tc>
                <a:extLst>
                  <a:ext uri="{0D108BD9-81ED-4DB2-BD59-A6C34878D82A}">
                    <a16:rowId xmlns:a16="http://schemas.microsoft.com/office/drawing/2014/main" val="1492619447"/>
                  </a:ext>
                </a:extLst>
              </a:tr>
              <a:tr h="370840">
                <a:tc>
                  <a:txBody>
                    <a:bodyPr/>
                    <a:lstStyle/>
                    <a:p>
                      <a:r>
                        <a:rPr lang="en-GB" dirty="0"/>
                        <a:t>Spatial Charge</a:t>
                      </a:r>
                    </a:p>
                  </a:txBody>
                  <a:tcPr/>
                </a:tc>
                <a:tc>
                  <a:txBody>
                    <a:bodyPr/>
                    <a:lstStyle/>
                    <a:p>
                      <a:r>
                        <a:rPr lang="en-GB" dirty="0"/>
                        <a:t>Ratio of floor space used for Trading Activities against total floor space</a:t>
                      </a:r>
                    </a:p>
                  </a:txBody>
                  <a:tcPr/>
                </a:tc>
                <a:extLst>
                  <a:ext uri="{0D108BD9-81ED-4DB2-BD59-A6C34878D82A}">
                    <a16:rowId xmlns:a16="http://schemas.microsoft.com/office/drawing/2014/main" val="2554817485"/>
                  </a:ext>
                </a:extLst>
              </a:tr>
            </a:tbl>
          </a:graphicData>
        </a:graphic>
      </p:graphicFrame>
    </p:spTree>
    <p:extLst>
      <p:ext uri="{BB962C8B-B14F-4D97-AF65-F5344CB8AC3E}">
        <p14:creationId xmlns:p14="http://schemas.microsoft.com/office/powerpoint/2010/main" val="3859734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AE1EE-8620-4BC4-A443-DA1E1A0BD70A}"/>
              </a:ext>
            </a:extLst>
          </p:cNvPr>
          <p:cNvSpPr>
            <a:spLocks noGrp="1"/>
          </p:cNvSpPr>
          <p:nvPr>
            <p:ph type="title"/>
          </p:nvPr>
        </p:nvSpPr>
        <p:spPr/>
        <p:txBody>
          <a:bodyPr/>
          <a:lstStyle/>
          <a:p>
            <a:r>
              <a:rPr lang="en-GB" dirty="0"/>
              <a:t>GRN process - Audit Example </a:t>
            </a:r>
          </a:p>
        </p:txBody>
      </p:sp>
      <p:sp>
        <p:nvSpPr>
          <p:cNvPr id="3" name="Content Placeholder 2">
            <a:extLst>
              <a:ext uri="{FF2B5EF4-FFF2-40B4-BE49-F238E27FC236}">
                <a16:creationId xmlns:a16="http://schemas.microsoft.com/office/drawing/2014/main" id="{31A2BF7C-87CF-4900-93A8-229CB5887420}"/>
              </a:ext>
            </a:extLst>
          </p:cNvPr>
          <p:cNvSpPr>
            <a:spLocks noGrp="1"/>
          </p:cNvSpPr>
          <p:nvPr>
            <p:ph idx="1"/>
          </p:nvPr>
        </p:nvSpPr>
        <p:spPr/>
        <p:txBody>
          <a:bodyPr>
            <a:normAutofit/>
          </a:bodyPr>
          <a:lstStyle/>
          <a:p>
            <a:r>
              <a:rPr lang="en-GB" sz="2000" dirty="0"/>
              <a:t>Service contract value </a:t>
            </a:r>
            <a:r>
              <a:rPr lang="en-GB" sz="2000" b="1" dirty="0"/>
              <a:t>£20,000</a:t>
            </a:r>
            <a:r>
              <a:rPr lang="en-GB" sz="2000" dirty="0"/>
              <a:t> covering two years from </a:t>
            </a:r>
            <a:r>
              <a:rPr lang="en-GB" sz="2000" b="1" dirty="0"/>
              <a:t>1 August 2022 – 31 July 2024</a:t>
            </a:r>
            <a:r>
              <a:rPr lang="en-GB" sz="2000" dirty="0"/>
              <a:t>.</a:t>
            </a:r>
          </a:p>
          <a:p>
            <a:r>
              <a:rPr lang="en-GB" sz="2000" dirty="0"/>
              <a:t>Supplier </a:t>
            </a:r>
            <a:r>
              <a:rPr lang="en-GB" sz="2000" b="1" dirty="0"/>
              <a:t>invoice was not received</a:t>
            </a:r>
            <a:r>
              <a:rPr lang="en-GB" sz="2000" dirty="0"/>
              <a:t> before year end. Full value of the contract was receipted by the department. As a result of that, full amount was accrued in 22/23 via GRN accrual. </a:t>
            </a:r>
          </a:p>
          <a:p>
            <a:r>
              <a:rPr lang="en-GB" sz="2000" dirty="0"/>
              <a:t>This is a receipting error, the department should have receipted £10,000 in 22/23.</a:t>
            </a:r>
          </a:p>
          <a:p>
            <a:r>
              <a:rPr lang="en-GB" sz="2000" dirty="0"/>
              <a:t>£10,000 relates to financial year 22/23 covering 1st August 2022 – 31st July 2023. The following £10,000 relates to financial year 23/24.</a:t>
            </a:r>
          </a:p>
          <a:p>
            <a:r>
              <a:rPr lang="en-GB" sz="2000" dirty="0"/>
              <a:t>Last year, Deloitte suggested the University adjust for approximately £2m error.</a:t>
            </a:r>
          </a:p>
          <a:p>
            <a:r>
              <a:rPr lang="en-GB" sz="2000" dirty="0"/>
              <a:t>Further detailed analysis was needed which involved more time and more work from a number of departments.</a:t>
            </a:r>
          </a:p>
          <a:p>
            <a:endParaRPr lang="en-GB" dirty="0"/>
          </a:p>
        </p:txBody>
      </p:sp>
    </p:spTree>
    <p:extLst>
      <p:ext uri="{BB962C8B-B14F-4D97-AF65-F5344CB8AC3E}">
        <p14:creationId xmlns:p14="http://schemas.microsoft.com/office/powerpoint/2010/main" val="2504314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34600"/>
            <a:ext cx="7886700" cy="646437"/>
          </a:xfrm>
        </p:spPr>
        <p:txBody>
          <a:bodyPr/>
          <a:lstStyle/>
          <a:p>
            <a:r>
              <a:rPr lang="en-GB" dirty="0"/>
              <a:t>Year-End Timetable – August 2023</a:t>
            </a:r>
            <a:endParaRPr lang="en-GB" dirty="0">
              <a:solidFill>
                <a:srgbClr val="FF0000"/>
              </a:solidFill>
            </a:endParaRPr>
          </a:p>
        </p:txBody>
      </p:sp>
      <p:sp>
        <p:nvSpPr>
          <p:cNvPr id="3" name="Content Placeholder 2"/>
          <p:cNvSpPr>
            <a:spLocks noGrp="1"/>
          </p:cNvSpPr>
          <p:nvPr>
            <p:ph idx="1"/>
          </p:nvPr>
        </p:nvSpPr>
        <p:spPr/>
        <p:txBody>
          <a:bodyPr/>
          <a:lstStyle/>
          <a:p>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828828120"/>
              </p:ext>
            </p:extLst>
          </p:nvPr>
        </p:nvGraphicFramePr>
        <p:xfrm>
          <a:off x="509965" y="516349"/>
          <a:ext cx="8124070" cy="6393180"/>
        </p:xfrm>
        <a:graphic>
          <a:graphicData uri="http://schemas.openxmlformats.org/drawingml/2006/table">
            <a:tbl>
              <a:tblPr firstRow="1" bandRow="1">
                <a:tableStyleId>{5C22544A-7EE6-4342-B048-85BDC9FD1C3A}</a:tableStyleId>
              </a:tblPr>
              <a:tblGrid>
                <a:gridCol w="1553122">
                  <a:extLst>
                    <a:ext uri="{9D8B030D-6E8A-4147-A177-3AD203B41FA5}">
                      <a16:colId xmlns:a16="http://schemas.microsoft.com/office/drawing/2014/main" val="1083477480"/>
                    </a:ext>
                  </a:extLst>
                </a:gridCol>
                <a:gridCol w="1653733">
                  <a:extLst>
                    <a:ext uri="{9D8B030D-6E8A-4147-A177-3AD203B41FA5}">
                      <a16:colId xmlns:a16="http://schemas.microsoft.com/office/drawing/2014/main" val="3388407996"/>
                    </a:ext>
                  </a:extLst>
                </a:gridCol>
                <a:gridCol w="1600954">
                  <a:extLst>
                    <a:ext uri="{9D8B030D-6E8A-4147-A177-3AD203B41FA5}">
                      <a16:colId xmlns:a16="http://schemas.microsoft.com/office/drawing/2014/main" val="4286432339"/>
                    </a:ext>
                  </a:extLst>
                </a:gridCol>
                <a:gridCol w="1593788">
                  <a:extLst>
                    <a:ext uri="{9D8B030D-6E8A-4147-A177-3AD203B41FA5}">
                      <a16:colId xmlns:a16="http://schemas.microsoft.com/office/drawing/2014/main" val="2296614068"/>
                    </a:ext>
                  </a:extLst>
                </a:gridCol>
                <a:gridCol w="1722473">
                  <a:extLst>
                    <a:ext uri="{9D8B030D-6E8A-4147-A177-3AD203B41FA5}">
                      <a16:colId xmlns:a16="http://schemas.microsoft.com/office/drawing/2014/main" val="3165804420"/>
                    </a:ext>
                  </a:extLst>
                </a:gridCol>
              </a:tblGrid>
              <a:tr h="283265">
                <a:tc>
                  <a:txBody>
                    <a:bodyPr/>
                    <a:lstStyle/>
                    <a:p>
                      <a:r>
                        <a:rPr lang="en-GB" dirty="0"/>
                        <a:t>Monday</a:t>
                      </a:r>
                    </a:p>
                  </a:txBody>
                  <a:tcPr/>
                </a:tc>
                <a:tc>
                  <a:txBody>
                    <a:bodyPr/>
                    <a:lstStyle/>
                    <a:p>
                      <a:r>
                        <a:rPr lang="en-GB" dirty="0"/>
                        <a:t>Tuesday</a:t>
                      </a:r>
                    </a:p>
                  </a:txBody>
                  <a:tcPr/>
                </a:tc>
                <a:tc>
                  <a:txBody>
                    <a:bodyPr/>
                    <a:lstStyle/>
                    <a:p>
                      <a:r>
                        <a:rPr lang="en-GB" dirty="0"/>
                        <a:t>Wednesday</a:t>
                      </a:r>
                    </a:p>
                  </a:txBody>
                  <a:tcPr/>
                </a:tc>
                <a:tc>
                  <a:txBody>
                    <a:bodyPr/>
                    <a:lstStyle/>
                    <a:p>
                      <a:r>
                        <a:rPr lang="en-GB" dirty="0"/>
                        <a:t>Thursday</a:t>
                      </a:r>
                    </a:p>
                  </a:txBody>
                  <a:tcPr/>
                </a:tc>
                <a:tc>
                  <a:txBody>
                    <a:bodyPr/>
                    <a:lstStyle/>
                    <a:p>
                      <a:r>
                        <a:rPr lang="en-GB" dirty="0"/>
                        <a:t>Friday</a:t>
                      </a:r>
                    </a:p>
                  </a:txBody>
                  <a:tcPr/>
                </a:tc>
                <a:extLst>
                  <a:ext uri="{0D108BD9-81ED-4DB2-BD59-A6C34878D82A}">
                    <a16:rowId xmlns:a16="http://schemas.microsoft.com/office/drawing/2014/main" val="2186662595"/>
                  </a:ext>
                </a:extLst>
              </a:tr>
              <a:tr h="1089479">
                <a:tc>
                  <a:txBody>
                    <a:bodyPr/>
                    <a:lstStyle/>
                    <a:p>
                      <a:endParaRPr lang="en-GB" sz="1000" dirty="0"/>
                    </a:p>
                  </a:txBody>
                  <a:tcPr/>
                </a:tc>
                <a:tc>
                  <a:txBody>
                    <a:bodyPr/>
                    <a:lstStyle/>
                    <a:p>
                      <a:r>
                        <a:rPr lang="en-GB" sz="1000" dirty="0"/>
                        <a:t>1</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ACCOUNTS PAYABLE CLOSES AT 08:00</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000" dirty="0"/>
                    </a:p>
                    <a:p>
                      <a:endParaRPr lang="en-GB" sz="1000" dirty="0"/>
                    </a:p>
                  </a:txBody>
                  <a:tcPr/>
                </a:tc>
                <a:tc>
                  <a:txBody>
                    <a:bodyPr/>
                    <a:lstStyle/>
                    <a:p>
                      <a:r>
                        <a:rPr lang="en-GB" sz="1000" dirty="0"/>
                        <a:t>2</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GL GRN ACCRUALS POSTED</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000" dirty="0"/>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ACCOUNTS RECEIVABLE CLOSES AT</a:t>
                      </a:r>
                      <a:r>
                        <a:rPr lang="en-GB" sz="1000" baseline="0" dirty="0"/>
                        <a:t> 17:00</a:t>
                      </a:r>
                      <a:endParaRPr lang="en-GB" sz="1000" dirty="0"/>
                    </a:p>
                    <a:p>
                      <a:endParaRPr lang="en-GB" sz="1000" dirty="0"/>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LAST</a:t>
                      </a:r>
                      <a:r>
                        <a:rPr lang="en-GB" sz="1000" baseline="0" dirty="0"/>
                        <a:t> DAY FOR POSTING TO B AND C SOFS IN GL FOR INITIAL INCOME MATCH</a:t>
                      </a:r>
                    </a:p>
                    <a:p>
                      <a:endParaRPr lang="en-GB" sz="1000" dirty="0"/>
                    </a:p>
                  </a:txBody>
                  <a:tcPr/>
                </a:tc>
                <a:tc>
                  <a:txBody>
                    <a:bodyPr/>
                    <a:lstStyle/>
                    <a:p>
                      <a:r>
                        <a:rPr lang="en-GB" sz="1000" dirty="0"/>
                        <a:t>3</a:t>
                      </a:r>
                    </a:p>
                    <a:p>
                      <a:r>
                        <a:rPr lang="en-GB" sz="1000" dirty="0">
                          <a:solidFill>
                            <a:srgbClr val="FF0000"/>
                          </a:solidFill>
                        </a:rPr>
                        <a:t>PROJECTS CLOSES AT 15:00 </a:t>
                      </a:r>
                      <a:r>
                        <a:rPr lang="en-GB" sz="1000" dirty="0"/>
                        <a:t>(ACCESS</a:t>
                      </a:r>
                      <a:r>
                        <a:rPr lang="en-GB" sz="1000" baseline="0" dirty="0"/>
                        <a:t> REMOVED</a:t>
                      </a:r>
                      <a:r>
                        <a:rPr lang="en-GB" sz="1000" dirty="0"/>
                        <a:t>)</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000" dirty="0"/>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PROJECTS  GRN ACCRUALS POSTED</a:t>
                      </a:r>
                    </a:p>
                  </a:txBody>
                  <a:tcPr/>
                </a:tc>
                <a:tc>
                  <a:txBody>
                    <a:bodyPr/>
                    <a:lstStyle/>
                    <a:p>
                      <a:r>
                        <a:rPr lang="en-GB" sz="1000" dirty="0"/>
                        <a:t>4</a:t>
                      </a:r>
                    </a:p>
                    <a:p>
                      <a:r>
                        <a:rPr lang="en-GB" sz="1000" dirty="0"/>
                        <a:t>INTERIM DONATION POSTING</a:t>
                      </a:r>
                    </a:p>
                    <a:p>
                      <a:endParaRPr lang="en-GB" sz="1000" dirty="0"/>
                    </a:p>
                    <a:p>
                      <a:r>
                        <a:rPr lang="en-GB" sz="1000" cap="all" baseline="0" dirty="0"/>
                        <a:t>year end stock valuation TO FINANCIAL REPORTING</a:t>
                      </a:r>
                    </a:p>
                    <a:p>
                      <a:endParaRPr lang="en-GB" sz="1000" cap="all" baseline="0" dirty="0"/>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PRE-AWARD BALANCES TO DEPARTMENTS</a:t>
                      </a:r>
                    </a:p>
                  </a:txBody>
                  <a:tcPr/>
                </a:tc>
                <a:extLst>
                  <a:ext uri="{0D108BD9-81ED-4DB2-BD59-A6C34878D82A}">
                    <a16:rowId xmlns:a16="http://schemas.microsoft.com/office/drawing/2014/main" val="2099360812"/>
                  </a:ext>
                </a:extLst>
              </a:tr>
              <a:tr h="1065411">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7</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cap="all" baseline="0" dirty="0"/>
                        <a:t>DEL sent to departments</a:t>
                      </a:r>
                      <a:endParaRPr lang="en-GB" sz="1000" dirty="0"/>
                    </a:p>
                    <a:p>
                      <a:endParaRPr lang="en-GB" sz="1000" dirty="0"/>
                    </a:p>
                    <a:p>
                      <a:endParaRPr lang="en-GB" sz="1000" dirty="0"/>
                    </a:p>
                    <a:p>
                      <a:endParaRPr lang="en-GB" sz="1000" dirty="0"/>
                    </a:p>
                    <a:p>
                      <a:endParaRPr lang="en-GB" sz="1000" dirty="0"/>
                    </a:p>
                  </a:txBody>
                  <a:tcPr/>
                </a:tc>
                <a:tc>
                  <a:txBody>
                    <a:bodyPr/>
                    <a:lstStyle/>
                    <a:p>
                      <a:r>
                        <a:rPr lang="en-GB" sz="1000" dirty="0"/>
                        <a:t>8</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cap="all" baseline="0" dirty="0"/>
                        <a:t>Interim departmental depreciation posting</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000" cap="all" baseline="0" dirty="0"/>
                    </a:p>
                  </a:txBody>
                  <a:tcPr/>
                </a:tc>
                <a:tc>
                  <a:txBody>
                    <a:bodyPr/>
                    <a:lstStyle/>
                    <a:p>
                      <a:r>
                        <a:rPr lang="en-GB" sz="1000" dirty="0"/>
                        <a:t>9</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INTERIM TRUST POSTING</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000" dirty="0"/>
                    </a:p>
                    <a:p>
                      <a:endParaRPr lang="en-GB" sz="1000" dirty="0"/>
                    </a:p>
                  </a:txBody>
                  <a:tcPr/>
                </a:tc>
                <a:tc>
                  <a:txBody>
                    <a:bodyPr/>
                    <a:lstStyle/>
                    <a:p>
                      <a:r>
                        <a:rPr lang="en-GB" sz="1000" dirty="0"/>
                        <a:t>10</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cap="all" baseline="0" dirty="0"/>
                        <a:t>Notify FINANCIAL REPORTING of any stock adjustments.</a:t>
                      </a:r>
                    </a:p>
                  </a:txBody>
                  <a:tcPr/>
                </a:tc>
                <a:tc>
                  <a:txBody>
                    <a:bodyPr/>
                    <a:lstStyle/>
                    <a:p>
                      <a:r>
                        <a:rPr lang="en-GB" sz="1000" dirty="0"/>
                        <a:t>11</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cap="all" baseline="0" dirty="0"/>
                        <a:t>Year End Projects forms to be submitted  YE05, YE07</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cap="all" baseline="0" dirty="0"/>
                        <a:t>CONFIRM PRE-AWARD BALANCES</a:t>
                      </a:r>
                      <a:endParaRPr lang="en-GB" sz="1000" dirty="0"/>
                    </a:p>
                  </a:txBody>
                  <a:tcPr/>
                </a:tc>
                <a:extLst>
                  <a:ext uri="{0D108BD9-81ED-4DB2-BD59-A6C34878D82A}">
                    <a16:rowId xmlns:a16="http://schemas.microsoft.com/office/drawing/2014/main" val="1690687141"/>
                  </a:ext>
                </a:extLst>
              </a:tr>
              <a:tr h="964314">
                <a:tc>
                  <a:txBody>
                    <a:bodyPr/>
                    <a:lstStyle/>
                    <a:p>
                      <a:r>
                        <a:rPr lang="en-GB" sz="1000" dirty="0"/>
                        <a:t>14</a:t>
                      </a:r>
                    </a:p>
                    <a:p>
                      <a:r>
                        <a:rPr lang="en-GB" sz="1000" cap="all" baseline="0" dirty="0"/>
                        <a:t>DEL Return to Central Finance.</a:t>
                      </a:r>
                    </a:p>
                    <a:p>
                      <a:endParaRPr lang="en-GB" sz="1000" cap="all" baseline="0" dirty="0"/>
                    </a:p>
                    <a:p>
                      <a:r>
                        <a:rPr lang="en-GB" sz="1000" cap="all" baseline="0" dirty="0"/>
                        <a:t>Initial departmental posting of GL accruals, PREPAYMENTS ETC</a:t>
                      </a:r>
                    </a:p>
                  </a:txBody>
                  <a:tcPr/>
                </a:tc>
                <a:tc>
                  <a:txBody>
                    <a:bodyPr/>
                    <a:lstStyle/>
                    <a:p>
                      <a:r>
                        <a:rPr lang="en-GB" sz="1000" dirty="0"/>
                        <a:t>15</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cap="all" baseline="0" dirty="0"/>
                        <a:t>PROJECTS MODULE REOPENED FOR FORMS</a:t>
                      </a:r>
                      <a:endParaRPr lang="en-GB" sz="1000" dirty="0"/>
                    </a:p>
                    <a:p>
                      <a:endParaRPr lang="en-GB" sz="1000" dirty="0"/>
                    </a:p>
                  </a:txBody>
                  <a:tcPr/>
                </a:tc>
                <a:tc>
                  <a:txBody>
                    <a:bodyPr/>
                    <a:lstStyle/>
                    <a:p>
                      <a:r>
                        <a:rPr lang="en-GB" sz="1000" dirty="0"/>
                        <a:t>16</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b="1" kern="1200" dirty="0">
                          <a:solidFill>
                            <a:srgbClr val="FF0000"/>
                          </a:solidFill>
                          <a:effectLst/>
                          <a:latin typeface="+mn-lt"/>
                          <a:ea typeface="Calibri"/>
                          <a:cs typeface="Times New Roman"/>
                        </a:rPr>
                        <a:t>GL CLOSES TO DEPARTMENTS AT</a:t>
                      </a:r>
                      <a:r>
                        <a:rPr lang="en-GB" sz="1000" b="1" kern="1200" baseline="0" dirty="0">
                          <a:solidFill>
                            <a:srgbClr val="FF0000"/>
                          </a:solidFill>
                          <a:effectLst/>
                          <a:latin typeface="+mn-lt"/>
                          <a:ea typeface="Calibri"/>
                          <a:cs typeface="Times New Roman"/>
                        </a:rPr>
                        <a:t> 17:00</a:t>
                      </a:r>
                      <a:endParaRPr lang="en-GB" sz="1000" dirty="0"/>
                    </a:p>
                    <a:p>
                      <a:endParaRPr lang="en-GB" sz="1000" dirty="0"/>
                    </a:p>
                  </a:txBody>
                  <a:tcPr/>
                </a:tc>
                <a:tc>
                  <a:txBody>
                    <a:bodyPr/>
                    <a:lstStyle/>
                    <a:p>
                      <a:r>
                        <a:rPr lang="en-GB" sz="1000" dirty="0"/>
                        <a:t>17</a:t>
                      </a:r>
                    </a:p>
                    <a:p>
                      <a:r>
                        <a:rPr lang="en-GB" sz="1000" dirty="0"/>
                        <a:t>FINAL</a:t>
                      </a:r>
                      <a:r>
                        <a:rPr lang="en-GB" sz="1000" baseline="0" dirty="0"/>
                        <a:t> POSTING DONATION INCOME</a:t>
                      </a:r>
                    </a:p>
                  </a:txBody>
                  <a:tcPr/>
                </a:tc>
                <a:tc>
                  <a:txBody>
                    <a:bodyPr/>
                    <a:lstStyle/>
                    <a:p>
                      <a:r>
                        <a:rPr lang="en-GB" sz="1000" dirty="0"/>
                        <a:t>18</a:t>
                      </a:r>
                    </a:p>
                    <a:p>
                      <a:endParaRPr lang="en-GB" sz="1000" cap="all" baseline="0" dirty="0"/>
                    </a:p>
                  </a:txBody>
                  <a:tcPr/>
                </a:tc>
                <a:extLst>
                  <a:ext uri="{0D108BD9-81ED-4DB2-BD59-A6C34878D82A}">
                    <a16:rowId xmlns:a16="http://schemas.microsoft.com/office/drawing/2014/main" val="2016957942"/>
                  </a:ext>
                </a:extLst>
              </a:tr>
              <a:tr h="344709">
                <a:tc>
                  <a:txBody>
                    <a:bodyPr/>
                    <a:lstStyle/>
                    <a:p>
                      <a:r>
                        <a:rPr lang="en-GB" sz="1000" dirty="0"/>
                        <a:t>21</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baseline="0" dirty="0">
                          <a:solidFill>
                            <a:schemeClr val="tx1"/>
                          </a:solidFill>
                        </a:rPr>
                        <a:t>FINAL POSTING OF TRUST INCOME</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000" baseline="0" dirty="0">
                        <a:solidFill>
                          <a:schemeClr val="tx1"/>
                        </a:solidFill>
                      </a:endParaRP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LAST DAY OF CENTRAL ADJUSTMENTS </a:t>
                      </a:r>
                      <a:endParaRPr lang="en-GB" sz="1000" dirty="0">
                        <a:solidFill>
                          <a:schemeClr val="tx1"/>
                        </a:solidFill>
                      </a:endParaRPr>
                    </a:p>
                    <a:p>
                      <a:endParaRPr lang="en-GB" sz="1000" dirty="0"/>
                    </a:p>
                    <a:p>
                      <a:endParaRPr lang="en-GB" sz="1000" dirty="0"/>
                    </a:p>
                  </a:txBody>
                  <a:tcPr/>
                </a:tc>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22  </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DEPARTMENTS CAN RUN REPORTS FOR 2022/23</a:t>
                      </a:r>
                      <a:endParaRPr lang="en-GB" sz="1000" dirty="0">
                        <a:solidFill>
                          <a:srgbClr val="FF0000"/>
                        </a:solidFill>
                      </a:endParaRPr>
                    </a:p>
                    <a:p>
                      <a:endParaRPr lang="en-GB" sz="1000" dirty="0"/>
                    </a:p>
                  </a:txBody>
                  <a:tcPr/>
                </a:tc>
                <a:tc>
                  <a:txBody>
                    <a:bodyPr/>
                    <a:lstStyle/>
                    <a:p>
                      <a:r>
                        <a:rPr lang="en-GB" sz="1000" dirty="0"/>
                        <a:t>23</a:t>
                      </a:r>
                    </a:p>
                    <a:p>
                      <a:endParaRPr lang="en-GB" sz="1000" dirty="0"/>
                    </a:p>
                  </a:txBody>
                  <a:tcPr/>
                </a:tc>
                <a:tc>
                  <a:txBody>
                    <a:bodyPr/>
                    <a:lstStyle/>
                    <a:p>
                      <a:r>
                        <a:rPr lang="en-GB" sz="1000" dirty="0"/>
                        <a:t>24</a:t>
                      </a:r>
                    </a:p>
                    <a:p>
                      <a:endParaRPr lang="en-GB" sz="1000" cap="all" baseline="0" dirty="0"/>
                    </a:p>
                  </a:txBody>
                  <a:tcPr/>
                </a:tc>
                <a:tc>
                  <a:txBody>
                    <a:bodyPr/>
                    <a:lstStyle/>
                    <a:p>
                      <a:r>
                        <a:rPr lang="en-GB" sz="1000" dirty="0"/>
                        <a:t>25</a:t>
                      </a:r>
                    </a:p>
                  </a:txBody>
                  <a:tcPr/>
                </a:tc>
                <a:extLst>
                  <a:ext uri="{0D108BD9-81ED-4DB2-BD59-A6C34878D82A}">
                    <a16:rowId xmlns:a16="http://schemas.microsoft.com/office/drawing/2014/main" val="4286126760"/>
                  </a:ext>
                </a:extLst>
              </a:tr>
              <a:tr h="538540">
                <a:tc>
                  <a:txBody>
                    <a:bodyPr/>
                    <a:lstStyle/>
                    <a:p>
                      <a:r>
                        <a:rPr lang="en-GB" sz="1000" dirty="0"/>
                        <a:t>28 </a:t>
                      </a:r>
                      <a:r>
                        <a:rPr lang="en-GB" sz="1000" b="1" dirty="0">
                          <a:solidFill>
                            <a:srgbClr val="FF0000"/>
                          </a:solidFill>
                        </a:rPr>
                        <a:t>BANK</a:t>
                      </a:r>
                      <a:r>
                        <a:rPr lang="en-GB" sz="1000" b="1" baseline="0" dirty="0">
                          <a:solidFill>
                            <a:srgbClr val="FF0000"/>
                          </a:solidFill>
                        </a:rPr>
                        <a:t> HOLIDAY</a:t>
                      </a:r>
                      <a:endParaRPr lang="en-GB" sz="1000" b="1" dirty="0">
                        <a:solidFill>
                          <a:srgbClr val="FF0000"/>
                        </a:solidFill>
                      </a:endParaRPr>
                    </a:p>
                    <a:p>
                      <a:endParaRPr lang="en-GB" sz="1000" dirty="0"/>
                    </a:p>
                    <a:p>
                      <a:endParaRPr lang="en-GB" sz="1000" dirty="0"/>
                    </a:p>
                    <a:p>
                      <a:endParaRPr lang="en-GB" sz="1000" dirty="0"/>
                    </a:p>
                  </a:txBody>
                  <a:tcPr/>
                </a:tc>
                <a:tc>
                  <a:txBody>
                    <a:bodyPr/>
                    <a:lstStyle/>
                    <a:p>
                      <a:r>
                        <a:rPr lang="en-GB" sz="1000" dirty="0"/>
                        <a:t>29</a:t>
                      </a:r>
                    </a:p>
                  </a:txBody>
                  <a:tcPr/>
                </a:tc>
                <a:tc>
                  <a:txBody>
                    <a:bodyPr/>
                    <a:lstStyle/>
                    <a:p>
                      <a:r>
                        <a:rPr lang="en-GB" sz="1000" dirty="0"/>
                        <a:t>30 </a:t>
                      </a:r>
                    </a:p>
                  </a:txBody>
                  <a:tcPr/>
                </a:tc>
                <a:tc>
                  <a:txBody>
                    <a:bodyPr/>
                    <a:lstStyle/>
                    <a:p>
                      <a:r>
                        <a:rPr lang="en-GB" sz="1000" dirty="0"/>
                        <a:t>31</a:t>
                      </a:r>
                    </a:p>
                  </a:txBody>
                  <a:tcPr/>
                </a:tc>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r>
                        <a:rPr lang="en-GB" sz="1000" dirty="0"/>
                        <a:t>1 SEPTEMBER</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000" dirty="0"/>
                    </a:p>
                  </a:txBody>
                  <a:tcPr/>
                </a:tc>
                <a:extLst>
                  <a:ext uri="{0D108BD9-81ED-4DB2-BD59-A6C34878D82A}">
                    <a16:rowId xmlns:a16="http://schemas.microsoft.com/office/drawing/2014/main" val="3645854601"/>
                  </a:ext>
                </a:extLst>
              </a:tr>
            </a:tbl>
          </a:graphicData>
        </a:graphic>
      </p:graphicFrame>
    </p:spTree>
    <p:extLst>
      <p:ext uri="{BB962C8B-B14F-4D97-AF65-F5344CB8AC3E}">
        <p14:creationId xmlns:p14="http://schemas.microsoft.com/office/powerpoint/2010/main" val="3582742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end Roadshow Agenda</a:t>
            </a:r>
          </a:p>
        </p:txBody>
      </p:sp>
      <p:sp>
        <p:nvSpPr>
          <p:cNvPr id="3" name="Content Placeholder 2"/>
          <p:cNvSpPr>
            <a:spLocks noGrp="1"/>
          </p:cNvSpPr>
          <p:nvPr>
            <p:ph idx="1"/>
          </p:nvPr>
        </p:nvSpPr>
        <p:spPr/>
        <p:txBody>
          <a:bodyPr>
            <a:normAutofit/>
          </a:bodyPr>
          <a:lstStyle/>
          <a:p>
            <a:r>
              <a:rPr lang="en-GB" sz="3200" dirty="0"/>
              <a:t>Introduction to Interim Head of Financial Reporting </a:t>
            </a:r>
          </a:p>
          <a:p>
            <a:r>
              <a:rPr lang="en-GB" sz="3200" dirty="0"/>
              <a:t>Year end update (25 mins)</a:t>
            </a:r>
          </a:p>
          <a:p>
            <a:r>
              <a:rPr lang="en-GB" sz="3200" dirty="0"/>
              <a:t>Questions for Financial Reporting (5 mins)</a:t>
            </a:r>
          </a:p>
          <a:p>
            <a:r>
              <a:rPr lang="en-GB" sz="3200" dirty="0"/>
              <a:t>Tax update relating to year end (15 mins)</a:t>
            </a:r>
          </a:p>
          <a:p>
            <a:r>
              <a:rPr lang="en-GB" sz="3200" dirty="0"/>
              <a:t>Self Assurance (45 mins)</a:t>
            </a:r>
          </a:p>
        </p:txBody>
      </p:sp>
    </p:spTree>
    <p:extLst>
      <p:ext uri="{BB962C8B-B14F-4D97-AF65-F5344CB8AC3E}">
        <p14:creationId xmlns:p14="http://schemas.microsoft.com/office/powerpoint/2010/main" val="3015713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Projects Module</a:t>
            </a:r>
          </a:p>
        </p:txBody>
      </p:sp>
      <p:sp>
        <p:nvSpPr>
          <p:cNvPr id="3" name="Content Placeholder 2"/>
          <p:cNvSpPr>
            <a:spLocks noGrp="1"/>
          </p:cNvSpPr>
          <p:nvPr>
            <p:ph idx="1"/>
          </p:nvPr>
        </p:nvSpPr>
        <p:spPr>
          <a:xfrm>
            <a:off x="628651" y="1294683"/>
            <a:ext cx="7886700" cy="4351338"/>
          </a:xfrm>
        </p:spPr>
        <p:txBody>
          <a:bodyPr>
            <a:normAutofit fontScale="92500"/>
          </a:bodyPr>
          <a:lstStyle/>
          <a:p>
            <a:r>
              <a:rPr lang="en-GB" sz="2400" dirty="0"/>
              <a:t>Project journals in early August</a:t>
            </a:r>
          </a:p>
          <a:p>
            <a:r>
              <a:rPr lang="en-GB" sz="2400" dirty="0"/>
              <a:t>Full accrual for any costs incurred before year end (Form YE05)</a:t>
            </a:r>
          </a:p>
          <a:p>
            <a:r>
              <a:rPr lang="en-GB" sz="2400" dirty="0"/>
              <a:t>Prepay any costs incurred in 2022/23 which relate to 2023/24 (Form YE07)</a:t>
            </a:r>
          </a:p>
          <a:p>
            <a:r>
              <a:rPr lang="en-GB" sz="2400" dirty="0"/>
              <a:t>Pre-award (NX) projects</a:t>
            </a:r>
          </a:p>
          <a:p>
            <a:pPr marL="0" indent="0">
              <a:buNone/>
            </a:pPr>
            <a:r>
              <a:rPr lang="en-GB" sz="2400" dirty="0"/>
              <a:t>	Income only recognised at year end</a:t>
            </a:r>
          </a:p>
          <a:p>
            <a:pPr marL="0" indent="0">
              <a:buNone/>
            </a:pPr>
            <a:r>
              <a:rPr lang="en-GB" sz="2400" dirty="0"/>
              <a:t>	Balance details to be sent to departments after project close</a:t>
            </a:r>
          </a:p>
          <a:p>
            <a:pPr marL="0" indent="0">
              <a:buNone/>
            </a:pPr>
            <a:r>
              <a:rPr lang="en-GB" sz="2400" dirty="0"/>
              <a:t>	Confirm balances are correct by 11 August</a:t>
            </a:r>
          </a:p>
          <a:p>
            <a:r>
              <a:rPr lang="en-GB" sz="2400" dirty="0"/>
              <a:t>Clear suspense (NZ) projects by 1 August</a:t>
            </a:r>
          </a:p>
          <a:p>
            <a:r>
              <a:rPr lang="en-GB" sz="2400" dirty="0"/>
              <a:t>Approach also applies to departmental projects</a:t>
            </a:r>
          </a:p>
          <a:p>
            <a:endParaRPr lang="en-GB" dirty="0"/>
          </a:p>
        </p:txBody>
      </p:sp>
    </p:spTree>
    <p:extLst>
      <p:ext uri="{BB962C8B-B14F-4D97-AF65-F5344CB8AC3E}">
        <p14:creationId xmlns:p14="http://schemas.microsoft.com/office/powerpoint/2010/main" val="1580214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Projects Module Year End Forms</a:t>
            </a:r>
          </a:p>
        </p:txBody>
      </p:sp>
      <p:sp>
        <p:nvSpPr>
          <p:cNvPr id="3" name="Content Placeholder 2"/>
          <p:cNvSpPr>
            <a:spLocks noGrp="1"/>
          </p:cNvSpPr>
          <p:nvPr>
            <p:ph idx="1"/>
          </p:nvPr>
        </p:nvSpPr>
        <p:spPr/>
        <p:txBody>
          <a:bodyPr>
            <a:normAutofit/>
          </a:bodyPr>
          <a:lstStyle/>
          <a:p>
            <a:r>
              <a:rPr lang="en-GB" sz="2400" dirty="0"/>
              <a:t>Process the same as prior years for projects</a:t>
            </a:r>
          </a:p>
          <a:p>
            <a:r>
              <a:rPr lang="en-GB" sz="2400" dirty="0"/>
              <a:t>Two forms</a:t>
            </a:r>
          </a:p>
          <a:p>
            <a:pPr lvl="1"/>
            <a:r>
              <a:rPr lang="en-GB" sz="2100" dirty="0"/>
              <a:t>YE05 Expenditure Accruals</a:t>
            </a:r>
          </a:p>
          <a:p>
            <a:pPr lvl="1"/>
            <a:r>
              <a:rPr lang="en-GB" sz="2100" dirty="0"/>
              <a:t>YE07 Prepayments</a:t>
            </a:r>
          </a:p>
          <a:p>
            <a:r>
              <a:rPr lang="en-GB" sz="2400" dirty="0"/>
              <a:t>GRN Accruals for research are posted at year end. Be careful not to double-count on the YE05</a:t>
            </a:r>
          </a:p>
          <a:p>
            <a:r>
              <a:rPr lang="en-GB" sz="2400" dirty="0"/>
              <a:t>Forms available on the Year End website</a:t>
            </a:r>
          </a:p>
          <a:p>
            <a:r>
              <a:rPr lang="en-GB" sz="2400" dirty="0"/>
              <a:t>Deadline 11</a:t>
            </a:r>
            <a:r>
              <a:rPr lang="en-GB" sz="2400" baseline="30000" dirty="0"/>
              <a:t>th</a:t>
            </a:r>
            <a:r>
              <a:rPr lang="en-GB" sz="2400" dirty="0"/>
              <a:t> August 2023</a:t>
            </a:r>
          </a:p>
          <a:p>
            <a:r>
              <a:rPr lang="en-GB" sz="2400" dirty="0"/>
              <a:t>Forms will be posted on 15</a:t>
            </a:r>
            <a:r>
              <a:rPr lang="en-GB" sz="2400" baseline="30000" dirty="0"/>
              <a:t>th</a:t>
            </a:r>
            <a:r>
              <a:rPr lang="en-GB" sz="2400" dirty="0"/>
              <a:t> August.</a:t>
            </a:r>
          </a:p>
        </p:txBody>
      </p:sp>
    </p:spTree>
    <p:extLst>
      <p:ext uri="{BB962C8B-B14F-4D97-AF65-F5344CB8AC3E}">
        <p14:creationId xmlns:p14="http://schemas.microsoft.com/office/powerpoint/2010/main" val="1003939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Donations (General Ledger)</a:t>
            </a:r>
          </a:p>
        </p:txBody>
      </p:sp>
      <p:sp>
        <p:nvSpPr>
          <p:cNvPr id="3" name="Content Placeholder 2"/>
          <p:cNvSpPr>
            <a:spLocks noGrp="1"/>
          </p:cNvSpPr>
          <p:nvPr>
            <p:ph idx="1"/>
          </p:nvPr>
        </p:nvSpPr>
        <p:spPr/>
        <p:txBody>
          <a:bodyPr>
            <a:normAutofit/>
          </a:bodyPr>
          <a:lstStyle/>
          <a:p>
            <a:r>
              <a:rPr lang="en-GB" sz="2400" dirty="0"/>
              <a:t>Restricted donation requirements</a:t>
            </a:r>
          </a:p>
          <a:p>
            <a:pPr lvl="1"/>
            <a:r>
              <a:rPr lang="en-GB" sz="2100" dirty="0"/>
              <a:t>Confirmation from the donor</a:t>
            </a:r>
          </a:p>
          <a:p>
            <a:pPr lvl="1"/>
            <a:r>
              <a:rPr lang="en-GB" sz="2100" dirty="0"/>
              <a:t>SoF code (C)</a:t>
            </a:r>
          </a:p>
          <a:p>
            <a:pPr lvl="1"/>
            <a:r>
              <a:rPr lang="en-GB" sz="2100" dirty="0"/>
              <a:t>Greater than £10k</a:t>
            </a:r>
          </a:p>
          <a:p>
            <a:r>
              <a:rPr lang="en-GB" sz="2400" dirty="0"/>
              <a:t>Interim income posting on 4 August</a:t>
            </a:r>
          </a:p>
          <a:p>
            <a:r>
              <a:rPr lang="en-GB" sz="2400" dirty="0"/>
              <a:t>Final income posted before 17 August (Earlier than 21/22)</a:t>
            </a:r>
          </a:p>
          <a:p>
            <a:r>
              <a:rPr lang="en-GB" sz="2400" dirty="0"/>
              <a:t>Accruing of donation income is </a:t>
            </a:r>
            <a:r>
              <a:rPr lang="en-GB" sz="2400" b="1" dirty="0"/>
              <a:t>not permitted </a:t>
            </a:r>
            <a:r>
              <a:rPr lang="en-GB" sz="2400" dirty="0"/>
              <a:t>- </a:t>
            </a:r>
            <a:r>
              <a:rPr lang="en-GB" sz="2000" dirty="0"/>
              <a:t>We have noted that this happened in 21/22 and has been occurring across many departments during 22/23. Please ensure any accrued income journals are reversed before year end.</a:t>
            </a:r>
            <a:r>
              <a:rPr lang="en-GB" sz="2400" dirty="0"/>
              <a:t> </a:t>
            </a:r>
          </a:p>
          <a:p>
            <a:r>
              <a:rPr lang="en-GB" sz="2400" dirty="0"/>
              <a:t>Refer to projects module deadlines if applicable</a:t>
            </a:r>
          </a:p>
          <a:p>
            <a:endParaRPr lang="en-GB" dirty="0"/>
          </a:p>
        </p:txBody>
      </p:sp>
    </p:spTree>
    <p:extLst>
      <p:ext uri="{BB962C8B-B14F-4D97-AF65-F5344CB8AC3E}">
        <p14:creationId xmlns:p14="http://schemas.microsoft.com/office/powerpoint/2010/main" val="2267171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Trust Funds</a:t>
            </a:r>
          </a:p>
        </p:txBody>
      </p:sp>
      <p:sp>
        <p:nvSpPr>
          <p:cNvPr id="3" name="Content Placeholder 2"/>
          <p:cNvSpPr>
            <a:spLocks noGrp="1"/>
          </p:cNvSpPr>
          <p:nvPr>
            <p:ph idx="1"/>
          </p:nvPr>
        </p:nvSpPr>
        <p:spPr/>
        <p:txBody>
          <a:bodyPr/>
          <a:lstStyle/>
          <a:p>
            <a:r>
              <a:rPr lang="en-GB" sz="2400" dirty="0"/>
              <a:t>Each trust has a legal duty to spend its income </a:t>
            </a:r>
            <a:r>
              <a:rPr lang="en-GB" sz="2400" b="1" dirty="0">
                <a:solidFill>
                  <a:srgbClr val="FF0000"/>
                </a:solidFill>
              </a:rPr>
              <a:t>BUT</a:t>
            </a:r>
            <a:r>
              <a:rPr lang="en-GB" sz="2400" dirty="0"/>
              <a:t> only on the purposes of the trust</a:t>
            </a:r>
          </a:p>
          <a:p>
            <a:r>
              <a:rPr lang="en-GB" sz="2400" dirty="0"/>
              <a:t>Spending trust money before spending departmental funds supports the University financial strategy</a:t>
            </a:r>
          </a:p>
          <a:p>
            <a:r>
              <a:rPr lang="en-GB" sz="2400" dirty="0"/>
              <a:t>Accruing of trust fund income is not permitted</a:t>
            </a:r>
          </a:p>
          <a:p>
            <a:r>
              <a:rPr lang="en-GB" sz="2400" dirty="0"/>
              <a:t>Review costs to determine whether they fit the purpose of the trust</a:t>
            </a:r>
          </a:p>
          <a:p>
            <a:r>
              <a:rPr lang="en-GB" sz="2400" dirty="0"/>
              <a:t>Post cost to B SOFs on or before 2 August for first income match.</a:t>
            </a:r>
          </a:p>
          <a:p>
            <a:r>
              <a:rPr lang="en-GB" sz="2400" dirty="0"/>
              <a:t>If you’re unsure get in touch:</a:t>
            </a:r>
          </a:p>
          <a:p>
            <a:pPr marL="0" indent="0">
              <a:buNone/>
            </a:pPr>
            <a:r>
              <a:rPr lang="en-GB" sz="2400" dirty="0"/>
              <a:t>	Trusts@admin.ox.ac.uk</a:t>
            </a:r>
          </a:p>
          <a:p>
            <a:endParaRPr lang="en-GB" dirty="0"/>
          </a:p>
        </p:txBody>
      </p:sp>
    </p:spTree>
    <p:extLst>
      <p:ext uri="{BB962C8B-B14F-4D97-AF65-F5344CB8AC3E}">
        <p14:creationId xmlns:p14="http://schemas.microsoft.com/office/powerpoint/2010/main" val="1864012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Trusts process</a:t>
            </a:r>
          </a:p>
        </p:txBody>
      </p:sp>
      <p:sp>
        <p:nvSpPr>
          <p:cNvPr id="3" name="Content Placeholder 2"/>
          <p:cNvSpPr>
            <a:spLocks noGrp="1"/>
          </p:cNvSpPr>
          <p:nvPr>
            <p:ph idx="1"/>
          </p:nvPr>
        </p:nvSpPr>
        <p:spPr/>
        <p:txBody>
          <a:bodyPr>
            <a:normAutofit fontScale="77500" lnSpcReduction="20000"/>
          </a:bodyPr>
          <a:lstStyle/>
          <a:p>
            <a:pPr lvl="0"/>
            <a:r>
              <a:rPr lang="en-GB" dirty="0"/>
              <a:t>Expenditure can only be charged against a trust if it meets the stated purpose of the trust (Please see the regulations or email UAS Trusts </a:t>
            </a:r>
            <a:r>
              <a:rPr lang="en-GB" u="sng" dirty="0">
                <a:hlinkClick r:id="rId2"/>
              </a:rPr>
              <a:t>trusts@admin.ox.ac.uk</a:t>
            </a:r>
            <a:r>
              <a:rPr lang="en-GB" dirty="0"/>
              <a:t> if you are unsure).</a:t>
            </a:r>
          </a:p>
          <a:p>
            <a:pPr marL="0" indent="0">
              <a:buNone/>
            </a:pPr>
            <a:r>
              <a:rPr lang="en-GB" dirty="0"/>
              <a:t>At the year end please ensure all relevant costs have been charged against the trust. </a:t>
            </a:r>
          </a:p>
          <a:p>
            <a:endParaRPr lang="en-GB" dirty="0"/>
          </a:p>
          <a:p>
            <a:pPr lvl="0"/>
            <a:r>
              <a:rPr lang="en-GB" dirty="0"/>
              <a:t>Use of any income code with the BSOF </a:t>
            </a:r>
            <a:r>
              <a:rPr lang="en-GB" b="1" dirty="0"/>
              <a:t>are not permitted</a:t>
            </a:r>
            <a:r>
              <a:rPr lang="en-GB" dirty="0"/>
              <a:t> by the departments/ divisions. </a:t>
            </a:r>
          </a:p>
          <a:p>
            <a:r>
              <a:rPr lang="en-GB" dirty="0"/>
              <a:t>The Financial Reporting team will transfer income form the relevant trust fund ‘central ‘account to the departmental account to match the expenditure coded there.</a:t>
            </a:r>
          </a:p>
          <a:p>
            <a:endParaRPr lang="en-GB" dirty="0"/>
          </a:p>
          <a:p>
            <a:pPr lvl="0"/>
            <a:r>
              <a:rPr lang="en-GB" dirty="0"/>
              <a:t>Please do not use prepayment/advance or accrual natural accounts with a B code. Please use your departmental cost centres with the default SOF </a:t>
            </a:r>
            <a:r>
              <a:rPr lang="en-GB" dirty="0" err="1"/>
              <a:t>i.e</a:t>
            </a:r>
            <a:r>
              <a:rPr lang="en-GB" dirty="0"/>
              <a:t> ‘00000’</a:t>
            </a:r>
          </a:p>
          <a:p>
            <a:endParaRPr lang="en-GB" dirty="0"/>
          </a:p>
          <a:p>
            <a:pPr lvl="0"/>
            <a:r>
              <a:rPr lang="en-GB" dirty="0"/>
              <a:t>Natural accounts on trust funds need to be transparent, hence please can you use natural accounts which relate to the expenditure originally charged e.g. award, salary cost , consumables.</a:t>
            </a:r>
            <a:r>
              <a:rPr lang="en-GB" b="1" dirty="0"/>
              <a:t> Please do not use ‘99600’</a:t>
            </a:r>
            <a:r>
              <a:rPr lang="en-GB" dirty="0"/>
              <a:t> (recharges natural account) as it does not meet the transparency criteria for the trusts accounting. This will allow the nature of the transactions to be easily compare with the trust regulations which describe allowable costs. The costs with natural account ’99600’ with BSOF will not be matched with the trust income.           </a:t>
            </a:r>
          </a:p>
          <a:p>
            <a:endParaRPr lang="en-GB" dirty="0"/>
          </a:p>
        </p:txBody>
      </p:sp>
    </p:spTree>
    <p:extLst>
      <p:ext uri="{BB962C8B-B14F-4D97-AF65-F5344CB8AC3E}">
        <p14:creationId xmlns:p14="http://schemas.microsoft.com/office/powerpoint/2010/main" val="1315213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Trusts Process – timelines</a:t>
            </a:r>
            <a:endParaRPr lang="en-GB" dirty="0">
              <a:solidFill>
                <a:srgbClr val="FF0000"/>
              </a:solidFill>
            </a:endParaRPr>
          </a:p>
        </p:txBody>
      </p:sp>
      <p:sp>
        <p:nvSpPr>
          <p:cNvPr id="3" name="Content Placeholder 2"/>
          <p:cNvSpPr>
            <a:spLocks noGrp="1"/>
          </p:cNvSpPr>
          <p:nvPr>
            <p:ph idx="1"/>
          </p:nvPr>
        </p:nvSpPr>
        <p:spPr>
          <a:xfrm>
            <a:off x="628650" y="1515659"/>
            <a:ext cx="7886700" cy="4351338"/>
          </a:xfrm>
        </p:spPr>
        <p:txBody>
          <a:bodyPr>
            <a:normAutofit lnSpcReduction="10000"/>
          </a:bodyPr>
          <a:lstStyle/>
          <a:p>
            <a:pPr lvl="0"/>
            <a:r>
              <a:rPr lang="en-GB" dirty="0"/>
              <a:t>An interim release of trust income to match expenditure will be posted into your departmental accounts by  9</a:t>
            </a:r>
            <a:r>
              <a:rPr lang="en-GB" baseline="30000" dirty="0"/>
              <a:t>th</a:t>
            </a:r>
            <a:r>
              <a:rPr lang="en-GB" dirty="0"/>
              <a:t> August. The Jul-23 trial balance will be run on 3</a:t>
            </a:r>
            <a:r>
              <a:rPr lang="en-GB" baseline="30000" dirty="0"/>
              <a:t>rd</a:t>
            </a:r>
            <a:r>
              <a:rPr lang="en-GB" dirty="0"/>
              <a:t> August for the interim match - review all costs &amp; income on your trusts to ensure all as expected by close of 2</a:t>
            </a:r>
            <a:r>
              <a:rPr lang="en-GB" baseline="30000" dirty="0"/>
              <a:t>nd</a:t>
            </a:r>
            <a:r>
              <a:rPr lang="en-GB" dirty="0"/>
              <a:t> August.  </a:t>
            </a:r>
          </a:p>
          <a:p>
            <a:pPr lvl="0"/>
            <a:r>
              <a:rPr lang="en-GB" dirty="0"/>
              <a:t>By 21</a:t>
            </a:r>
            <a:r>
              <a:rPr lang="en-GB" baseline="30000" dirty="0"/>
              <a:t>st</a:t>
            </a:r>
            <a:r>
              <a:rPr lang="en-GB" dirty="0"/>
              <a:t> August the Financial Reporting will have credited departmental accounts with any final trust fund income to match spend for any additional expenditure identified after the interim posting till 16</a:t>
            </a:r>
            <a:r>
              <a:rPr lang="en-GB" baseline="30000" dirty="0"/>
              <a:t>th</a:t>
            </a:r>
            <a:r>
              <a:rPr lang="en-GB" dirty="0"/>
              <a:t> August  (July-23 Departmental GL close)</a:t>
            </a:r>
          </a:p>
          <a:p>
            <a:pPr lvl="0"/>
            <a:r>
              <a:rPr lang="en-GB" dirty="0"/>
              <a:t>Any expenditure in excess of the amount available from the trust will be transferred back to the department in the third week of August.</a:t>
            </a:r>
          </a:p>
          <a:p>
            <a:pPr lvl="0"/>
            <a:r>
              <a:rPr lang="en-GB" dirty="0"/>
              <a:t>By 25</a:t>
            </a:r>
            <a:r>
              <a:rPr lang="en-GB" baseline="30000" dirty="0"/>
              <a:t>th</a:t>
            </a:r>
            <a:r>
              <a:rPr lang="en-GB" dirty="0"/>
              <a:t> August any unspent income relating to the trust fund will be carried forward by the Financial Reporting team on a  trust central cost centre. We will try to be earlier.</a:t>
            </a:r>
          </a:p>
          <a:p>
            <a:pPr lvl="0"/>
            <a:r>
              <a:rPr lang="en-GB" dirty="0"/>
              <a:t>The year end statements will be released in October.</a:t>
            </a:r>
          </a:p>
          <a:p>
            <a:endParaRPr lang="en-GB" dirty="0"/>
          </a:p>
        </p:txBody>
      </p:sp>
    </p:spTree>
    <p:extLst>
      <p:ext uri="{BB962C8B-B14F-4D97-AF65-F5344CB8AC3E}">
        <p14:creationId xmlns:p14="http://schemas.microsoft.com/office/powerpoint/2010/main" val="2483992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4F302-59C6-4B4C-839C-26152F569B2B}"/>
              </a:ext>
            </a:extLst>
          </p:cNvPr>
          <p:cNvSpPr>
            <a:spLocks noGrp="1"/>
          </p:cNvSpPr>
          <p:nvPr>
            <p:ph type="title"/>
          </p:nvPr>
        </p:nvSpPr>
        <p:spPr/>
        <p:txBody>
          <a:bodyPr/>
          <a:lstStyle/>
          <a:p>
            <a:r>
              <a:rPr lang="en-GB" dirty="0"/>
              <a:t>Holiday Pay</a:t>
            </a:r>
          </a:p>
        </p:txBody>
      </p:sp>
      <p:sp>
        <p:nvSpPr>
          <p:cNvPr id="3" name="Content Placeholder 2">
            <a:extLst>
              <a:ext uri="{FF2B5EF4-FFF2-40B4-BE49-F238E27FC236}">
                <a16:creationId xmlns:a16="http://schemas.microsoft.com/office/drawing/2014/main" id="{6ACC0CAF-8347-4231-A52A-2DEBF395AD7C}"/>
              </a:ext>
            </a:extLst>
          </p:cNvPr>
          <p:cNvSpPr>
            <a:spLocks noGrp="1"/>
          </p:cNvSpPr>
          <p:nvPr>
            <p:ph idx="1"/>
          </p:nvPr>
        </p:nvSpPr>
        <p:spPr/>
        <p:txBody>
          <a:bodyPr>
            <a:normAutofit/>
          </a:bodyPr>
          <a:lstStyle/>
          <a:p>
            <a:r>
              <a:rPr lang="en-GB" dirty="0"/>
              <a:t>Every 5 years we need to identify how much outstanding leave there is at the end of the Financial Year</a:t>
            </a:r>
          </a:p>
          <a:p>
            <a:r>
              <a:rPr lang="en-GB" dirty="0"/>
              <a:t>This year we need to complete a sample across the University to recalculate the average outstanding leave per non academic staff member</a:t>
            </a:r>
          </a:p>
          <a:p>
            <a:pPr lvl="0"/>
            <a:r>
              <a:rPr lang="en-GB" dirty="0"/>
              <a:t>23 Departments were chosen at random in March. Those selected have been notified of their involvement in the process </a:t>
            </a:r>
          </a:p>
          <a:p>
            <a:r>
              <a:rPr lang="en-GB" dirty="0"/>
              <a:t>To include non-academic staff only </a:t>
            </a:r>
          </a:p>
          <a:p>
            <a:r>
              <a:rPr lang="en-GB" dirty="0"/>
              <a:t>The value of untaken leave is accrued centrally at year-end</a:t>
            </a:r>
          </a:p>
          <a:p>
            <a:r>
              <a:rPr lang="en-GB" dirty="0"/>
              <a:t>Then updates re staff numbers/bank holidays over next 4 years</a:t>
            </a:r>
          </a:p>
          <a:p>
            <a:r>
              <a:rPr lang="en-GB" dirty="0"/>
              <a:t>Sample Departments should submit their data by the 9</a:t>
            </a:r>
            <a:r>
              <a:rPr lang="en-GB" baseline="30000" dirty="0"/>
              <a:t>th</a:t>
            </a:r>
            <a:r>
              <a:rPr lang="en-GB" dirty="0"/>
              <a:t> August using the template provided</a:t>
            </a:r>
          </a:p>
        </p:txBody>
      </p:sp>
    </p:spTree>
    <p:extLst>
      <p:ext uri="{BB962C8B-B14F-4D97-AF65-F5344CB8AC3E}">
        <p14:creationId xmlns:p14="http://schemas.microsoft.com/office/powerpoint/2010/main" val="721545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Departmental (GL) Accruals</a:t>
            </a:r>
          </a:p>
        </p:txBody>
      </p:sp>
      <p:sp>
        <p:nvSpPr>
          <p:cNvPr id="3" name="Content Placeholder 2"/>
          <p:cNvSpPr>
            <a:spLocks noGrp="1"/>
          </p:cNvSpPr>
          <p:nvPr>
            <p:ph idx="1"/>
          </p:nvPr>
        </p:nvSpPr>
        <p:spPr/>
        <p:txBody>
          <a:bodyPr>
            <a:normAutofit/>
          </a:bodyPr>
          <a:lstStyle/>
          <a:p>
            <a:r>
              <a:rPr lang="en-GB" sz="2400" dirty="0"/>
              <a:t>Departments post their own year-end accruals/ prepayments</a:t>
            </a:r>
          </a:p>
          <a:p>
            <a:r>
              <a:rPr lang="en-GB" sz="2400" dirty="0"/>
              <a:t>DFCs will give additional guidance as will vary by division</a:t>
            </a:r>
          </a:p>
          <a:p>
            <a:r>
              <a:rPr lang="en-GB" sz="2400" dirty="0"/>
              <a:t>Purpose: To match income and expenditure to the period to which it relates.</a:t>
            </a:r>
          </a:p>
          <a:p>
            <a:r>
              <a:rPr lang="en-GB" sz="2400" dirty="0"/>
              <a:t>Four types of adjustment</a:t>
            </a:r>
          </a:p>
          <a:p>
            <a:pPr lvl="1"/>
            <a:r>
              <a:rPr lang="en-GB" sz="2100" dirty="0"/>
              <a:t>Income Accrual</a:t>
            </a:r>
          </a:p>
          <a:p>
            <a:pPr lvl="1"/>
            <a:r>
              <a:rPr lang="en-GB" sz="2100" dirty="0"/>
              <a:t>Expenditure Accrual</a:t>
            </a:r>
          </a:p>
          <a:p>
            <a:pPr lvl="1"/>
            <a:r>
              <a:rPr lang="en-GB" sz="2100" dirty="0"/>
              <a:t>Prepayment</a:t>
            </a:r>
          </a:p>
          <a:p>
            <a:pPr lvl="1"/>
            <a:r>
              <a:rPr lang="en-GB" sz="2100" dirty="0"/>
              <a:t>Income received in advance</a:t>
            </a:r>
          </a:p>
          <a:p>
            <a:endParaRPr lang="en-GB" sz="2400" dirty="0"/>
          </a:p>
        </p:txBody>
      </p:sp>
    </p:spTree>
    <p:extLst>
      <p:ext uri="{BB962C8B-B14F-4D97-AF65-F5344CB8AC3E}">
        <p14:creationId xmlns:p14="http://schemas.microsoft.com/office/powerpoint/2010/main" val="3950655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Year-End Accruals/Prepayments and VAT</a:t>
            </a:r>
          </a:p>
        </p:txBody>
      </p:sp>
      <p:sp>
        <p:nvSpPr>
          <p:cNvPr id="3" name="Content Placeholder 2"/>
          <p:cNvSpPr>
            <a:spLocks noGrp="1"/>
          </p:cNvSpPr>
          <p:nvPr>
            <p:ph idx="1"/>
          </p:nvPr>
        </p:nvSpPr>
        <p:spPr/>
        <p:txBody>
          <a:bodyPr>
            <a:normAutofit lnSpcReduction="10000"/>
          </a:bodyPr>
          <a:lstStyle/>
          <a:p>
            <a:r>
              <a:rPr lang="en-GB" sz="2400" dirty="0"/>
              <a:t>Expenditure accruals and prepayments should include the net amount plus irrecoverable VAT</a:t>
            </a:r>
          </a:p>
          <a:p>
            <a:r>
              <a:rPr lang="en-GB" sz="2400" dirty="0"/>
              <a:t>For prepayments, find the VAT amount from GL Transaction Listing report</a:t>
            </a:r>
          </a:p>
          <a:p>
            <a:r>
              <a:rPr lang="en-GB" sz="2400" dirty="0"/>
              <a:t>For expenditure accruals:</a:t>
            </a:r>
          </a:p>
          <a:p>
            <a:pPr lvl="1"/>
            <a:r>
              <a:rPr lang="en-GB" sz="2000" dirty="0"/>
              <a:t>If material, use cost centre recovery classification to calculate</a:t>
            </a:r>
          </a:p>
          <a:p>
            <a:r>
              <a:rPr lang="en-GB" sz="2000" dirty="0"/>
              <a:t>“Cost Centres and VAT Recovery Classifications” at 			</a:t>
            </a:r>
            <a:r>
              <a:rPr lang="en-GB" sz="2000" u="sng" dirty="0">
                <a:hlinkClick r:id="rId3"/>
              </a:rPr>
              <a:t>https://finance.admin.ox.ac.uk/useful-documents-for-oracle-	financials</a:t>
            </a:r>
            <a:endParaRPr lang="en-GB" sz="2000" dirty="0"/>
          </a:p>
          <a:p>
            <a:pPr lvl="2"/>
            <a:r>
              <a:rPr lang="en-GB" sz="1800" dirty="0"/>
              <a:t>Irrecoverable VAT  – include full VAT amount on invoice</a:t>
            </a:r>
          </a:p>
          <a:p>
            <a:pPr lvl="2"/>
            <a:r>
              <a:rPr lang="en-GB" sz="1800" dirty="0"/>
              <a:t>Fully Recoverable – exclude VAT</a:t>
            </a:r>
          </a:p>
          <a:p>
            <a:pPr lvl="2"/>
            <a:r>
              <a:rPr lang="en-GB" sz="1800" dirty="0"/>
              <a:t>Residual Recovery – include 85% of the VAT amount of the invoice (15% recovery)</a:t>
            </a:r>
          </a:p>
          <a:p>
            <a:pPr lvl="2"/>
            <a:r>
              <a:rPr lang="en-GB" sz="1800" dirty="0"/>
              <a:t>Special rates for Museums</a:t>
            </a:r>
          </a:p>
        </p:txBody>
      </p:sp>
    </p:spTree>
    <p:extLst>
      <p:ext uri="{BB962C8B-B14F-4D97-AF65-F5344CB8AC3E}">
        <p14:creationId xmlns:p14="http://schemas.microsoft.com/office/powerpoint/2010/main" val="517723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Year-End Accruals/Prepayments</a:t>
            </a:r>
            <a:br>
              <a:rPr lang="en-GB" dirty="0"/>
            </a:br>
            <a:r>
              <a:rPr lang="en-GB" dirty="0"/>
              <a:t>Where to code?</a:t>
            </a:r>
          </a:p>
        </p:txBody>
      </p:sp>
      <p:sp>
        <p:nvSpPr>
          <p:cNvPr id="3" name="Content Placeholder 2"/>
          <p:cNvSpPr>
            <a:spLocks noGrp="1"/>
          </p:cNvSpPr>
          <p:nvPr>
            <p:ph idx="1"/>
          </p:nvPr>
        </p:nvSpPr>
        <p:spPr/>
        <p:txBody>
          <a:bodyPr>
            <a:normAutofit/>
          </a:bodyPr>
          <a:lstStyle/>
          <a:p>
            <a:r>
              <a:rPr lang="en-GB" dirty="0"/>
              <a:t>Please use your departmental cost centre and the following natural accounts:</a:t>
            </a:r>
          </a:p>
          <a:p>
            <a:pPr marL="0" indent="0">
              <a:buNone/>
            </a:pPr>
            <a:r>
              <a:rPr lang="en-GB" dirty="0"/>
              <a:t>	Income accrual			19151</a:t>
            </a:r>
          </a:p>
          <a:p>
            <a:pPr marL="0" indent="0">
              <a:buNone/>
            </a:pPr>
            <a:r>
              <a:rPr lang="en-GB" dirty="0"/>
              <a:t>	Expenditure accrual		22100</a:t>
            </a:r>
          </a:p>
          <a:p>
            <a:pPr marL="0" indent="0">
              <a:buNone/>
            </a:pPr>
            <a:r>
              <a:rPr lang="en-GB" dirty="0"/>
              <a:t>	Prepayment				14000</a:t>
            </a:r>
          </a:p>
          <a:p>
            <a:pPr marL="0" indent="0">
              <a:buNone/>
            </a:pPr>
            <a:r>
              <a:rPr lang="en-GB" dirty="0"/>
              <a:t>	Income received in advance	26900</a:t>
            </a:r>
          </a:p>
          <a:p>
            <a:r>
              <a:rPr lang="en-GB" dirty="0"/>
              <a:t>Use activity code 25 ON BOTH SIDES if external trade</a:t>
            </a:r>
          </a:p>
          <a:p>
            <a:r>
              <a:rPr lang="en-GB" dirty="0"/>
              <a:t>Include the company name if the other party is a subsidiary company</a:t>
            </a:r>
          </a:p>
          <a:p>
            <a:r>
              <a:rPr lang="en-GB" dirty="0"/>
              <a:t>Donation and Trust Income (B and C source of funds) should not be accrued or deferred (covered by central processes)</a:t>
            </a:r>
          </a:p>
          <a:p>
            <a:r>
              <a:rPr lang="en-GB" dirty="0"/>
              <a:t>Use a reversing journal – now an audit requirement</a:t>
            </a:r>
          </a:p>
          <a:p>
            <a:endParaRPr lang="en-GB" dirty="0"/>
          </a:p>
        </p:txBody>
      </p:sp>
    </p:spTree>
    <p:extLst>
      <p:ext uri="{BB962C8B-B14F-4D97-AF65-F5344CB8AC3E}">
        <p14:creationId xmlns:p14="http://schemas.microsoft.com/office/powerpoint/2010/main" val="80200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end update </a:t>
            </a:r>
            <a:br>
              <a:rPr lang="en-GB" dirty="0"/>
            </a:br>
            <a:r>
              <a:rPr lang="en-GB" dirty="0"/>
              <a:t>Agenda</a:t>
            </a:r>
          </a:p>
        </p:txBody>
      </p:sp>
      <p:sp>
        <p:nvSpPr>
          <p:cNvPr id="3" name="Content Placeholder 2"/>
          <p:cNvSpPr>
            <a:spLocks noGrp="1"/>
          </p:cNvSpPr>
          <p:nvPr>
            <p:ph idx="1"/>
          </p:nvPr>
        </p:nvSpPr>
        <p:spPr/>
        <p:txBody>
          <a:bodyPr/>
          <a:lstStyle/>
          <a:p>
            <a:r>
              <a:rPr lang="en-GB" dirty="0"/>
              <a:t>Year end Overview</a:t>
            </a:r>
          </a:p>
          <a:p>
            <a:r>
              <a:rPr lang="en-GB" dirty="0"/>
              <a:t>New items for 2022/23 - second year of Deloitte as auditors</a:t>
            </a:r>
          </a:p>
          <a:p>
            <a:r>
              <a:rPr lang="en-GB" dirty="0"/>
              <a:t>Year end timetable and tasks</a:t>
            </a:r>
          </a:p>
          <a:p>
            <a:r>
              <a:rPr lang="en-GB" dirty="0"/>
              <a:t>Year end sign off and audit</a:t>
            </a:r>
          </a:p>
          <a:p>
            <a:r>
              <a:rPr lang="en-GB" dirty="0"/>
              <a:t>Contacts</a:t>
            </a:r>
          </a:p>
        </p:txBody>
      </p:sp>
    </p:spTree>
    <p:extLst>
      <p:ext uri="{BB962C8B-B14F-4D97-AF65-F5344CB8AC3E}">
        <p14:creationId xmlns:p14="http://schemas.microsoft.com/office/powerpoint/2010/main" val="36953603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Year-End Accruals/Prepayments</a:t>
            </a:r>
          </a:p>
        </p:txBody>
      </p:sp>
      <p:sp>
        <p:nvSpPr>
          <p:cNvPr id="3" name="Content Placeholder 2"/>
          <p:cNvSpPr>
            <a:spLocks noGrp="1"/>
          </p:cNvSpPr>
          <p:nvPr>
            <p:ph idx="1"/>
          </p:nvPr>
        </p:nvSpPr>
        <p:spPr/>
        <p:txBody>
          <a:bodyPr>
            <a:normAutofit/>
          </a:bodyPr>
          <a:lstStyle/>
          <a:p>
            <a:r>
              <a:rPr lang="en-GB" sz="2400" dirty="0"/>
              <a:t>Materiality is £5k for year-end</a:t>
            </a:r>
          </a:p>
          <a:p>
            <a:r>
              <a:rPr lang="en-GB" sz="2400" dirty="0"/>
              <a:t>NO INTERNAL TRANSACTIONS - NO Activity 33</a:t>
            </a:r>
          </a:p>
          <a:p>
            <a:r>
              <a:rPr lang="en-GB" sz="2400" dirty="0"/>
              <a:t>Departmental Capital Items - If there are any accruals relating to capital items over £50k not on a project, please send details to the Fixed Asset Team (via the DEL mailbox, del@admin.ox.ac.uk).</a:t>
            </a:r>
          </a:p>
          <a:p>
            <a:r>
              <a:rPr lang="en-GB" sz="2400" dirty="0"/>
              <a:t>Complete postings by Friday 11</a:t>
            </a:r>
            <a:r>
              <a:rPr lang="en-GB" sz="2400" baseline="30000" dirty="0"/>
              <a:t>th</a:t>
            </a:r>
            <a:r>
              <a:rPr lang="en-GB" sz="2400" dirty="0"/>
              <a:t> August</a:t>
            </a:r>
          </a:p>
          <a:p>
            <a:endParaRPr lang="en-GB" sz="2400" dirty="0"/>
          </a:p>
          <a:p>
            <a:endParaRPr lang="en-GB" sz="2400" dirty="0"/>
          </a:p>
        </p:txBody>
      </p:sp>
    </p:spTree>
    <p:extLst>
      <p:ext uri="{BB962C8B-B14F-4D97-AF65-F5344CB8AC3E}">
        <p14:creationId xmlns:p14="http://schemas.microsoft.com/office/powerpoint/2010/main" val="1688967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Year-End Accruals/Prepayments</a:t>
            </a:r>
            <a:br>
              <a:rPr lang="en-GB" dirty="0"/>
            </a:br>
            <a:r>
              <a:rPr lang="en-GB" dirty="0"/>
              <a:t>Reconciliations</a:t>
            </a:r>
          </a:p>
        </p:txBody>
      </p:sp>
      <p:sp>
        <p:nvSpPr>
          <p:cNvPr id="3" name="Content Placeholder 2"/>
          <p:cNvSpPr>
            <a:spLocks noGrp="1"/>
          </p:cNvSpPr>
          <p:nvPr>
            <p:ph idx="1"/>
          </p:nvPr>
        </p:nvSpPr>
        <p:spPr/>
        <p:txBody>
          <a:bodyPr>
            <a:normAutofit/>
          </a:bodyPr>
          <a:lstStyle/>
          <a:p>
            <a:r>
              <a:rPr lang="en-GB" sz="2400" dirty="0"/>
              <a:t>Departments should be able to provide reconciliations</a:t>
            </a:r>
          </a:p>
          <a:p>
            <a:r>
              <a:rPr lang="en-GB" sz="2400" dirty="0"/>
              <a:t>External auditors will request to see reconciliations and backing documents at year end for large amounts and a random sample of other accruals at any value</a:t>
            </a:r>
          </a:p>
          <a:p>
            <a:r>
              <a:rPr lang="en-GB" sz="2400" dirty="0"/>
              <a:t>Take extra care on calculations</a:t>
            </a:r>
          </a:p>
          <a:p>
            <a:r>
              <a:rPr lang="en-GB" sz="2400" dirty="0"/>
              <a:t>Ensure the basis of the accrual/prepayment calculation can be validated by evidence suitable for an audit</a:t>
            </a:r>
          </a:p>
        </p:txBody>
      </p:sp>
    </p:spTree>
    <p:extLst>
      <p:ext uri="{BB962C8B-B14F-4D97-AF65-F5344CB8AC3E}">
        <p14:creationId xmlns:p14="http://schemas.microsoft.com/office/powerpoint/2010/main" val="6010007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September 2023</a:t>
            </a:r>
          </a:p>
        </p:txBody>
      </p:sp>
      <p:sp>
        <p:nvSpPr>
          <p:cNvPr id="3" name="Content Placeholder 2"/>
          <p:cNvSpPr>
            <a:spLocks noGrp="1"/>
          </p:cNvSpPr>
          <p:nvPr>
            <p:ph idx="1"/>
          </p:nvPr>
        </p:nvSpPr>
        <p:spPr>
          <a:xfrm>
            <a:off x="628650" y="1438168"/>
            <a:ext cx="7886700" cy="4351338"/>
          </a:xfrm>
        </p:spPr>
        <p:txBody>
          <a:bodyPr>
            <a:normAutofit lnSpcReduction="10000"/>
          </a:bodyPr>
          <a:lstStyle/>
          <a:p>
            <a:r>
              <a:rPr lang="en-GB" sz="2400" dirty="0"/>
              <a:t>Departmental accounts finalised on 21</a:t>
            </a:r>
            <a:r>
              <a:rPr lang="en-GB" sz="2400" baseline="30000" dirty="0"/>
              <a:t>st</a:t>
            </a:r>
            <a:r>
              <a:rPr lang="en-GB" sz="2400" dirty="0"/>
              <a:t> August</a:t>
            </a:r>
          </a:p>
          <a:p>
            <a:r>
              <a:rPr lang="en-GB" sz="2400" dirty="0"/>
              <a:t>External audit starts on 2nd October 2023</a:t>
            </a:r>
          </a:p>
          <a:p>
            <a:r>
              <a:rPr lang="en-GB" sz="2400" dirty="0"/>
              <a:t>Reserves -</a:t>
            </a:r>
            <a:endParaRPr lang="en-GB" sz="2400" dirty="0">
              <a:solidFill>
                <a:srgbClr val="FF0000"/>
              </a:solidFill>
            </a:endParaRPr>
          </a:p>
          <a:p>
            <a:pPr lvl="1"/>
            <a:r>
              <a:rPr lang="en-GB" sz="1800" dirty="0"/>
              <a:t>By 28 September Divisional finance teams review position to be carried forward taking into account Finance White Paper Changes</a:t>
            </a:r>
          </a:p>
          <a:p>
            <a:pPr lvl="1"/>
            <a:r>
              <a:rPr lang="en-GB" sz="1800" dirty="0"/>
              <a:t>By 6 November  these reserves values will be posted into Oracle to enable the roll forward into the new accounting year 23/24</a:t>
            </a:r>
          </a:p>
          <a:p>
            <a:r>
              <a:rPr lang="en-GB" sz="2400" dirty="0"/>
              <a:t>Deal with any audit queries</a:t>
            </a:r>
          </a:p>
          <a:p>
            <a:r>
              <a:rPr lang="en-GB" sz="2400" dirty="0"/>
              <a:t>The year-end sign-off (formerly form YE01) is embedded in the Self-Assurance return.</a:t>
            </a:r>
          </a:p>
          <a:p>
            <a:pPr lvl="1"/>
            <a:r>
              <a:rPr lang="en-GB" sz="1800" dirty="0"/>
              <a:t>Due 30</a:t>
            </a:r>
            <a:r>
              <a:rPr lang="en-GB" sz="1800" baseline="30000" dirty="0"/>
              <a:t>th</a:t>
            </a:r>
            <a:r>
              <a:rPr lang="en-GB" sz="1800" dirty="0"/>
              <a:t> September</a:t>
            </a:r>
          </a:p>
          <a:p>
            <a:pPr lvl="1"/>
            <a:r>
              <a:rPr lang="en-GB" sz="1800" dirty="0"/>
              <a:t>Contact central assurance team with any problems in advance of the submission date</a:t>
            </a:r>
          </a:p>
        </p:txBody>
      </p:sp>
    </p:spTree>
    <p:extLst>
      <p:ext uri="{BB962C8B-B14F-4D97-AF65-F5344CB8AC3E}">
        <p14:creationId xmlns:p14="http://schemas.microsoft.com/office/powerpoint/2010/main" val="894600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CD5B3-793C-49DA-9BDD-957E0FB81F3E}"/>
              </a:ext>
            </a:extLst>
          </p:cNvPr>
          <p:cNvSpPr>
            <a:spLocks noGrp="1"/>
          </p:cNvSpPr>
          <p:nvPr>
            <p:ph type="title"/>
          </p:nvPr>
        </p:nvSpPr>
        <p:spPr/>
        <p:txBody>
          <a:bodyPr/>
          <a:lstStyle/>
          <a:p>
            <a:r>
              <a:rPr lang="en-GB" dirty="0"/>
              <a:t>Reserves</a:t>
            </a:r>
          </a:p>
        </p:txBody>
      </p:sp>
      <p:sp>
        <p:nvSpPr>
          <p:cNvPr id="3" name="Content Placeholder 2">
            <a:extLst>
              <a:ext uri="{FF2B5EF4-FFF2-40B4-BE49-F238E27FC236}">
                <a16:creationId xmlns:a16="http://schemas.microsoft.com/office/drawing/2014/main" id="{E6DC0B99-B3D4-4906-917D-804D48959A20}"/>
              </a:ext>
            </a:extLst>
          </p:cNvPr>
          <p:cNvSpPr>
            <a:spLocks noGrp="1"/>
          </p:cNvSpPr>
          <p:nvPr>
            <p:ph idx="1"/>
          </p:nvPr>
        </p:nvSpPr>
        <p:spPr>
          <a:xfrm>
            <a:off x="799133" y="1253331"/>
            <a:ext cx="7886700" cy="4351338"/>
          </a:xfrm>
        </p:spPr>
        <p:txBody>
          <a:bodyPr>
            <a:normAutofit fontScale="92500" lnSpcReduction="20000"/>
          </a:bodyPr>
          <a:lstStyle/>
          <a:p>
            <a:r>
              <a:rPr lang="en-GB" sz="2000" dirty="0"/>
              <a:t>The Finance White Paper introduced some changes to  the way reserves are named and how they are handled. </a:t>
            </a:r>
          </a:p>
          <a:p>
            <a:r>
              <a:rPr lang="en-GB" sz="2000" dirty="0"/>
              <a:t>The new arrangements go live for the next financial year so the impact for the year end process will be in terms of preparing the roll forward reserves number and understanding what happens after 1 August 2023.</a:t>
            </a:r>
          </a:p>
          <a:p>
            <a:r>
              <a:rPr lang="en-GB" sz="2000" dirty="0"/>
              <a:t>The current system is that most surplus or deficit movements during the year is rolled up into just “reserves” (now called historic reserves) which were held at departmental level (UAS &amp; GLAM which do not accumulate reserves being an exception).</a:t>
            </a:r>
          </a:p>
          <a:p>
            <a:r>
              <a:rPr lang="en-GB" sz="2000" dirty="0"/>
              <a:t>The Finance White Paper came to a settlement for accumulated historic reserves up to 31st July 2021 which wrote off all deficit departmental reserves but retained the surpluses for use for strategic purposes and ringfenced PI accounts and SRFs for continuing access unaffected by the settlement.</a:t>
            </a:r>
          </a:p>
          <a:p>
            <a:r>
              <a:rPr lang="en-GB" sz="2000" dirty="0"/>
              <a:t>For the intervening years 21/22 and 22/23  the reserves accounting has continued as before but PRAC has put in place a hybrid “proof of concept” scheme which sits in between old and new and is part of the settling up of the new balances to be carried forward</a:t>
            </a:r>
          </a:p>
        </p:txBody>
      </p:sp>
    </p:spTree>
    <p:extLst>
      <p:ext uri="{BB962C8B-B14F-4D97-AF65-F5344CB8AC3E}">
        <p14:creationId xmlns:p14="http://schemas.microsoft.com/office/powerpoint/2010/main" val="27707897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7CE53-FB42-42C5-83DB-8D4C6281B067}"/>
              </a:ext>
            </a:extLst>
          </p:cNvPr>
          <p:cNvSpPr>
            <a:spLocks noGrp="1"/>
          </p:cNvSpPr>
          <p:nvPr>
            <p:ph type="title"/>
          </p:nvPr>
        </p:nvSpPr>
        <p:spPr/>
        <p:txBody>
          <a:bodyPr/>
          <a:lstStyle/>
          <a:p>
            <a:r>
              <a:rPr lang="en-GB" dirty="0"/>
              <a:t>Reserves</a:t>
            </a:r>
          </a:p>
        </p:txBody>
      </p:sp>
      <p:sp>
        <p:nvSpPr>
          <p:cNvPr id="3" name="Content Placeholder 2">
            <a:extLst>
              <a:ext uri="{FF2B5EF4-FFF2-40B4-BE49-F238E27FC236}">
                <a16:creationId xmlns:a16="http://schemas.microsoft.com/office/drawing/2014/main" id="{A84BB4C5-F620-4896-B8A6-859AA7667BE2}"/>
              </a:ext>
            </a:extLst>
          </p:cNvPr>
          <p:cNvSpPr>
            <a:spLocks noGrp="1"/>
          </p:cNvSpPr>
          <p:nvPr>
            <p:ph idx="1"/>
          </p:nvPr>
        </p:nvSpPr>
        <p:spPr>
          <a:xfrm>
            <a:off x="628650" y="1501304"/>
            <a:ext cx="7886700" cy="4351338"/>
          </a:xfrm>
        </p:spPr>
        <p:txBody>
          <a:bodyPr>
            <a:normAutofit fontScale="85000" lnSpcReduction="20000"/>
          </a:bodyPr>
          <a:lstStyle/>
          <a:p>
            <a:pPr marL="0" indent="0">
              <a:buNone/>
            </a:pPr>
            <a:r>
              <a:rPr lang="en-GB" sz="2000" b="1" dirty="0"/>
              <a:t>For the financial year 2023/24:-</a:t>
            </a:r>
          </a:p>
          <a:p>
            <a:r>
              <a:rPr lang="en-GB" sz="2000" dirty="0"/>
              <a:t>Most surplus or deficit movements in year will now impact  </a:t>
            </a:r>
            <a:r>
              <a:rPr lang="en-GB" sz="2000" b="1" u="sng" dirty="0"/>
              <a:t>cash backed reserves</a:t>
            </a:r>
          </a:p>
          <a:p>
            <a:r>
              <a:rPr lang="en-GB" sz="2000" dirty="0"/>
              <a:t> It will not be possible for any department/division to hold a deficit reserve – this will be managed across your division through divisional committees acting within divisionally specific policies.</a:t>
            </a:r>
          </a:p>
          <a:p>
            <a:r>
              <a:rPr lang="en-GB" sz="2000" dirty="0"/>
              <a:t>For each division Council has approved an opening balance the cash backed reserves equivalent to 2% of turnover to each division. Divisions will also benefit from 50% of any surplus over and above budget from 21/22 and some further arrangement in 22/23 as well.</a:t>
            </a:r>
          </a:p>
          <a:p>
            <a:r>
              <a:rPr lang="en-GB" sz="2000" b="1" u="sng" dirty="0"/>
              <a:t>PI funds and SRF reserves </a:t>
            </a:r>
            <a:r>
              <a:rPr lang="en-GB" sz="2000" dirty="0"/>
              <a:t>will continue as before (but will not be cash backed)</a:t>
            </a:r>
          </a:p>
          <a:p>
            <a:r>
              <a:rPr lang="en-GB" sz="2000" dirty="0"/>
              <a:t>GLAM has cash backed reserves, UAS does not</a:t>
            </a:r>
          </a:p>
          <a:p>
            <a:r>
              <a:rPr lang="en-GB" sz="2000" dirty="0"/>
              <a:t>Key dates</a:t>
            </a:r>
          </a:p>
          <a:p>
            <a:pPr lvl="1"/>
            <a:r>
              <a:rPr lang="en-GB" sz="2000" dirty="0"/>
              <a:t>By 28/09/23 Divisions will finish preparing the values to be carried forward into 23/24</a:t>
            </a:r>
          </a:p>
          <a:p>
            <a:pPr lvl="1"/>
            <a:r>
              <a:rPr lang="en-GB" sz="2000" dirty="0"/>
              <a:t>By 05/10/23 these values will be posted into Oracle in accounting year 22/23</a:t>
            </a:r>
          </a:p>
          <a:p>
            <a:pPr lvl="1"/>
            <a:r>
              <a:rPr lang="en-GB" sz="2000" dirty="0"/>
              <a:t>By 06/11/23 (i.e. in time for Q1 forecast) these values will be rolled over to appear as the opening balances int 23/24</a:t>
            </a:r>
          </a:p>
          <a:p>
            <a:endParaRPr lang="en-GB" dirty="0"/>
          </a:p>
        </p:txBody>
      </p:sp>
      <p:sp>
        <p:nvSpPr>
          <p:cNvPr id="4" name="Rectangle 3">
            <a:extLst>
              <a:ext uri="{FF2B5EF4-FFF2-40B4-BE49-F238E27FC236}">
                <a16:creationId xmlns:a16="http://schemas.microsoft.com/office/drawing/2014/main" id="{63CB629F-405F-434F-9A17-3C2C09EB5A83}"/>
              </a:ext>
            </a:extLst>
          </p:cNvPr>
          <p:cNvSpPr/>
          <p:nvPr/>
        </p:nvSpPr>
        <p:spPr>
          <a:xfrm>
            <a:off x="628649" y="5569542"/>
            <a:ext cx="4572000" cy="923330"/>
          </a:xfrm>
          <a:prstGeom prst="rect">
            <a:avLst/>
          </a:prstGeom>
        </p:spPr>
        <p:txBody>
          <a:bodyPr>
            <a:spAutoFit/>
          </a:bodyPr>
          <a:lstStyle/>
          <a:p>
            <a:r>
              <a:rPr lang="en-GB" dirty="0"/>
              <a:t>If you would like to be updated on the Finance White Paper more generally  there is a briefing on its </a:t>
            </a:r>
            <a:r>
              <a:rPr lang="en-GB" dirty="0">
                <a:hlinkClick r:id="rId3">
                  <a:extLst>
                    <a:ext uri="{A12FA001-AC4F-418D-AE19-62706E023703}">
                      <ahyp:hlinkClr xmlns:ahyp="http://schemas.microsoft.com/office/drawing/2018/hyperlinkcolor" val="tx"/>
                    </a:ext>
                  </a:extLst>
                </a:hlinkClick>
              </a:rPr>
              <a:t>website</a:t>
            </a:r>
            <a:r>
              <a:rPr lang="en-GB" dirty="0"/>
              <a:t> as a key document</a:t>
            </a:r>
          </a:p>
        </p:txBody>
      </p:sp>
    </p:spTree>
    <p:extLst>
      <p:ext uri="{BB962C8B-B14F-4D97-AF65-F5344CB8AC3E}">
        <p14:creationId xmlns:p14="http://schemas.microsoft.com/office/powerpoint/2010/main" val="10087329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Communications</a:t>
            </a:r>
          </a:p>
        </p:txBody>
      </p:sp>
      <p:sp>
        <p:nvSpPr>
          <p:cNvPr id="3" name="Content Placeholder 2"/>
          <p:cNvSpPr>
            <a:spLocks noGrp="1"/>
          </p:cNvSpPr>
          <p:nvPr>
            <p:ph idx="1"/>
          </p:nvPr>
        </p:nvSpPr>
        <p:spPr/>
        <p:txBody>
          <a:bodyPr/>
          <a:lstStyle/>
          <a:p>
            <a:r>
              <a:rPr lang="en-GB" sz="2400" dirty="0"/>
              <a:t>Year End Manual (online)</a:t>
            </a:r>
          </a:p>
          <a:p>
            <a:r>
              <a:rPr lang="en-GB" sz="2400" dirty="0"/>
              <a:t>Accounting Guidance Notes (online)</a:t>
            </a:r>
          </a:p>
          <a:p>
            <a:r>
              <a:rPr lang="en-GB" sz="2400" dirty="0"/>
              <a:t>Briefing sessions – recording will be online after 27</a:t>
            </a:r>
            <a:r>
              <a:rPr lang="en-GB" sz="2400" baseline="30000" dirty="0"/>
              <a:t>th</a:t>
            </a:r>
            <a:r>
              <a:rPr lang="en-GB" sz="2400" dirty="0"/>
              <a:t> June</a:t>
            </a:r>
          </a:p>
          <a:p>
            <a:r>
              <a:rPr lang="en-GB" sz="2400" dirty="0"/>
              <a:t>MSD timeline/deadline changes will be a recording online</a:t>
            </a:r>
          </a:p>
          <a:p>
            <a:r>
              <a:rPr lang="en-GB" sz="2400" dirty="0"/>
              <a:t>Weekly emails to Administrators and Finance Officers from 11 July 2023</a:t>
            </a:r>
          </a:p>
          <a:p>
            <a:r>
              <a:rPr lang="en-GB" sz="2400" dirty="0"/>
              <a:t>Email yearend23@admin.ox.ac.uk</a:t>
            </a:r>
          </a:p>
          <a:p>
            <a:endParaRPr lang="en-GB" dirty="0"/>
          </a:p>
        </p:txBody>
      </p:sp>
    </p:spTree>
    <p:extLst>
      <p:ext uri="{BB962C8B-B14F-4D97-AF65-F5344CB8AC3E}">
        <p14:creationId xmlns:p14="http://schemas.microsoft.com/office/powerpoint/2010/main" val="3503861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Contacts</a:t>
            </a:r>
          </a:p>
        </p:txBody>
      </p:sp>
      <p:sp>
        <p:nvSpPr>
          <p:cNvPr id="3" name="Content Placeholder 2"/>
          <p:cNvSpPr>
            <a:spLocks noGrp="1"/>
          </p:cNvSpPr>
          <p:nvPr>
            <p:ph idx="1"/>
          </p:nvPr>
        </p:nvSpPr>
        <p:spPr>
          <a:xfrm>
            <a:off x="628651" y="1508754"/>
            <a:ext cx="7886700" cy="4351338"/>
          </a:xfrm>
        </p:spPr>
        <p:txBody>
          <a:bodyPr>
            <a:normAutofit fontScale="92500" lnSpcReduction="10000"/>
          </a:bodyPr>
          <a:lstStyle/>
          <a:p>
            <a:r>
              <a:rPr lang="en-GB" dirty="0"/>
              <a:t>Paul Adams			Complex queries</a:t>
            </a:r>
          </a:p>
          <a:p>
            <a:r>
              <a:rPr lang="en-GB" dirty="0"/>
              <a:t>Alan Glaum			Fees</a:t>
            </a:r>
          </a:p>
          <a:p>
            <a:r>
              <a:rPr lang="en-GB" dirty="0"/>
              <a:t>Lucy Langton		Donations</a:t>
            </a:r>
          </a:p>
          <a:p>
            <a:r>
              <a:rPr lang="en-GB" dirty="0"/>
              <a:t>Louise Stratton		Fixed assets, inventory, leases</a:t>
            </a:r>
          </a:p>
          <a:p>
            <a:r>
              <a:rPr lang="en-GB" dirty="0"/>
              <a:t>Sarah Goad			Investments</a:t>
            </a:r>
          </a:p>
          <a:p>
            <a:r>
              <a:rPr lang="en-GB" dirty="0"/>
              <a:t>Iwona Kedzior- Wood	GRNs</a:t>
            </a:r>
          </a:p>
          <a:p>
            <a:r>
              <a:rPr lang="en-GB" dirty="0"/>
              <a:t>Tanya Cosier		Trust funds</a:t>
            </a:r>
          </a:p>
          <a:p>
            <a:r>
              <a:rPr lang="en-GB" dirty="0"/>
              <a:t>Alex Treadwell		Inventory, Leases, fixed assets, holiday pay    					accrual</a:t>
            </a:r>
          </a:p>
          <a:p>
            <a:r>
              <a:rPr lang="en-GB" dirty="0"/>
              <a:t>Gemma Greenaway	Fixed Assets, dept. accruals &amp;					                       	prepayments</a:t>
            </a:r>
          </a:p>
          <a:p>
            <a:r>
              <a:rPr lang="en-GB" dirty="0"/>
              <a:t>Sam Hannis			Projects (Research)</a:t>
            </a:r>
          </a:p>
          <a:p>
            <a:r>
              <a:rPr lang="en-GB" dirty="0"/>
              <a:t>Theresa Mort		Projects (John Fell and Departmental)</a:t>
            </a:r>
          </a:p>
          <a:p>
            <a:endParaRPr lang="en-GB" dirty="0"/>
          </a:p>
        </p:txBody>
      </p:sp>
    </p:spTree>
    <p:extLst>
      <p:ext uri="{BB962C8B-B14F-4D97-AF65-F5344CB8AC3E}">
        <p14:creationId xmlns:p14="http://schemas.microsoft.com/office/powerpoint/2010/main" val="16863607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Support</a:t>
            </a:r>
          </a:p>
        </p:txBody>
      </p:sp>
      <p:sp>
        <p:nvSpPr>
          <p:cNvPr id="3" name="Content Placeholder 2"/>
          <p:cNvSpPr>
            <a:spLocks noGrp="1"/>
          </p:cNvSpPr>
          <p:nvPr>
            <p:ph idx="1"/>
          </p:nvPr>
        </p:nvSpPr>
        <p:spPr/>
        <p:txBody>
          <a:bodyPr/>
          <a:lstStyle/>
          <a:p>
            <a:r>
              <a:rPr lang="en-GB" dirty="0"/>
              <a:t>The Departmental Year End Manual and detailed Accounting Guidance Notes can be found on the Finance Division website.</a:t>
            </a:r>
          </a:p>
          <a:p>
            <a:r>
              <a:rPr lang="en-GB" dirty="0"/>
              <a:t>If you are unsure about any aspect of the year-end process, please either</a:t>
            </a:r>
          </a:p>
          <a:p>
            <a:pPr marL="0" indent="0">
              <a:buNone/>
            </a:pPr>
            <a:r>
              <a:rPr lang="en-GB" dirty="0"/>
              <a:t>	Contact your Divisional Office OR</a:t>
            </a:r>
          </a:p>
          <a:p>
            <a:pPr marL="0" indent="0">
              <a:buNone/>
            </a:pPr>
            <a:r>
              <a:rPr lang="en-GB" dirty="0"/>
              <a:t>	Email queries to yearend23@admin.ox.ac.uk OR</a:t>
            </a:r>
          </a:p>
          <a:p>
            <a:pPr marL="0" indent="0">
              <a:buNone/>
            </a:pPr>
            <a:r>
              <a:rPr lang="en-GB" dirty="0"/>
              <a:t>	Contact a member of the Financial Reporting Team (contact 	details can be found at https://finance.admin.ox.ac.uk/financial-	reporting-contact)</a:t>
            </a:r>
          </a:p>
          <a:p>
            <a:pPr marL="0" indent="0">
              <a:buNone/>
            </a:pPr>
            <a:endParaRPr lang="en-GB" dirty="0"/>
          </a:p>
        </p:txBody>
      </p:sp>
    </p:spTree>
    <p:extLst>
      <p:ext uri="{BB962C8B-B14F-4D97-AF65-F5344CB8AC3E}">
        <p14:creationId xmlns:p14="http://schemas.microsoft.com/office/powerpoint/2010/main" val="35384642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a:p>
            <a:pPr marL="0" indent="0">
              <a:buNone/>
            </a:pPr>
            <a:r>
              <a:rPr lang="en-GB" dirty="0"/>
              <a:t>					</a:t>
            </a:r>
            <a:r>
              <a:rPr lang="en-GB" sz="9600" dirty="0"/>
              <a:t>?</a:t>
            </a:r>
          </a:p>
        </p:txBody>
      </p:sp>
    </p:spTree>
    <p:extLst>
      <p:ext uri="{BB962C8B-B14F-4D97-AF65-F5344CB8AC3E}">
        <p14:creationId xmlns:p14="http://schemas.microsoft.com/office/powerpoint/2010/main" val="4264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Year-End Overview</a:t>
            </a:r>
          </a:p>
        </p:txBody>
      </p:sp>
      <p:sp>
        <p:nvSpPr>
          <p:cNvPr id="3" name="Content Placeholder 2"/>
          <p:cNvSpPr>
            <a:spLocks noGrp="1"/>
          </p:cNvSpPr>
          <p:nvPr>
            <p:ph idx="1"/>
          </p:nvPr>
        </p:nvSpPr>
        <p:spPr/>
        <p:txBody>
          <a:bodyPr/>
          <a:lstStyle/>
          <a:p>
            <a:r>
              <a:rPr lang="en-GB" dirty="0"/>
              <a:t>Year end is Monday 31 July 2023</a:t>
            </a:r>
          </a:p>
          <a:p>
            <a:r>
              <a:rPr lang="en-GB" dirty="0"/>
              <a:t>Four phases for departments – NOTE earlier deadlines</a:t>
            </a:r>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135577356"/>
              </p:ext>
            </p:extLst>
          </p:nvPr>
        </p:nvGraphicFramePr>
        <p:xfrm>
          <a:off x="899311" y="2872715"/>
          <a:ext cx="6096000" cy="2560320"/>
        </p:xfrm>
        <a:graphic>
          <a:graphicData uri="http://schemas.openxmlformats.org/drawingml/2006/table">
            <a:tbl>
              <a:tblPr bandRow="1">
                <a:tableStyleId>{5C22544A-7EE6-4342-B048-85BDC9FD1C3A}</a:tableStyleId>
              </a:tblPr>
              <a:tblGrid>
                <a:gridCol w="648832">
                  <a:extLst>
                    <a:ext uri="{9D8B030D-6E8A-4147-A177-3AD203B41FA5}">
                      <a16:colId xmlns:a16="http://schemas.microsoft.com/office/drawing/2014/main" val="2918296192"/>
                    </a:ext>
                  </a:extLst>
                </a:gridCol>
                <a:gridCol w="1674891">
                  <a:extLst>
                    <a:ext uri="{9D8B030D-6E8A-4147-A177-3AD203B41FA5}">
                      <a16:colId xmlns:a16="http://schemas.microsoft.com/office/drawing/2014/main" val="3781793687"/>
                    </a:ext>
                  </a:extLst>
                </a:gridCol>
                <a:gridCol w="3772277">
                  <a:extLst>
                    <a:ext uri="{9D8B030D-6E8A-4147-A177-3AD203B41FA5}">
                      <a16:colId xmlns:a16="http://schemas.microsoft.com/office/drawing/2014/main" val="3282916752"/>
                    </a:ext>
                  </a:extLst>
                </a:gridCol>
              </a:tblGrid>
              <a:tr h="370840">
                <a:tc>
                  <a:txBody>
                    <a:bodyPr/>
                    <a:lstStyle/>
                    <a:p>
                      <a:r>
                        <a:rPr lang="en-GB" sz="1800" dirty="0"/>
                        <a:t>1</a:t>
                      </a:r>
                    </a:p>
                  </a:txBody>
                  <a:tcPr/>
                </a:tc>
                <a:tc>
                  <a:txBody>
                    <a:bodyPr/>
                    <a:lstStyle/>
                    <a:p>
                      <a:r>
                        <a:rPr lang="en-GB" sz="1800" dirty="0"/>
                        <a:t>July</a:t>
                      </a:r>
                    </a:p>
                  </a:txBody>
                  <a:tcPr/>
                </a:tc>
                <a:tc>
                  <a:txBody>
                    <a:bodyPr/>
                    <a:lstStyle/>
                    <a:p>
                      <a:r>
                        <a:rPr lang="en-GB" sz="1800" dirty="0"/>
                        <a:t>Review accounts</a:t>
                      </a:r>
                    </a:p>
                    <a:p>
                      <a:r>
                        <a:rPr lang="en-GB" sz="1800" dirty="0"/>
                        <a:t>Complete transactional processing</a:t>
                      </a:r>
                    </a:p>
                  </a:txBody>
                  <a:tcPr/>
                </a:tc>
                <a:extLst>
                  <a:ext uri="{0D108BD9-81ED-4DB2-BD59-A6C34878D82A}">
                    <a16:rowId xmlns:a16="http://schemas.microsoft.com/office/drawing/2014/main" val="2886014576"/>
                  </a:ext>
                </a:extLst>
              </a:tr>
              <a:tr h="370840">
                <a:tc>
                  <a:txBody>
                    <a:bodyPr/>
                    <a:lstStyle/>
                    <a:p>
                      <a:r>
                        <a:rPr lang="en-GB" sz="1800" dirty="0"/>
                        <a:t>2</a:t>
                      </a:r>
                    </a:p>
                  </a:txBody>
                  <a:tcPr/>
                </a:tc>
                <a:tc>
                  <a:txBody>
                    <a:bodyPr/>
                    <a:lstStyle/>
                    <a:p>
                      <a:r>
                        <a:rPr lang="en-GB" sz="1800" dirty="0"/>
                        <a:t>1 – 16 August</a:t>
                      </a:r>
                    </a:p>
                  </a:txBody>
                  <a:tcPr/>
                </a:tc>
                <a:tc>
                  <a:txBody>
                    <a:bodyPr/>
                    <a:lstStyle/>
                    <a:p>
                      <a:r>
                        <a:rPr lang="en-GB" sz="1800" dirty="0"/>
                        <a:t>Adjust for items in the incorrect accounting period</a:t>
                      </a:r>
                    </a:p>
                  </a:txBody>
                  <a:tcPr/>
                </a:tc>
                <a:extLst>
                  <a:ext uri="{0D108BD9-81ED-4DB2-BD59-A6C34878D82A}">
                    <a16:rowId xmlns:a16="http://schemas.microsoft.com/office/drawing/2014/main" val="952354743"/>
                  </a:ext>
                </a:extLst>
              </a:tr>
              <a:tr h="370840">
                <a:tc>
                  <a:txBody>
                    <a:bodyPr/>
                    <a:lstStyle/>
                    <a:p>
                      <a:r>
                        <a:rPr lang="en-GB" sz="1800" dirty="0"/>
                        <a:t>3</a:t>
                      </a:r>
                    </a:p>
                  </a:txBody>
                  <a:tcPr/>
                </a:tc>
                <a:tc>
                  <a:txBody>
                    <a:bodyPr/>
                    <a:lstStyle/>
                    <a:p>
                      <a:r>
                        <a:rPr lang="en-GB" sz="1800" dirty="0"/>
                        <a:t>17 August</a:t>
                      </a:r>
                      <a:r>
                        <a:rPr lang="en-GB" sz="1800" baseline="0" dirty="0"/>
                        <a:t> </a:t>
                      </a:r>
                      <a:r>
                        <a:rPr lang="en-GB" sz="1800" dirty="0"/>
                        <a:t>- 21 August</a:t>
                      </a:r>
                    </a:p>
                  </a:txBody>
                  <a:tcPr/>
                </a:tc>
                <a:tc>
                  <a:txBody>
                    <a:bodyPr/>
                    <a:lstStyle/>
                    <a:p>
                      <a:r>
                        <a:rPr lang="en-GB" sz="1800" dirty="0"/>
                        <a:t>Finalise departmental accounts</a:t>
                      </a:r>
                    </a:p>
                  </a:txBody>
                  <a:tcPr/>
                </a:tc>
                <a:extLst>
                  <a:ext uri="{0D108BD9-81ED-4DB2-BD59-A6C34878D82A}">
                    <a16:rowId xmlns:a16="http://schemas.microsoft.com/office/drawing/2014/main" val="3240210918"/>
                  </a:ext>
                </a:extLst>
              </a:tr>
              <a:tr h="370840">
                <a:tc>
                  <a:txBody>
                    <a:bodyPr/>
                    <a:lstStyle/>
                    <a:p>
                      <a:r>
                        <a:rPr lang="en-GB" sz="1800" dirty="0"/>
                        <a:t>4</a:t>
                      </a:r>
                    </a:p>
                  </a:txBody>
                  <a:tcPr/>
                </a:tc>
                <a:tc>
                  <a:txBody>
                    <a:bodyPr/>
                    <a:lstStyle/>
                    <a:p>
                      <a:r>
                        <a:rPr lang="en-GB" sz="1800" dirty="0"/>
                        <a:t>October-November</a:t>
                      </a:r>
                    </a:p>
                  </a:txBody>
                  <a:tcPr/>
                </a:tc>
                <a:tc>
                  <a:txBody>
                    <a:bodyPr/>
                    <a:lstStyle/>
                    <a:p>
                      <a:r>
                        <a:rPr lang="en-GB" sz="1800" dirty="0"/>
                        <a:t>External Audit and Sign-Off</a:t>
                      </a:r>
                    </a:p>
                  </a:txBody>
                  <a:tcPr/>
                </a:tc>
                <a:extLst>
                  <a:ext uri="{0D108BD9-81ED-4DB2-BD59-A6C34878D82A}">
                    <a16:rowId xmlns:a16="http://schemas.microsoft.com/office/drawing/2014/main" val="3618445023"/>
                  </a:ext>
                </a:extLst>
              </a:tr>
            </a:tbl>
          </a:graphicData>
        </a:graphic>
      </p:graphicFrame>
    </p:spTree>
    <p:extLst>
      <p:ext uri="{BB962C8B-B14F-4D97-AF65-F5344CB8AC3E}">
        <p14:creationId xmlns:p14="http://schemas.microsoft.com/office/powerpoint/2010/main" val="211428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Deloitte</a:t>
            </a:r>
          </a:p>
        </p:txBody>
      </p:sp>
      <p:sp>
        <p:nvSpPr>
          <p:cNvPr id="3" name="Content Placeholder 2"/>
          <p:cNvSpPr>
            <a:spLocks noGrp="1"/>
          </p:cNvSpPr>
          <p:nvPr>
            <p:ph idx="1"/>
          </p:nvPr>
        </p:nvSpPr>
        <p:spPr/>
        <p:txBody>
          <a:bodyPr/>
          <a:lstStyle/>
          <a:p>
            <a:r>
              <a:rPr lang="en-GB" dirty="0"/>
              <a:t>Second year with Deloitte as auditors</a:t>
            </a:r>
          </a:p>
          <a:p>
            <a:r>
              <a:rPr lang="en-GB" dirty="0"/>
              <a:t>Last year’s expectation was for additional work because of the new auditors’ learning curve and an anticipation that there would be greater challenge of the University, but that this would be tempered by astute use of data analytics.</a:t>
            </a:r>
          </a:p>
          <a:p>
            <a:r>
              <a:rPr lang="en-GB" dirty="0"/>
              <a:t>Actual experience was markedly different: a far greater workload due to auditors’ changes in approach mid-audit, lack of continuity in staffing, poor planning and communication, and poor information &amp; lack of clear management.</a:t>
            </a:r>
          </a:p>
          <a:p>
            <a:r>
              <a:rPr lang="en-GB" dirty="0"/>
              <a:t>Enormous amount of sampling of income &amp; expenditure</a:t>
            </a:r>
          </a:p>
          <a:p>
            <a:pPr marL="0" indent="0">
              <a:buNone/>
            </a:pPr>
            <a:endParaRPr lang="en-GB" dirty="0"/>
          </a:p>
        </p:txBody>
      </p:sp>
    </p:spTree>
    <p:extLst>
      <p:ext uri="{BB962C8B-B14F-4D97-AF65-F5344CB8AC3E}">
        <p14:creationId xmlns:p14="http://schemas.microsoft.com/office/powerpoint/2010/main" val="296934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This year’s audit approach</a:t>
            </a:r>
          </a:p>
        </p:txBody>
      </p:sp>
      <p:sp>
        <p:nvSpPr>
          <p:cNvPr id="3" name="Content Placeholder 2"/>
          <p:cNvSpPr>
            <a:spLocks noGrp="1"/>
          </p:cNvSpPr>
          <p:nvPr>
            <p:ph idx="1"/>
          </p:nvPr>
        </p:nvSpPr>
        <p:spPr/>
        <p:txBody>
          <a:bodyPr>
            <a:normAutofit fontScale="92500" lnSpcReduction="10000"/>
          </a:bodyPr>
          <a:lstStyle/>
          <a:p>
            <a:r>
              <a:rPr lang="en-GB" dirty="0"/>
              <a:t>Second year with new auditors Deloitte</a:t>
            </a:r>
          </a:p>
          <a:p>
            <a:r>
              <a:rPr lang="en-GB" dirty="0"/>
              <a:t>Intensive ‘lessons-learnt’ session</a:t>
            </a:r>
          </a:p>
          <a:p>
            <a:r>
              <a:rPr lang="en-GB" dirty="0"/>
              <a:t>Result: </a:t>
            </a:r>
          </a:p>
          <a:p>
            <a:pPr lvl="1"/>
            <a:r>
              <a:rPr lang="en-GB" dirty="0"/>
              <a:t>thorough overhaul of the University’s plan, additional resources for central team</a:t>
            </a:r>
          </a:p>
          <a:p>
            <a:pPr lvl="1"/>
            <a:r>
              <a:rPr lang="en-GB" dirty="0"/>
              <a:t>Auditors improve staffing, commit to single audit approach</a:t>
            </a:r>
          </a:p>
          <a:p>
            <a:pPr lvl="1"/>
            <a:r>
              <a:rPr lang="en-GB" dirty="0"/>
              <a:t>Deloitte require 8 weeks for the final audit</a:t>
            </a:r>
          </a:p>
          <a:p>
            <a:r>
              <a:rPr lang="en-GB" dirty="0"/>
              <a:t>New, more onerous, auditing requirements </a:t>
            </a:r>
          </a:p>
          <a:p>
            <a:pPr lvl="1"/>
            <a:r>
              <a:rPr lang="en-GB" dirty="0"/>
              <a:t>Risk (ISA 314) – audit cannot start without draft fin stats</a:t>
            </a:r>
          </a:p>
          <a:p>
            <a:pPr lvl="1"/>
            <a:r>
              <a:rPr lang="en-GB" dirty="0"/>
              <a:t>Fraud (ISA 240) – probable greater audit engagement outside financial teams</a:t>
            </a:r>
          </a:p>
          <a:p>
            <a:r>
              <a:rPr lang="en-GB" dirty="0"/>
              <a:t>So: a tighter year end timetable</a:t>
            </a:r>
          </a:p>
          <a:p>
            <a:pPr lvl="1"/>
            <a:r>
              <a:rPr lang="en-GB" dirty="0"/>
              <a:t>Full draft Financial Statements to the auditors on 1</a:t>
            </a:r>
            <a:r>
              <a:rPr lang="en-GB" baseline="30000" dirty="0"/>
              <a:t>st</a:t>
            </a:r>
            <a:r>
              <a:rPr lang="en-GB" dirty="0"/>
              <a:t> October</a:t>
            </a:r>
          </a:p>
          <a:p>
            <a:pPr lvl="1"/>
            <a:r>
              <a:rPr lang="en-GB" dirty="0"/>
              <a:t>Final audit in October and November</a:t>
            </a:r>
          </a:p>
          <a:p>
            <a:pPr lvl="1"/>
            <a:r>
              <a:rPr lang="en-GB" dirty="0"/>
              <a:t>Signature delayed until early-mid December</a:t>
            </a:r>
          </a:p>
          <a:p>
            <a:r>
              <a:rPr lang="en-GB" dirty="0"/>
              <a:t>Deadlines for the Departments brought forward by a few days</a:t>
            </a:r>
          </a:p>
          <a:p>
            <a:endParaRPr lang="en-GB" dirty="0"/>
          </a:p>
        </p:txBody>
      </p:sp>
    </p:spTree>
    <p:extLst>
      <p:ext uri="{BB962C8B-B14F-4D97-AF65-F5344CB8AC3E}">
        <p14:creationId xmlns:p14="http://schemas.microsoft.com/office/powerpoint/2010/main" val="341233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140" y="117155"/>
            <a:ext cx="7886700" cy="639807"/>
          </a:xfrm>
        </p:spPr>
        <p:txBody>
          <a:bodyPr/>
          <a:lstStyle/>
          <a:p>
            <a:r>
              <a:rPr lang="en-GB" dirty="0"/>
              <a:t>Year-End Timetable – July 2023</a:t>
            </a:r>
            <a:endParaRPr lang="en-GB"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92123421"/>
              </p:ext>
            </p:extLst>
          </p:nvPr>
        </p:nvGraphicFramePr>
        <p:xfrm>
          <a:off x="1023674" y="621985"/>
          <a:ext cx="7096651" cy="6118860"/>
        </p:xfrm>
        <a:graphic>
          <a:graphicData uri="http://schemas.openxmlformats.org/drawingml/2006/table">
            <a:tbl>
              <a:tblPr firstRow="1" bandRow="1">
                <a:tableStyleId>{5C22544A-7EE6-4342-B048-85BDC9FD1C3A}</a:tableStyleId>
              </a:tblPr>
              <a:tblGrid>
                <a:gridCol w="1356704">
                  <a:extLst>
                    <a:ext uri="{9D8B030D-6E8A-4147-A177-3AD203B41FA5}">
                      <a16:colId xmlns:a16="http://schemas.microsoft.com/office/drawing/2014/main" val="1083477480"/>
                    </a:ext>
                  </a:extLst>
                </a:gridCol>
                <a:gridCol w="1555924">
                  <a:extLst>
                    <a:ext uri="{9D8B030D-6E8A-4147-A177-3AD203B41FA5}">
                      <a16:colId xmlns:a16="http://schemas.microsoft.com/office/drawing/2014/main" val="3388407996"/>
                    </a:ext>
                  </a:extLst>
                </a:gridCol>
                <a:gridCol w="1287155">
                  <a:extLst>
                    <a:ext uri="{9D8B030D-6E8A-4147-A177-3AD203B41FA5}">
                      <a16:colId xmlns:a16="http://schemas.microsoft.com/office/drawing/2014/main" val="4286432339"/>
                    </a:ext>
                  </a:extLst>
                </a:gridCol>
                <a:gridCol w="1406172">
                  <a:extLst>
                    <a:ext uri="{9D8B030D-6E8A-4147-A177-3AD203B41FA5}">
                      <a16:colId xmlns:a16="http://schemas.microsoft.com/office/drawing/2014/main" val="2296614068"/>
                    </a:ext>
                  </a:extLst>
                </a:gridCol>
                <a:gridCol w="1490696">
                  <a:extLst>
                    <a:ext uri="{9D8B030D-6E8A-4147-A177-3AD203B41FA5}">
                      <a16:colId xmlns:a16="http://schemas.microsoft.com/office/drawing/2014/main" val="3165804420"/>
                    </a:ext>
                  </a:extLst>
                </a:gridCol>
              </a:tblGrid>
              <a:tr h="294412">
                <a:tc>
                  <a:txBody>
                    <a:bodyPr/>
                    <a:lstStyle/>
                    <a:p>
                      <a:r>
                        <a:rPr lang="en-GB" dirty="0"/>
                        <a:t>Monday</a:t>
                      </a:r>
                    </a:p>
                  </a:txBody>
                  <a:tcPr/>
                </a:tc>
                <a:tc>
                  <a:txBody>
                    <a:bodyPr/>
                    <a:lstStyle/>
                    <a:p>
                      <a:r>
                        <a:rPr lang="en-GB" dirty="0"/>
                        <a:t>Tuesday</a:t>
                      </a:r>
                    </a:p>
                  </a:txBody>
                  <a:tcPr/>
                </a:tc>
                <a:tc>
                  <a:txBody>
                    <a:bodyPr/>
                    <a:lstStyle/>
                    <a:p>
                      <a:r>
                        <a:rPr lang="en-GB" dirty="0"/>
                        <a:t>Wednesday</a:t>
                      </a:r>
                    </a:p>
                  </a:txBody>
                  <a:tcPr/>
                </a:tc>
                <a:tc>
                  <a:txBody>
                    <a:bodyPr/>
                    <a:lstStyle/>
                    <a:p>
                      <a:r>
                        <a:rPr lang="en-GB" dirty="0"/>
                        <a:t>Thursday</a:t>
                      </a:r>
                    </a:p>
                  </a:txBody>
                  <a:tcPr/>
                </a:tc>
                <a:tc>
                  <a:txBody>
                    <a:bodyPr/>
                    <a:lstStyle/>
                    <a:p>
                      <a:r>
                        <a:rPr lang="en-GB" dirty="0"/>
                        <a:t>Friday</a:t>
                      </a:r>
                    </a:p>
                  </a:txBody>
                  <a:tcPr/>
                </a:tc>
                <a:extLst>
                  <a:ext uri="{0D108BD9-81ED-4DB2-BD59-A6C34878D82A}">
                    <a16:rowId xmlns:a16="http://schemas.microsoft.com/office/drawing/2014/main" val="2186662595"/>
                  </a:ext>
                </a:extLst>
              </a:tr>
              <a:tr h="588824">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3</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CASUAL PAYROLL DEADLINE</a:t>
                      </a:r>
                    </a:p>
                  </a:txBody>
                  <a:tcPr/>
                </a:tc>
                <a:tc>
                  <a:txBody>
                    <a:bodyPr/>
                    <a:lstStyle/>
                    <a:p>
                      <a:r>
                        <a:rPr lang="en-GB" sz="1100" dirty="0"/>
                        <a:t>4</a:t>
                      </a:r>
                    </a:p>
                  </a:txBody>
                  <a:tcPr/>
                </a:tc>
                <a:tc>
                  <a:txBody>
                    <a:bodyPr/>
                    <a:lstStyle/>
                    <a:p>
                      <a:r>
                        <a:rPr lang="en-GB" sz="1100" dirty="0"/>
                        <a:t>5</a:t>
                      </a:r>
                    </a:p>
                  </a:txBody>
                  <a:tcPr/>
                </a:tc>
                <a:tc>
                  <a:txBody>
                    <a:bodyPr/>
                    <a:lstStyle/>
                    <a:p>
                      <a:r>
                        <a:rPr lang="en-GB" sz="1100" dirty="0"/>
                        <a:t>6</a:t>
                      </a:r>
                    </a:p>
                  </a:txBody>
                  <a:tcPr/>
                </a:tc>
                <a:tc>
                  <a:txBody>
                    <a:bodyPr/>
                    <a:lstStyle/>
                    <a:p>
                      <a:r>
                        <a:rPr lang="en-GB" sz="1100" dirty="0"/>
                        <a:t>7</a:t>
                      </a:r>
                    </a:p>
                  </a:txBody>
                  <a:tcPr/>
                </a:tc>
                <a:extLst>
                  <a:ext uri="{0D108BD9-81ED-4DB2-BD59-A6C34878D82A}">
                    <a16:rowId xmlns:a16="http://schemas.microsoft.com/office/drawing/2014/main" val="1690687141"/>
                  </a:ext>
                </a:extLst>
              </a:tr>
              <a:tr h="1087060">
                <a:tc>
                  <a:txBody>
                    <a:bodyPr/>
                    <a:lstStyle/>
                    <a:p>
                      <a:r>
                        <a:rPr lang="en-GB" sz="1100" dirty="0"/>
                        <a:t>10</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APPROVE</a:t>
                      </a:r>
                      <a:r>
                        <a:rPr lang="en-GB" sz="1100" baseline="0" dirty="0"/>
                        <a:t>  ALL </a:t>
                      </a:r>
                      <a:r>
                        <a:rPr lang="en-GB" sz="1100" dirty="0"/>
                        <a:t>JULY PAYROLL INSTRUCTIONS</a:t>
                      </a:r>
                    </a:p>
                  </a:txBody>
                  <a:tcPr/>
                </a:tc>
                <a:tc>
                  <a:txBody>
                    <a:bodyPr/>
                    <a:lstStyle/>
                    <a:p>
                      <a:r>
                        <a:rPr lang="en-GB" sz="1100" dirty="0"/>
                        <a:t>11</a:t>
                      </a:r>
                    </a:p>
                  </a:txBody>
                  <a:tcPr/>
                </a:tc>
                <a:tc>
                  <a:txBody>
                    <a:bodyPr/>
                    <a:lstStyle/>
                    <a:p>
                      <a:r>
                        <a:rPr lang="en-GB" sz="1100" dirty="0"/>
                        <a:t>12</a:t>
                      </a:r>
                    </a:p>
                    <a:p>
                      <a:endParaRPr lang="en-GB" sz="1100" dirty="0"/>
                    </a:p>
                  </a:txBody>
                  <a:tcPr/>
                </a:tc>
                <a:tc>
                  <a:txBody>
                    <a:bodyPr/>
                    <a:lstStyle/>
                    <a:p>
                      <a:r>
                        <a:rPr lang="en-GB" sz="1100" dirty="0"/>
                        <a:t>13</a:t>
                      </a:r>
                    </a:p>
                  </a:txBody>
                  <a:tcPr/>
                </a:tc>
                <a:tc>
                  <a:txBody>
                    <a:bodyPr/>
                    <a:lstStyle/>
                    <a:p>
                      <a:r>
                        <a:rPr lang="en-GB" sz="1100" dirty="0"/>
                        <a:t>14</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cap="all" baseline="0" dirty="0"/>
                        <a:t>SEND foreign currency CHEQUES TO CASHIERS FOR BANKING IN 2022/23</a:t>
                      </a:r>
                    </a:p>
                    <a:p>
                      <a:endParaRPr lang="en-GB" sz="1100" cap="all" baseline="0" dirty="0"/>
                    </a:p>
                  </a:txBody>
                  <a:tcPr/>
                </a:tc>
                <a:extLst>
                  <a:ext uri="{0D108BD9-81ED-4DB2-BD59-A6C34878D82A}">
                    <a16:rowId xmlns:a16="http://schemas.microsoft.com/office/drawing/2014/main" val="2016957942"/>
                  </a:ext>
                </a:extLst>
              </a:tr>
              <a:tr h="1253139">
                <a:tc>
                  <a:txBody>
                    <a:bodyPr/>
                    <a:lstStyle/>
                    <a:p>
                      <a:r>
                        <a:rPr lang="en-GB" sz="1100" dirty="0"/>
                        <a:t>17</a:t>
                      </a:r>
                    </a:p>
                    <a:p>
                      <a:r>
                        <a:rPr lang="en-GB" sz="1100" dirty="0"/>
                        <a:t>ESTATES</a:t>
                      </a:r>
                      <a:r>
                        <a:rPr lang="en-GB" sz="1100" baseline="0" dirty="0"/>
                        <a:t> RE-CHARGES FOR JULY 2023 POSTED TO DEPARTMENTAL ACCOUNTS</a:t>
                      </a:r>
                      <a:endParaRPr lang="en-GB" sz="1100" dirty="0"/>
                    </a:p>
                    <a:p>
                      <a:endParaRPr lang="en-GB" sz="1100" dirty="0"/>
                    </a:p>
                  </a:txBody>
                  <a:tcPr/>
                </a:tc>
                <a:tc>
                  <a:txBody>
                    <a:bodyPr/>
                    <a:lstStyle/>
                    <a:p>
                      <a:r>
                        <a:rPr lang="en-GB" sz="1100" dirty="0"/>
                        <a:t>18</a:t>
                      </a:r>
                    </a:p>
                    <a:p>
                      <a:r>
                        <a:rPr lang="en-GB" sz="1100" cap="all" baseline="0" dirty="0"/>
                        <a:t>AP invoice  deadline for payment in July</a:t>
                      </a:r>
                    </a:p>
                    <a:p>
                      <a:r>
                        <a:rPr lang="en-GB" sz="1100" cap="all" baseline="0" dirty="0"/>
                        <a:t>Foreign currency payment run &amp; Sterling (17:00)</a:t>
                      </a:r>
                    </a:p>
                  </a:txBody>
                  <a:tcPr/>
                </a:tc>
                <a:tc>
                  <a:txBody>
                    <a:bodyPr/>
                    <a:lstStyle/>
                    <a:p>
                      <a:r>
                        <a:rPr lang="en-GB" sz="1100" dirty="0"/>
                        <a:t>19</a:t>
                      </a:r>
                    </a:p>
                    <a:p>
                      <a:r>
                        <a:rPr lang="en-GB" sz="1100" dirty="0"/>
                        <a:t>LAST DATE FOR SAP CONCUR EXPENSES TO BE PAID IN JUL-23</a:t>
                      </a:r>
                    </a:p>
                    <a:p>
                      <a:r>
                        <a:rPr lang="en-GB" sz="1100" dirty="0"/>
                        <a:t>(all claims to have a sent status)</a:t>
                      </a:r>
                    </a:p>
                  </a:txBody>
                  <a:tcPr/>
                </a:tc>
                <a:tc>
                  <a:txBody>
                    <a:bodyPr/>
                    <a:lstStyle/>
                    <a:p>
                      <a:r>
                        <a:rPr lang="en-GB" sz="1100" dirty="0"/>
                        <a:t>20</a:t>
                      </a:r>
                    </a:p>
                    <a:p>
                      <a:endParaRPr lang="en-GB" sz="1100" dirty="0"/>
                    </a:p>
                  </a:txBody>
                  <a:tcPr/>
                </a:tc>
                <a:tc>
                  <a:txBody>
                    <a:bodyPr/>
                    <a:lstStyle/>
                    <a:p>
                      <a:r>
                        <a:rPr lang="en-GB" sz="1100" dirty="0"/>
                        <a:t>21</a:t>
                      </a:r>
                    </a:p>
                    <a:p>
                      <a:r>
                        <a:rPr lang="en-GB" sz="1100" dirty="0"/>
                        <a:t>FINAL</a:t>
                      </a:r>
                      <a:r>
                        <a:rPr lang="en-GB" sz="1100" baseline="0" dirty="0"/>
                        <a:t> DATE FOR CASH TO BE RECEIVED BY CASHIERS FOR BANKING IN 2022/23</a:t>
                      </a:r>
                    </a:p>
                    <a:p>
                      <a:r>
                        <a:rPr lang="en-GB" sz="1100" baseline="0" dirty="0"/>
                        <a:t>BARCLAYCARD DEADLINE</a:t>
                      </a:r>
                      <a:endParaRPr lang="en-GB" sz="1100" dirty="0"/>
                    </a:p>
                  </a:txBody>
                  <a:tcPr/>
                </a:tc>
                <a:extLst>
                  <a:ext uri="{0D108BD9-81ED-4DB2-BD59-A6C34878D82A}">
                    <a16:rowId xmlns:a16="http://schemas.microsoft.com/office/drawing/2014/main" val="4286126760"/>
                  </a:ext>
                </a:extLst>
              </a:tr>
              <a:tr h="2249611">
                <a:tc>
                  <a:txBody>
                    <a:bodyPr/>
                    <a:lstStyle/>
                    <a:p>
                      <a:r>
                        <a:rPr lang="en-GB" sz="1100" dirty="0"/>
                        <a:t>24</a:t>
                      </a:r>
                    </a:p>
                    <a:p>
                      <a:r>
                        <a:rPr lang="en-GB" sz="1100" baseline="0" dirty="0"/>
                        <a:t>SEND STERLING</a:t>
                      </a:r>
                      <a:r>
                        <a:rPr lang="en-GB" sz="1100" dirty="0"/>
                        <a:t> CHEQUES TO CASHIERS FOR BANKING IN 2022/23</a:t>
                      </a:r>
                    </a:p>
                    <a:p>
                      <a:r>
                        <a:rPr lang="en-GB" sz="1100" dirty="0"/>
                        <a:t>FINAL GDP &amp; FOREIGN CURRENCY PAYMENT RUNS TO ENSURE PAYMENT IN JUL-23</a:t>
                      </a:r>
                    </a:p>
                    <a:p>
                      <a:endParaRPr lang="en-GB" sz="1100" dirty="0"/>
                    </a:p>
                    <a:p>
                      <a:endParaRPr lang="en-GB" sz="1100" dirty="0"/>
                    </a:p>
                    <a:p>
                      <a:endParaRPr lang="en-GB" sz="1100" dirty="0"/>
                    </a:p>
                  </a:txBody>
                  <a:tcPr/>
                </a:tc>
                <a:tc>
                  <a:txBody>
                    <a:bodyPr/>
                    <a:lstStyle/>
                    <a:p>
                      <a:r>
                        <a:rPr lang="en-GB" sz="1100" dirty="0"/>
                        <a:t>25</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cap="all" baseline="0" dirty="0"/>
                        <a:t>Payroll posted to General Ledger &amp; Projects</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LAST DAY FOR EXPENSES &amp; INVOICES TO AP</a:t>
                      </a:r>
                      <a:r>
                        <a:rPr lang="en-GB" sz="1100" baseline="0" dirty="0"/>
                        <a:t> </a:t>
                      </a:r>
                      <a:r>
                        <a:rPr lang="en-GB" sz="1100" dirty="0"/>
                        <a:t>(17:00)</a:t>
                      </a:r>
                    </a:p>
                    <a:p>
                      <a:pPr marL="0" marR="0" lvl="0" indent="0" algn="l" defTabSz="685491"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LAST DAY CARD TERMINALS, PDQ AND</a:t>
                      </a:r>
                      <a:r>
                        <a:rPr lang="en-GB" sz="1100" baseline="0" dirty="0"/>
                        <a:t> </a:t>
                      </a:r>
                      <a:r>
                        <a:rPr lang="en-GB" sz="1100" dirty="0"/>
                        <a:t>ON-LINE STORE FOR JULY</a:t>
                      </a:r>
                    </a:p>
                  </a:txBody>
                  <a:tcPr/>
                </a:tc>
                <a:tc>
                  <a:txBody>
                    <a:bodyPr/>
                    <a:lstStyle/>
                    <a:p>
                      <a:r>
                        <a:rPr lang="en-GB" sz="1100" baseline="0" dirty="0"/>
                        <a:t>26</a:t>
                      </a:r>
                      <a:endParaRPr lang="en-GB" sz="1100" dirty="0"/>
                    </a:p>
                  </a:txBody>
                  <a:tcPr/>
                </a:tc>
                <a:tc>
                  <a:txBody>
                    <a:bodyPr/>
                    <a:lstStyle/>
                    <a:p>
                      <a:r>
                        <a:rPr lang="en-GB" sz="1100" dirty="0"/>
                        <a:t>27</a:t>
                      </a:r>
                    </a:p>
                  </a:txBody>
                  <a:tcPr/>
                </a:tc>
                <a:tc>
                  <a:txBody>
                    <a:bodyPr/>
                    <a:lstStyle/>
                    <a:p>
                      <a:r>
                        <a:rPr lang="en-GB" sz="1100" dirty="0"/>
                        <a:t>28</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LAST DAY FOR PURCHASE ORDERS AND GOODS RECEIPTING</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FINAL DAY FOR AP POSTINGS</a:t>
                      </a:r>
                      <a:endParaRPr lang="en-GB" sz="1100" b="1" dirty="0">
                        <a:solidFill>
                          <a:srgbClr val="FF0000"/>
                        </a:solidFill>
                      </a:endParaRPr>
                    </a:p>
                    <a:p>
                      <a:endParaRPr lang="en-GB" sz="1100" dirty="0"/>
                    </a:p>
                  </a:txBody>
                  <a:tcPr/>
                </a:tc>
                <a:extLst>
                  <a:ext uri="{0D108BD9-81ED-4DB2-BD59-A6C34878D82A}">
                    <a16:rowId xmlns:a16="http://schemas.microsoft.com/office/drawing/2014/main" val="3645854601"/>
                  </a:ext>
                </a:extLst>
              </a:tr>
              <a:tr h="271499">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r>
                        <a:rPr lang="en-GB" sz="1100" dirty="0"/>
                        <a:t>31 </a:t>
                      </a:r>
                      <a:r>
                        <a:rPr lang="en-GB" sz="1100" b="1" baseline="0" dirty="0">
                          <a:solidFill>
                            <a:srgbClr val="FF0000"/>
                          </a:solidFill>
                        </a:rPr>
                        <a:t>YEAR END</a:t>
                      </a:r>
                    </a:p>
                    <a:p>
                      <a:endParaRPr lang="en-GB" sz="1100" dirty="0"/>
                    </a:p>
                  </a:txBody>
                  <a:tcPr/>
                </a:tc>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endParaRPr lang="en-GB" sz="1100" dirty="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3067848498"/>
                  </a:ext>
                </a:extLst>
              </a:tr>
            </a:tbl>
          </a:graphicData>
        </a:graphic>
      </p:graphicFrame>
    </p:spTree>
    <p:extLst>
      <p:ext uri="{BB962C8B-B14F-4D97-AF65-F5344CB8AC3E}">
        <p14:creationId xmlns:p14="http://schemas.microsoft.com/office/powerpoint/2010/main" val="120926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July 2023</a:t>
            </a:r>
          </a:p>
        </p:txBody>
      </p:sp>
      <p:sp>
        <p:nvSpPr>
          <p:cNvPr id="3" name="Content Placeholder 2"/>
          <p:cNvSpPr>
            <a:spLocks noGrp="1"/>
          </p:cNvSpPr>
          <p:nvPr>
            <p:ph idx="1"/>
          </p:nvPr>
        </p:nvSpPr>
        <p:spPr>
          <a:xfrm>
            <a:off x="628651" y="1690691"/>
            <a:ext cx="7886700" cy="4351338"/>
          </a:xfrm>
        </p:spPr>
        <p:txBody>
          <a:bodyPr>
            <a:normAutofit fontScale="92500" lnSpcReduction="20000"/>
          </a:bodyPr>
          <a:lstStyle/>
          <a:p>
            <a:pPr marL="0" indent="0">
              <a:buNone/>
            </a:pPr>
            <a:r>
              <a:rPr lang="en-GB" sz="2400" dirty="0"/>
              <a:t>We recommend you:</a:t>
            </a:r>
          </a:p>
          <a:p>
            <a:r>
              <a:rPr lang="en-GB" sz="2600" dirty="0"/>
              <a:t>Review project Pre-Award and Suspense account transactions</a:t>
            </a:r>
          </a:p>
          <a:p>
            <a:r>
              <a:rPr lang="en-GB" sz="2600" dirty="0"/>
              <a:t>Check general ledger for costs relating to projects and transfer</a:t>
            </a:r>
          </a:p>
          <a:p>
            <a:r>
              <a:rPr lang="en-GB" sz="2600" dirty="0"/>
              <a:t>Check GL coding (including trusts, donations and external trade)</a:t>
            </a:r>
          </a:p>
          <a:p>
            <a:r>
              <a:rPr lang="en-GB" sz="2600" dirty="0"/>
              <a:t>Check for incomplete transactions in the purchase to pay process</a:t>
            </a:r>
          </a:p>
          <a:p>
            <a:r>
              <a:rPr lang="en-GB" sz="2600" dirty="0"/>
              <a:t>Complete transaction processing in Accounts Payable and Accounts Receivable (including internal trade)</a:t>
            </a:r>
          </a:p>
          <a:p>
            <a:r>
              <a:rPr lang="en-GB" sz="2600" dirty="0"/>
              <a:t>Ensure goods receipting is up to date</a:t>
            </a:r>
          </a:p>
          <a:p>
            <a:r>
              <a:rPr lang="en-GB" sz="2600" dirty="0"/>
              <a:t>Review courtesy accounts</a:t>
            </a:r>
          </a:p>
          <a:p>
            <a:endParaRPr lang="en-GB" dirty="0"/>
          </a:p>
        </p:txBody>
      </p:sp>
    </p:spTree>
    <p:extLst>
      <p:ext uri="{BB962C8B-B14F-4D97-AF65-F5344CB8AC3E}">
        <p14:creationId xmlns:p14="http://schemas.microsoft.com/office/powerpoint/2010/main" val="3670478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Accounts Payable</a:t>
            </a:r>
          </a:p>
        </p:txBody>
      </p:sp>
      <p:sp>
        <p:nvSpPr>
          <p:cNvPr id="3" name="Content Placeholder 2"/>
          <p:cNvSpPr>
            <a:spLocks noGrp="1"/>
          </p:cNvSpPr>
          <p:nvPr>
            <p:ph idx="1"/>
          </p:nvPr>
        </p:nvSpPr>
        <p:spPr/>
        <p:txBody>
          <a:bodyPr/>
          <a:lstStyle/>
          <a:p>
            <a:r>
              <a:rPr lang="en-GB" dirty="0"/>
              <a:t>Year end has traditionally seen a peak in demand for processing</a:t>
            </a:r>
          </a:p>
          <a:p>
            <a:r>
              <a:rPr lang="en-GB" dirty="0"/>
              <a:t>Second year end with SAP Concur eExpenses</a:t>
            </a:r>
          </a:p>
          <a:p>
            <a:pPr lvl="1"/>
            <a:r>
              <a:rPr lang="en-GB" dirty="0"/>
              <a:t>Approve claims as quickly as possible to avoid delays</a:t>
            </a:r>
          </a:p>
          <a:p>
            <a:pPr lvl="1"/>
            <a:r>
              <a:rPr lang="en-GB" dirty="0"/>
              <a:t>The central Accounts Payable Team do not have access to the eExpenses system.</a:t>
            </a:r>
          </a:p>
          <a:p>
            <a:pPr lvl="1"/>
            <a:r>
              <a:rPr lang="en-GB" dirty="0"/>
              <a:t>For queries, please contact the </a:t>
            </a:r>
            <a:r>
              <a:rPr lang="fr-FR" dirty="0"/>
              <a:t>SAP Concur 24/7 Support Desk on 0800 389 8758 in the first instance</a:t>
            </a:r>
            <a:endParaRPr lang="en-GB" dirty="0"/>
          </a:p>
          <a:p>
            <a:r>
              <a:rPr lang="en-GB" dirty="0"/>
              <a:t>As in previous years, please spread invoice submissions to the central team over July month and not the last week – 100% electronic</a:t>
            </a:r>
          </a:p>
          <a:p>
            <a:pPr marL="0" indent="0">
              <a:buNone/>
            </a:pPr>
            <a:endParaRPr lang="en-GB" dirty="0"/>
          </a:p>
        </p:txBody>
      </p:sp>
    </p:spTree>
    <p:extLst>
      <p:ext uri="{BB962C8B-B14F-4D97-AF65-F5344CB8AC3E}">
        <p14:creationId xmlns:p14="http://schemas.microsoft.com/office/powerpoint/2010/main" val="864064938"/>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26481</TotalTime>
  <Words>4522</Words>
  <Application>Microsoft Office PowerPoint</Application>
  <PresentationFormat>On-screen Show (4:3)</PresentationFormat>
  <Paragraphs>472</Paragraphs>
  <Slides>38</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Times New Roman</vt:lpstr>
      <vt:lpstr>Wingdings</vt:lpstr>
      <vt:lpstr>1_Office Theme</vt:lpstr>
      <vt:lpstr>Year End Briefing 2022/23</vt:lpstr>
      <vt:lpstr>Year end Roadshow Agenda</vt:lpstr>
      <vt:lpstr>Year end update  Agenda</vt:lpstr>
      <vt:lpstr>Year-End Overview</vt:lpstr>
      <vt:lpstr>Deloitte</vt:lpstr>
      <vt:lpstr>This year’s audit approach</vt:lpstr>
      <vt:lpstr>Year-End Timetable – July 2023</vt:lpstr>
      <vt:lpstr>July 2023</vt:lpstr>
      <vt:lpstr>Accounts Payable</vt:lpstr>
      <vt:lpstr>Research Projects</vt:lpstr>
      <vt:lpstr>Payments</vt:lpstr>
      <vt:lpstr>Estates recharges &amp; construction charges</vt:lpstr>
      <vt:lpstr>Estates Recharges</vt:lpstr>
      <vt:lpstr>Departmental Equipment Listing (DEL)</vt:lpstr>
      <vt:lpstr>Inventory</vt:lpstr>
      <vt:lpstr>External Trade – issues to be aware of</vt:lpstr>
      <vt:lpstr>Apportionment – a department’s choice</vt:lpstr>
      <vt:lpstr>GRN process - Audit Example </vt:lpstr>
      <vt:lpstr>Year-End Timetable – August 2023</vt:lpstr>
      <vt:lpstr>Projects Module</vt:lpstr>
      <vt:lpstr>Projects Module Year End Forms</vt:lpstr>
      <vt:lpstr>Donations (General Ledger)</vt:lpstr>
      <vt:lpstr>Trust Funds</vt:lpstr>
      <vt:lpstr>Trusts process</vt:lpstr>
      <vt:lpstr>Trusts Process – timelines</vt:lpstr>
      <vt:lpstr>Holiday Pay</vt:lpstr>
      <vt:lpstr>Departmental (GL) Accruals</vt:lpstr>
      <vt:lpstr>Year-End Accruals/Prepayments and VAT</vt:lpstr>
      <vt:lpstr>Year-End Accruals/Prepayments Where to code?</vt:lpstr>
      <vt:lpstr>Year-End Accruals/Prepayments</vt:lpstr>
      <vt:lpstr>Year-End Accruals/Prepayments Reconciliations</vt:lpstr>
      <vt:lpstr>September 2023</vt:lpstr>
      <vt:lpstr>Reserves</vt:lpstr>
      <vt:lpstr>Reserves</vt:lpstr>
      <vt:lpstr>Communications</vt:lpstr>
      <vt:lpstr>Contacts</vt:lpstr>
      <vt:lpstr>Support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Oxford University  UOP Consolidation project</dc:title>
  <dc:creator>Jane Bardell</dc:creator>
  <cp:lastModifiedBy>Louise Stratton</cp:lastModifiedBy>
  <cp:revision>489</cp:revision>
  <cp:lastPrinted>2019-06-10T12:54:40Z</cp:lastPrinted>
  <dcterms:created xsi:type="dcterms:W3CDTF">2018-01-04T13:54:20Z</dcterms:created>
  <dcterms:modified xsi:type="dcterms:W3CDTF">2023-06-26T08:11:30Z</dcterms:modified>
</cp:coreProperties>
</file>