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942E3E-577C-4A01-AE58-2D1D6F9BA0AB}"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1899007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942E3E-577C-4A01-AE58-2D1D6F9BA0AB}"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412696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942E3E-577C-4A01-AE58-2D1D6F9BA0AB}"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116980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942E3E-577C-4A01-AE58-2D1D6F9BA0AB}"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2149838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942E3E-577C-4A01-AE58-2D1D6F9BA0AB}" type="datetimeFigureOut">
              <a:rPr lang="en-GB" smtClean="0"/>
              <a:t>18/01/2021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39032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942E3E-577C-4A01-AE58-2D1D6F9BA0AB}"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2188055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942E3E-577C-4A01-AE58-2D1D6F9BA0AB}" type="datetimeFigureOut">
              <a:rPr lang="en-GB" smtClean="0"/>
              <a:t>18/01/2021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188925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942E3E-577C-4A01-AE58-2D1D6F9BA0AB}" type="datetimeFigureOut">
              <a:rPr lang="en-GB" smtClean="0"/>
              <a:t>18/01/2021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91580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942E3E-577C-4A01-AE58-2D1D6F9BA0AB}" type="datetimeFigureOut">
              <a:rPr lang="en-GB" smtClean="0"/>
              <a:t>18/01/2021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85007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942E3E-577C-4A01-AE58-2D1D6F9BA0AB}"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395757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942E3E-577C-4A01-AE58-2D1D6F9BA0AB}" type="datetimeFigureOut">
              <a:rPr lang="en-GB" smtClean="0"/>
              <a:t>18/01/2021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CBBA92-E61A-45AE-8C29-173420BEC030}" type="slidenum">
              <a:rPr lang="en-GB" smtClean="0"/>
              <a:t>‹#›</a:t>
            </a:fld>
            <a:endParaRPr lang="en-GB"/>
          </a:p>
        </p:txBody>
      </p:sp>
    </p:spTree>
    <p:extLst>
      <p:ext uri="{BB962C8B-B14F-4D97-AF65-F5344CB8AC3E}">
        <p14:creationId xmlns:p14="http://schemas.microsoft.com/office/powerpoint/2010/main" val="104890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42E3E-577C-4A01-AE58-2D1D6F9BA0AB}" type="datetimeFigureOut">
              <a:rPr lang="en-GB" smtClean="0"/>
              <a:t>18/01/2021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BBA92-E61A-45AE-8C29-173420BEC030}" type="slidenum">
              <a:rPr lang="en-GB" smtClean="0"/>
              <a:t>‹#›</a:t>
            </a:fld>
            <a:endParaRPr lang="en-GB"/>
          </a:p>
        </p:txBody>
      </p:sp>
    </p:spTree>
    <p:extLst>
      <p:ext uri="{BB962C8B-B14F-4D97-AF65-F5344CB8AC3E}">
        <p14:creationId xmlns:p14="http://schemas.microsoft.com/office/powerpoint/2010/main" val="2271815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finance.admin.ox.ac.uk/expenses"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finance.admin.ox.ac.uk/files/expensespolicy0507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034"/>
            <a:ext cx="12192000" cy="687903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14717" y="289814"/>
            <a:ext cx="11562561" cy="6257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descr="Claiming expenses?"/>
          <p:cNvSpPr txBox="1">
            <a:spLocks/>
          </p:cNvSpPr>
          <p:nvPr/>
        </p:nvSpPr>
        <p:spPr>
          <a:xfrm>
            <a:off x="1774766" y="554126"/>
            <a:ext cx="8642465" cy="9423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b="1" dirty="0" smtClean="0">
                <a:solidFill>
                  <a:srgbClr val="7030A0"/>
                </a:solidFill>
                <a:latin typeface="+mn-lt"/>
              </a:rPr>
              <a:t>Claiming expenses?</a:t>
            </a:r>
            <a:endParaRPr lang="en-GB" sz="5400" dirty="0">
              <a:solidFill>
                <a:srgbClr val="7030A0"/>
              </a:solidFill>
              <a:latin typeface="+mn-lt"/>
            </a:endParaRPr>
          </a:p>
        </p:txBody>
      </p:sp>
      <p:sp>
        <p:nvSpPr>
          <p:cNvPr id="10" name="Title 1" descr="From DATE 2021 use SAP Concur  eExpenses for most expense claims"/>
          <p:cNvSpPr txBox="1">
            <a:spLocks/>
          </p:cNvSpPr>
          <p:nvPr/>
        </p:nvSpPr>
        <p:spPr>
          <a:xfrm>
            <a:off x="1524000" y="1587623"/>
            <a:ext cx="9144000" cy="2017378"/>
          </a:xfrm>
          <a:prstGeom prst="rect">
            <a:avLst/>
          </a:prstGeom>
          <a:solidFill>
            <a:srgbClr val="7030A0"/>
          </a:solidFill>
        </p:spPr>
        <p:txBody>
          <a:bodyPr vert="horz" lIns="91440" tIns="82800" rIns="91440" bIns="8280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600" b="1" dirty="0" smtClean="0">
                <a:solidFill>
                  <a:schemeClr val="bg1"/>
                </a:solidFill>
                <a:latin typeface="+mn-lt"/>
              </a:rPr>
              <a:t>From </a:t>
            </a:r>
            <a:r>
              <a:rPr lang="en-GB" sz="3600" b="1" dirty="0" smtClean="0">
                <a:solidFill>
                  <a:srgbClr val="FFFF00"/>
                </a:solidFill>
                <a:latin typeface="+mn-lt"/>
              </a:rPr>
              <a:t>date </a:t>
            </a:r>
            <a:r>
              <a:rPr lang="en-GB" sz="3600" b="1" smtClean="0">
                <a:solidFill>
                  <a:srgbClr val="FFFF00"/>
                </a:solidFill>
                <a:latin typeface="+mn-lt"/>
              </a:rPr>
              <a:t>2021 </a:t>
            </a:r>
            <a:r>
              <a:rPr lang="en-GB" sz="3600" b="1" smtClean="0">
                <a:solidFill>
                  <a:schemeClr val="bg1"/>
                </a:solidFill>
                <a:latin typeface="+mn-lt"/>
              </a:rPr>
              <a:t>use  </a:t>
            </a:r>
            <a:endParaRPr lang="en-GB" sz="3600" b="1" dirty="0" smtClean="0">
              <a:solidFill>
                <a:schemeClr val="bg1"/>
              </a:solidFill>
              <a:latin typeface="+mn-lt"/>
            </a:endParaRPr>
          </a:p>
          <a:p>
            <a:r>
              <a:rPr lang="en-US" sz="4400" dirty="0" smtClean="0">
                <a:solidFill>
                  <a:schemeClr val="bg1"/>
                </a:solidFill>
              </a:rPr>
              <a:t>SAP</a:t>
            </a:r>
            <a:r>
              <a:rPr lang="en-US" sz="4400" dirty="0">
                <a:solidFill>
                  <a:schemeClr val="bg1"/>
                </a:solidFill>
              </a:rPr>
              <a:t>® </a:t>
            </a:r>
            <a:r>
              <a:rPr lang="en-US" sz="4400" dirty="0" smtClean="0">
                <a:solidFill>
                  <a:schemeClr val="bg1"/>
                </a:solidFill>
              </a:rPr>
              <a:t>Concur® </a:t>
            </a:r>
            <a:r>
              <a:rPr lang="en-GB" sz="3600" b="1" dirty="0" err="1" smtClean="0">
                <a:solidFill>
                  <a:schemeClr val="bg1"/>
                </a:solidFill>
                <a:latin typeface="+mn-lt"/>
              </a:rPr>
              <a:t>eExpenses</a:t>
            </a:r>
            <a:r>
              <a:rPr lang="en-GB" sz="3600" b="1" dirty="0" smtClean="0">
                <a:solidFill>
                  <a:schemeClr val="bg1"/>
                </a:solidFill>
                <a:latin typeface="+mn-lt"/>
              </a:rPr>
              <a:t> </a:t>
            </a:r>
          </a:p>
          <a:p>
            <a:r>
              <a:rPr lang="en-GB" sz="3600" b="1" dirty="0" smtClean="0">
                <a:solidFill>
                  <a:schemeClr val="bg1"/>
                </a:solidFill>
                <a:latin typeface="+mn-lt"/>
              </a:rPr>
              <a:t>for most expense claims</a:t>
            </a:r>
            <a:endParaRPr lang="en-GB" sz="3600" dirty="0">
              <a:solidFill>
                <a:schemeClr val="bg1"/>
              </a:solidFill>
              <a:latin typeface="+mn-lt"/>
            </a:endParaRPr>
          </a:p>
        </p:txBody>
      </p:sp>
      <p:sp>
        <p:nvSpPr>
          <p:cNvPr id="11" name="Subtitle 2" descr="More information:&#10;"/>
          <p:cNvSpPr txBox="1">
            <a:spLocks/>
          </p:cNvSpPr>
          <p:nvPr/>
        </p:nvSpPr>
        <p:spPr>
          <a:xfrm>
            <a:off x="1386106" y="3930115"/>
            <a:ext cx="3621530" cy="452826"/>
          </a:xfrm>
          <a:prstGeom prst="rect">
            <a:avLst/>
          </a:prstGeom>
        </p:spPr>
        <p:txBody>
          <a:bodyPr vert="horz" lIns="91440" tIns="90000" rIns="91440" bIns="9000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800" b="1" dirty="0" smtClean="0">
                <a:solidFill>
                  <a:srgbClr val="7030A0"/>
                </a:solidFill>
              </a:rPr>
              <a:t>More information:</a:t>
            </a:r>
          </a:p>
          <a:p>
            <a:endParaRPr lang="en-GB" sz="3200" b="1" dirty="0"/>
          </a:p>
          <a:p>
            <a:endParaRPr lang="en-GB" sz="3200" b="1" dirty="0" smtClean="0"/>
          </a:p>
        </p:txBody>
      </p:sp>
      <p:sp>
        <p:nvSpPr>
          <p:cNvPr id="13" name="Subtitle 2" descr="https://finance.admin.ox.ac.uk/eexpenses&#10;url for eExpenses pages on Finance Division website"/>
          <p:cNvSpPr txBox="1">
            <a:spLocks/>
          </p:cNvSpPr>
          <p:nvPr/>
        </p:nvSpPr>
        <p:spPr>
          <a:xfrm>
            <a:off x="1436245" y="4382940"/>
            <a:ext cx="3284623" cy="573860"/>
          </a:xfrm>
          <a:prstGeom prst="rect">
            <a:avLst/>
          </a:prstGeom>
        </p:spPr>
        <p:txBody>
          <a:bodyPr vert="horz" lIns="91440" tIns="90000" rIns="91440" bIns="9000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u="sng" dirty="0" smtClean="0">
                <a:hlinkClick r:id="rId2"/>
              </a:rPr>
              <a:t>https://finance.admin.ox.ac.uk/expenses</a:t>
            </a:r>
            <a:endParaRPr lang="en-GB" sz="1800" b="1" u="sng" dirty="0" smtClean="0"/>
          </a:p>
          <a:p>
            <a:pPr algn="l"/>
            <a:r>
              <a:rPr lang="en-GB" sz="3200" b="1" dirty="0" smtClean="0"/>
              <a:t> </a:t>
            </a:r>
            <a:endParaRPr lang="en-GB" sz="3200" dirty="0"/>
          </a:p>
        </p:txBody>
      </p:sp>
      <p:sp>
        <p:nvSpPr>
          <p:cNvPr id="14" name="Subtitle 2" descr="Department contact:&#10;"/>
          <p:cNvSpPr txBox="1">
            <a:spLocks/>
          </p:cNvSpPr>
          <p:nvPr/>
        </p:nvSpPr>
        <p:spPr>
          <a:xfrm>
            <a:off x="5086017" y="3925284"/>
            <a:ext cx="3282819" cy="572072"/>
          </a:xfrm>
          <a:prstGeom prst="rect">
            <a:avLst/>
          </a:prstGeom>
        </p:spPr>
        <p:txBody>
          <a:bodyPr vert="horz" lIns="91440" tIns="90000" rIns="91440" bIns="9000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800" b="1" dirty="0" smtClean="0">
                <a:solidFill>
                  <a:srgbClr val="7030A0"/>
                </a:solidFill>
              </a:rPr>
              <a:t>Department contact:</a:t>
            </a:r>
            <a:endParaRPr lang="en-GB" sz="2800" b="1" dirty="0">
              <a:solidFill>
                <a:srgbClr val="7030A0"/>
              </a:solidFill>
            </a:endParaRPr>
          </a:p>
          <a:p>
            <a:pPr algn="l"/>
            <a:r>
              <a:rPr lang="en-GB" sz="1800" b="1" dirty="0" smtClean="0"/>
              <a:t>[Insert local </a:t>
            </a:r>
            <a:r>
              <a:rPr lang="en-GB" sz="1800" b="1" dirty="0"/>
              <a:t>contact details]</a:t>
            </a:r>
            <a:endParaRPr lang="en-GB" sz="1800" b="1" dirty="0" smtClean="0"/>
          </a:p>
          <a:p>
            <a:pPr algn="l"/>
            <a:endParaRPr lang="en-GB" b="1" dirty="0"/>
          </a:p>
          <a:p>
            <a:pPr algn="l"/>
            <a:r>
              <a:rPr lang="en-GB" sz="3200" b="1" dirty="0" smtClean="0"/>
              <a:t> </a:t>
            </a:r>
            <a:endParaRPr lang="en-GB" sz="3200" dirty="0"/>
          </a:p>
        </p:txBody>
      </p:sp>
      <p:pic>
        <p:nvPicPr>
          <p:cNvPr id="15" name="Picture 14" descr="University of Oxford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8522" y="5099029"/>
            <a:ext cx="1095375" cy="1095375"/>
          </a:xfrm>
          <a:prstGeom prst="rect">
            <a:avLst/>
          </a:prstGeom>
        </p:spPr>
      </p:pic>
      <p:pic>
        <p:nvPicPr>
          <p:cNvPr id="16" name="Picture 15" descr="Expenses principles wheel:&#10;1. Value for money&#10;2. Cannot pay directly&#10;3. No personal benefit&#10;4. Evidence required&#10;Linking to eExpenses policy">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68464" y="4975548"/>
            <a:ext cx="1246516" cy="1246516"/>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50944" y="5099029"/>
            <a:ext cx="1279468" cy="1279468"/>
          </a:xfrm>
          <a:prstGeom prst="rect">
            <a:avLst/>
          </a:prstGeom>
        </p:spPr>
      </p:pic>
    </p:spTree>
    <p:extLst>
      <p:ext uri="{BB962C8B-B14F-4D97-AF65-F5344CB8AC3E}">
        <p14:creationId xmlns:p14="http://schemas.microsoft.com/office/powerpoint/2010/main" val="2646954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43E9E4FF-AAF9-43FE-8BFA-2E2A676D4CD7" xsi:nil="true"/>
    <_Version xmlns="http://schemas.microsoft.com/sharepoint/v3/fields" xsi:nil="true"/>
    <DLCPolicyLabelLock xmlns="43e9e4ff-aaf9-43fe-8bfa-2e2a676d4cd7" xsi:nil="true"/>
    <DLCPolicyLabelClientValue xmlns="43e9e4ff-aaf9-43fe-8bfa-2e2a676d4cd7" xsi:nil="true"/>
    <DLCPolicyLabelValue xmlns="43e9e4ff-aaf9-43fe-8bfa-2e2a676d4cd7">13.0</DLCPolicyLabelValue>
  </documentManagement>
</p:properties>
</file>

<file path=customXml/item2.xml><?xml version="1.0" encoding="utf-8"?>
<?mso-contentType ?>
<p:Policy xmlns:p="office.server.policy" id="" local="true">
  <p:Name>Document</p:Name>
  <p:Description/>
  <p:Statement/>
  <p:PolicyItems>
    <p:PolicyItem featureId="Microsoft.Office.RecordsManagement.PolicyFeatures.PolicyLabel" staticId="0x01010002317F30BB8454438769CE0C3B1CDA68|801092262" UniqueId="a5be07b1-90fb-458e-ad62-f5edb32b446a">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cument" ma:contentTypeID="0x01010002317F30BB8454438769CE0C3B1CDA68" ma:contentTypeVersion="5" ma:contentTypeDescription="Create a new document." ma:contentTypeScope="" ma:versionID="210a654bfac19887e34d2c3fcfa07db8">
  <xsd:schema xmlns:xsd="http://www.w3.org/2001/XMLSchema" xmlns:xs="http://www.w3.org/2001/XMLSchema" xmlns:p="http://schemas.microsoft.com/office/2006/metadata/properties" xmlns:ns1="http://schemas.microsoft.com/sharepoint/v3" xmlns:ns2="43E9E4FF-AAF9-43FE-8BFA-2E2A676D4CD7" xmlns:ns3="http://schemas.microsoft.com/sharepoint/v3/fields" xmlns:ns4="43e9e4ff-aaf9-43fe-8bfa-2e2a676d4cd7" targetNamespace="http://schemas.microsoft.com/office/2006/metadata/properties" ma:root="true" ma:fieldsID="49888704a9fcf0432e2a5c5a1dcfb7b4" ns1:_="" ns2:_="" ns3:_="" ns4:_="">
    <xsd:import namespace="http://schemas.microsoft.com/sharepoint/v3"/>
    <xsd:import namespace="43E9E4FF-AAF9-43FE-8BFA-2E2A676D4CD7"/>
    <xsd:import namespace="http://schemas.microsoft.com/sharepoint/v3/fields"/>
    <xsd:import namespace="43e9e4ff-aaf9-43fe-8bfa-2e2a676d4cd7"/>
    <xsd:element name="properties">
      <xsd:complexType>
        <xsd:sequence>
          <xsd:element name="documentManagement">
            <xsd:complexType>
              <xsd:all>
                <xsd:element ref="ns2:Description0" minOccurs="0"/>
                <xsd:element ref="ns3:_Version" minOccurs="0"/>
                <xsd:element ref="ns1:_dlc_Exempt" minOccurs="0"/>
                <xsd:element ref="ns4:DLCPolicyLabelValue" minOccurs="0"/>
                <xsd:element ref="ns4:DLCPolicyLabelClientValue" minOccurs="0"/>
                <xsd:element ref="ns4: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E9E4FF-AAF9-43FE-8BFA-2E2A676D4CD7"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9"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e9e4ff-aaf9-43fe-8bfa-2e2a676d4cd7" elementFormDefault="qualified">
    <xsd:import namespace="http://schemas.microsoft.com/office/2006/documentManagement/types"/>
    <xsd:import namespace="http://schemas.microsoft.com/office/infopath/2007/PartnerControls"/>
    <xsd:element name="DLCPolicyLabelValue" ma:index="11"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2"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3"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F0CE11-3CE3-42F3-B24B-E3C67193B138}">
  <ds:schemaRefs>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43e9e4ff-aaf9-43fe-8bfa-2e2a676d4cd7"/>
    <ds:schemaRef ds:uri="http://schemas.microsoft.com/sharepoint/v3"/>
    <ds:schemaRef ds:uri="http://schemas.microsoft.com/sharepoint/v3/fields"/>
    <ds:schemaRef ds:uri="43E9E4FF-AAF9-43FE-8BFA-2E2A676D4CD7"/>
    <ds:schemaRef ds:uri="http://www.w3.org/XML/1998/namespace"/>
  </ds:schemaRefs>
</ds:datastoreItem>
</file>

<file path=customXml/itemProps2.xml><?xml version="1.0" encoding="utf-8"?>
<ds:datastoreItem xmlns:ds="http://schemas.openxmlformats.org/officeDocument/2006/customXml" ds:itemID="{DF4070B1-99BC-45CF-AB86-411C89451324}">
  <ds:schemaRefs>
    <ds:schemaRef ds:uri="office.server.policy"/>
  </ds:schemaRefs>
</ds:datastoreItem>
</file>

<file path=customXml/itemProps3.xml><?xml version="1.0" encoding="utf-8"?>
<ds:datastoreItem xmlns:ds="http://schemas.openxmlformats.org/officeDocument/2006/customXml" ds:itemID="{48F22B04-E646-40E7-ACAC-D51C68E5A0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3E9E4FF-AAF9-43FE-8BFA-2E2A676D4CD7"/>
    <ds:schemaRef ds:uri="http://schemas.microsoft.com/sharepoint/v3/fields"/>
    <ds:schemaRef ds:uri="43e9e4ff-aaf9-43fe-8bfa-2e2a676d4c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EC05B67-E6D7-4A0F-B4D7-C202B6185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213</TotalTime>
  <Words>33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Claiming expenses?</dc:title>
  <dc:creator>Elizabeth Beith</dc:creator>
  <cp:lastModifiedBy>Elizabeth Beith</cp:lastModifiedBy>
  <cp:revision>35</cp:revision>
  <dcterms:created xsi:type="dcterms:W3CDTF">2020-04-20T13:04:24Z</dcterms:created>
  <dcterms:modified xsi:type="dcterms:W3CDTF">2021-01-18T10:30:31Z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0x01010002317F30BB8454438769CE0C3B1CDA68</vt:lpwstr>
  </property>
</Properties>
</file>