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5" Type="http://schemas.openxmlformats.org/officeDocument/2006/relationships/slideMaster" Target="slideMasters/slideMaster1.xml"/><Relationship Id="rId10"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B942E3E-577C-4A01-AE58-2D1D6F9BA0AB}"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1899007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942E3E-577C-4A01-AE58-2D1D6F9BA0AB}"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412696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942E3E-577C-4A01-AE58-2D1D6F9BA0AB}"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1169806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4B942E3E-577C-4A01-AE58-2D1D6F9BA0AB}"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2149838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B942E3E-577C-4A01-AE58-2D1D6F9BA0AB}" type="datetimeFigureOut">
              <a:rPr lang="en-GB" smtClean="0"/>
              <a:t>18/01/2021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390328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4B942E3E-577C-4A01-AE58-2D1D6F9BA0AB}" type="datetimeFigureOut">
              <a:rPr lang="en-GB" smtClean="0"/>
              <a:t>18/01/2021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2188055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4B942E3E-577C-4A01-AE58-2D1D6F9BA0AB}" type="datetimeFigureOut">
              <a:rPr lang="en-GB" smtClean="0"/>
              <a:t>18/01/2021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1889256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4B942E3E-577C-4A01-AE58-2D1D6F9BA0AB}" type="datetimeFigureOut">
              <a:rPr lang="en-GB" smtClean="0"/>
              <a:t>18/01/2021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91580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942E3E-577C-4A01-AE58-2D1D6F9BA0AB}" type="datetimeFigureOut">
              <a:rPr lang="en-GB" smtClean="0"/>
              <a:t>18/01/2021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85007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942E3E-577C-4A01-AE58-2D1D6F9BA0AB}" type="datetimeFigureOut">
              <a:rPr lang="en-GB" smtClean="0"/>
              <a:t>18/01/2021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3957573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B942E3E-577C-4A01-AE58-2D1D6F9BA0AB}" type="datetimeFigureOut">
              <a:rPr lang="en-GB" smtClean="0"/>
              <a:t>18/01/2021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CBBA92-E61A-45AE-8C29-173420BEC030}" type="slidenum">
              <a:rPr lang="en-GB" smtClean="0"/>
              <a:t>‹#›</a:t>
            </a:fld>
            <a:endParaRPr lang="en-GB"/>
          </a:p>
        </p:txBody>
      </p:sp>
    </p:spTree>
    <p:extLst>
      <p:ext uri="{BB962C8B-B14F-4D97-AF65-F5344CB8AC3E}">
        <p14:creationId xmlns:p14="http://schemas.microsoft.com/office/powerpoint/2010/main" val="1048903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942E3E-577C-4A01-AE58-2D1D6F9BA0AB}" type="datetimeFigureOut">
              <a:rPr lang="en-GB" smtClean="0"/>
              <a:t>18/01/2021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BBA92-E61A-45AE-8C29-173420BEC030}" type="slidenum">
              <a:rPr lang="en-GB" smtClean="0"/>
              <a:t>‹#›</a:t>
            </a:fld>
            <a:endParaRPr lang="en-GB"/>
          </a:p>
        </p:txBody>
      </p:sp>
    </p:spTree>
    <p:extLst>
      <p:ext uri="{BB962C8B-B14F-4D97-AF65-F5344CB8AC3E}">
        <p14:creationId xmlns:p14="http://schemas.microsoft.com/office/powerpoint/2010/main" val="2271815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hyperlink" Target="https://finance.admin.ox.ac.uk/expenses" TargetMode="Externa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https://finance.admin.ox.ac.uk/files/expensespolicy0507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1034"/>
            <a:ext cx="12192000" cy="6879033"/>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p:nvSpPr>
        <p:spPr>
          <a:xfrm>
            <a:off x="314717" y="289814"/>
            <a:ext cx="11562561" cy="625733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itle 1" descr="Claiming expenses?"/>
          <p:cNvSpPr txBox="1">
            <a:spLocks/>
          </p:cNvSpPr>
          <p:nvPr/>
        </p:nvSpPr>
        <p:spPr>
          <a:xfrm>
            <a:off x="1774766" y="554126"/>
            <a:ext cx="8642465" cy="94239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b="1" dirty="0" smtClean="0">
                <a:solidFill>
                  <a:srgbClr val="7030A0"/>
                </a:solidFill>
                <a:latin typeface="+mn-lt"/>
              </a:rPr>
              <a:t>Claiming expenses?</a:t>
            </a:r>
            <a:endParaRPr lang="en-GB" sz="5400" dirty="0">
              <a:solidFill>
                <a:srgbClr val="7030A0"/>
              </a:solidFill>
              <a:latin typeface="+mn-lt"/>
            </a:endParaRPr>
          </a:p>
        </p:txBody>
      </p:sp>
      <p:sp>
        <p:nvSpPr>
          <p:cNvPr id="10" name="Title 1" descr="From DATE 2021 use SAP Concur  eExpenses for most expense claims"/>
          <p:cNvSpPr txBox="1">
            <a:spLocks/>
          </p:cNvSpPr>
          <p:nvPr/>
        </p:nvSpPr>
        <p:spPr>
          <a:xfrm>
            <a:off x="1524000" y="1587623"/>
            <a:ext cx="9144000" cy="2017378"/>
          </a:xfrm>
          <a:prstGeom prst="rect">
            <a:avLst/>
          </a:prstGeom>
          <a:solidFill>
            <a:srgbClr val="7030A0"/>
          </a:solidFill>
        </p:spPr>
        <p:txBody>
          <a:bodyPr vert="horz" lIns="91440" tIns="82800" rIns="91440" bIns="8280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3600" b="1" dirty="0" smtClean="0">
                <a:solidFill>
                  <a:schemeClr val="bg1"/>
                </a:solidFill>
                <a:latin typeface="+mn-lt"/>
              </a:rPr>
              <a:t>From </a:t>
            </a:r>
            <a:r>
              <a:rPr lang="en-GB" sz="3600" b="1" dirty="0" smtClean="0">
                <a:solidFill>
                  <a:srgbClr val="FFFF00"/>
                </a:solidFill>
                <a:latin typeface="+mn-lt"/>
              </a:rPr>
              <a:t>date </a:t>
            </a:r>
            <a:r>
              <a:rPr lang="en-GB" sz="3600" b="1" smtClean="0">
                <a:solidFill>
                  <a:srgbClr val="FFFF00"/>
                </a:solidFill>
                <a:latin typeface="+mn-lt"/>
              </a:rPr>
              <a:t>2021 </a:t>
            </a:r>
            <a:r>
              <a:rPr lang="en-GB" sz="3600" b="1" smtClean="0">
                <a:solidFill>
                  <a:schemeClr val="bg1"/>
                </a:solidFill>
                <a:latin typeface="+mn-lt"/>
              </a:rPr>
              <a:t>use  </a:t>
            </a:r>
            <a:endParaRPr lang="en-GB" sz="3600" b="1" dirty="0" smtClean="0">
              <a:solidFill>
                <a:schemeClr val="bg1"/>
              </a:solidFill>
              <a:latin typeface="+mn-lt"/>
            </a:endParaRPr>
          </a:p>
          <a:p>
            <a:r>
              <a:rPr lang="en-US" sz="4400" dirty="0" smtClean="0">
                <a:solidFill>
                  <a:schemeClr val="bg1"/>
                </a:solidFill>
              </a:rPr>
              <a:t>SAP</a:t>
            </a:r>
            <a:r>
              <a:rPr lang="en-US" sz="4400" dirty="0">
                <a:solidFill>
                  <a:schemeClr val="bg1"/>
                </a:solidFill>
              </a:rPr>
              <a:t>® </a:t>
            </a:r>
            <a:r>
              <a:rPr lang="en-US" sz="4400" dirty="0" smtClean="0">
                <a:solidFill>
                  <a:schemeClr val="bg1"/>
                </a:solidFill>
              </a:rPr>
              <a:t>Concur® </a:t>
            </a:r>
            <a:r>
              <a:rPr lang="en-GB" sz="3600" b="1" dirty="0" err="1" smtClean="0">
                <a:solidFill>
                  <a:schemeClr val="bg1"/>
                </a:solidFill>
                <a:latin typeface="+mn-lt"/>
              </a:rPr>
              <a:t>eExpenses</a:t>
            </a:r>
            <a:r>
              <a:rPr lang="en-GB" sz="3600" b="1" dirty="0" smtClean="0">
                <a:solidFill>
                  <a:schemeClr val="bg1"/>
                </a:solidFill>
                <a:latin typeface="+mn-lt"/>
              </a:rPr>
              <a:t> </a:t>
            </a:r>
          </a:p>
          <a:p>
            <a:r>
              <a:rPr lang="en-GB" sz="3600" b="1" dirty="0" smtClean="0">
                <a:solidFill>
                  <a:schemeClr val="bg1"/>
                </a:solidFill>
                <a:latin typeface="+mn-lt"/>
              </a:rPr>
              <a:t>for most expense claims</a:t>
            </a:r>
            <a:endParaRPr lang="en-GB" sz="3600" dirty="0">
              <a:solidFill>
                <a:schemeClr val="bg1"/>
              </a:solidFill>
              <a:latin typeface="+mn-lt"/>
            </a:endParaRPr>
          </a:p>
        </p:txBody>
      </p:sp>
      <p:sp>
        <p:nvSpPr>
          <p:cNvPr id="11" name="Subtitle 2" descr="More information:&#10;"/>
          <p:cNvSpPr txBox="1">
            <a:spLocks/>
          </p:cNvSpPr>
          <p:nvPr/>
        </p:nvSpPr>
        <p:spPr>
          <a:xfrm>
            <a:off x="1386106" y="3930115"/>
            <a:ext cx="3621530" cy="452826"/>
          </a:xfrm>
          <a:prstGeom prst="rect">
            <a:avLst/>
          </a:prstGeom>
        </p:spPr>
        <p:txBody>
          <a:bodyPr vert="horz" lIns="91440" tIns="90000" rIns="91440" bIns="9000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800" b="1" dirty="0" smtClean="0">
                <a:solidFill>
                  <a:srgbClr val="7030A0"/>
                </a:solidFill>
              </a:rPr>
              <a:t>More information:</a:t>
            </a:r>
          </a:p>
          <a:p>
            <a:endParaRPr lang="en-GB" sz="3200" b="1" dirty="0"/>
          </a:p>
          <a:p>
            <a:endParaRPr lang="en-GB" sz="3200" b="1" dirty="0" smtClean="0"/>
          </a:p>
        </p:txBody>
      </p:sp>
      <p:sp>
        <p:nvSpPr>
          <p:cNvPr id="13" name="Subtitle 2" descr="https://finance.admin.ox.ac.uk/eexpenses&#10;url for eExpenses pages on Finance Division website"/>
          <p:cNvSpPr txBox="1">
            <a:spLocks/>
          </p:cNvSpPr>
          <p:nvPr/>
        </p:nvSpPr>
        <p:spPr>
          <a:xfrm>
            <a:off x="1436245" y="4382940"/>
            <a:ext cx="3284623" cy="573860"/>
          </a:xfrm>
          <a:prstGeom prst="rect">
            <a:avLst/>
          </a:prstGeom>
        </p:spPr>
        <p:txBody>
          <a:bodyPr vert="horz" lIns="91440" tIns="90000" rIns="91440" bIns="9000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1800" b="1" u="sng" dirty="0" smtClean="0">
                <a:hlinkClick r:id="rId2"/>
              </a:rPr>
              <a:t>https://finance.admin.ox.ac.uk/expenses</a:t>
            </a:r>
            <a:endParaRPr lang="en-GB" sz="1800" b="1" u="sng" dirty="0" smtClean="0"/>
          </a:p>
          <a:p>
            <a:pPr algn="l"/>
            <a:r>
              <a:rPr lang="en-GB" sz="3200" b="1" dirty="0" smtClean="0"/>
              <a:t> </a:t>
            </a:r>
            <a:endParaRPr lang="en-GB" sz="3200" dirty="0"/>
          </a:p>
        </p:txBody>
      </p:sp>
      <p:sp>
        <p:nvSpPr>
          <p:cNvPr id="14" name="Subtitle 2" descr="Department contact:&#10;"/>
          <p:cNvSpPr txBox="1">
            <a:spLocks/>
          </p:cNvSpPr>
          <p:nvPr/>
        </p:nvSpPr>
        <p:spPr>
          <a:xfrm>
            <a:off x="5086017" y="3925284"/>
            <a:ext cx="3282819" cy="572072"/>
          </a:xfrm>
          <a:prstGeom prst="rect">
            <a:avLst/>
          </a:prstGeom>
        </p:spPr>
        <p:txBody>
          <a:bodyPr vert="horz" lIns="91440" tIns="90000" rIns="91440" bIns="9000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GB" sz="2800" b="1" dirty="0" smtClean="0">
                <a:solidFill>
                  <a:srgbClr val="7030A0"/>
                </a:solidFill>
              </a:rPr>
              <a:t>Department contact:</a:t>
            </a:r>
            <a:endParaRPr lang="en-GB" sz="2800" b="1" dirty="0">
              <a:solidFill>
                <a:srgbClr val="7030A0"/>
              </a:solidFill>
            </a:endParaRPr>
          </a:p>
          <a:p>
            <a:pPr algn="l"/>
            <a:r>
              <a:rPr lang="en-GB" sz="1800" b="1" dirty="0" smtClean="0"/>
              <a:t>[Insert local </a:t>
            </a:r>
            <a:r>
              <a:rPr lang="en-GB" sz="1800" b="1" dirty="0"/>
              <a:t>contact details]</a:t>
            </a:r>
            <a:endParaRPr lang="en-GB" sz="1800" b="1" dirty="0" smtClean="0"/>
          </a:p>
          <a:p>
            <a:pPr algn="l"/>
            <a:endParaRPr lang="en-GB" b="1" dirty="0"/>
          </a:p>
          <a:p>
            <a:pPr algn="l"/>
            <a:r>
              <a:rPr lang="en-GB" sz="3200" b="1" dirty="0" smtClean="0"/>
              <a:t> </a:t>
            </a:r>
            <a:endParaRPr lang="en-GB" sz="3200" dirty="0"/>
          </a:p>
        </p:txBody>
      </p:sp>
      <p:pic>
        <p:nvPicPr>
          <p:cNvPr id="15" name="Picture 14" descr="University of Oxford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8522" y="5099029"/>
            <a:ext cx="1095375" cy="1095375"/>
          </a:xfrm>
          <a:prstGeom prst="rect">
            <a:avLst/>
          </a:prstGeom>
        </p:spPr>
      </p:pic>
      <p:pic>
        <p:nvPicPr>
          <p:cNvPr id="16" name="Picture 15" descr="Expenses principles wheel:&#10;1. Value for money&#10;2. Cannot pay directly&#10;3. No personal benefit&#10;4. Evidence required&#10;Linking to eExpenses policy">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68464" y="4975548"/>
            <a:ext cx="1246516" cy="1246516"/>
          </a:xfrm>
          <a:prstGeom prst="rect">
            <a:avLst/>
          </a:prstGeom>
        </p:spPr>
      </p:pic>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50944" y="5099029"/>
            <a:ext cx="1279468" cy="1279468"/>
          </a:xfrm>
          <a:prstGeom prst="rect">
            <a:avLst/>
          </a:prstGeom>
        </p:spPr>
      </p:pic>
    </p:spTree>
    <p:extLst>
      <p:ext uri="{BB962C8B-B14F-4D97-AF65-F5344CB8AC3E}">
        <p14:creationId xmlns:p14="http://schemas.microsoft.com/office/powerpoint/2010/main" val="26469544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Description0 xmlns="43E9E4FF-AAF9-43FE-8BFA-2E2A676D4CD7" xsi:nil="true"/>
    <_Version xmlns="http://schemas.microsoft.com/sharepoint/v3/fields" xsi:nil="true"/>
    <DLCPolicyLabelLock xmlns="43e9e4ff-aaf9-43fe-8bfa-2e2a676d4cd7" xsi:nil="true"/>
    <DLCPolicyLabelClientValue xmlns="43e9e4ff-aaf9-43fe-8bfa-2e2a676d4cd7" xsi:nil="true"/>
    <DLCPolicyLabelValue xmlns="43e9e4ff-aaf9-43fe-8bfa-2e2a676d4cd7">13.0</DLCPolicyLabelValue>
  </documentManagement>
</p:properties>
</file>

<file path=customXml/item2.xml><?xml version="1.0" encoding="utf-8"?>
<?mso-contentType ?>
<p:Policy xmlns:p="office.server.policy" id="" local="true">
  <p:Name>Document</p:Name>
  <p:Description/>
  <p:Statement/>
  <p:PolicyItems>
    <p:PolicyItem featureId="Microsoft.Office.RecordsManagement.PolicyFeatures.PolicyLabel" staticId="0x01010002317F30BB8454438769CE0C3B1CDA68|801092262" UniqueId="a5be07b1-90fb-458e-ad62-f5edb32b446a">
      <p:Name>Labels</p:Name>
      <p:Description>Generates labels that can be inserted in Microsoft Office documents to ensure that document properties or other important information are included when documents are printed. Labels can also be used to search for documents.</p:Description>
      <p:CustomData>
        <label>
          <segment type="metadata">_UIVersionString</segment>
        </label>
      </p:CustomData>
    </p:PolicyItem>
  </p:PolicyItems>
</p:Policy>
</file>

<file path=customXml/item3.xml><?xml version="1.0" encoding="utf-8"?>
<ct:contentTypeSchema xmlns:ct="http://schemas.microsoft.com/office/2006/metadata/contentType" xmlns:ma="http://schemas.microsoft.com/office/2006/metadata/properties/metaAttributes" ct:_="" ma:_="" ma:contentTypeName="Document" ma:contentTypeID="0x01010002317F30BB8454438769CE0C3B1CDA68" ma:contentTypeVersion="5" ma:contentTypeDescription="Create a new document." ma:contentTypeScope="" ma:versionID="210a654bfac19887e34d2c3fcfa07db8">
  <xsd:schema xmlns:xsd="http://www.w3.org/2001/XMLSchema" xmlns:xs="http://www.w3.org/2001/XMLSchema" xmlns:p="http://schemas.microsoft.com/office/2006/metadata/properties" xmlns:ns1="http://schemas.microsoft.com/sharepoint/v3" xmlns:ns2="43E9E4FF-AAF9-43FE-8BFA-2E2A676D4CD7" xmlns:ns3="http://schemas.microsoft.com/sharepoint/v3/fields" xmlns:ns4="43e9e4ff-aaf9-43fe-8bfa-2e2a676d4cd7" targetNamespace="http://schemas.microsoft.com/office/2006/metadata/properties" ma:root="true" ma:fieldsID="49888704a9fcf0432e2a5c5a1dcfb7b4" ns1:_="" ns2:_="" ns3:_="" ns4:_="">
    <xsd:import namespace="http://schemas.microsoft.com/sharepoint/v3"/>
    <xsd:import namespace="43E9E4FF-AAF9-43FE-8BFA-2E2A676D4CD7"/>
    <xsd:import namespace="http://schemas.microsoft.com/sharepoint/v3/fields"/>
    <xsd:import namespace="43e9e4ff-aaf9-43fe-8bfa-2e2a676d4cd7"/>
    <xsd:element name="properties">
      <xsd:complexType>
        <xsd:sequence>
          <xsd:element name="documentManagement">
            <xsd:complexType>
              <xsd:all>
                <xsd:element ref="ns2:Description0" minOccurs="0"/>
                <xsd:element ref="ns3:_Version" minOccurs="0"/>
                <xsd:element ref="ns1:_dlc_Exempt" minOccurs="0"/>
                <xsd:element ref="ns4:DLCPolicyLabelValue" minOccurs="0"/>
                <xsd:element ref="ns4:DLCPolicyLabelClientValue" minOccurs="0"/>
                <xsd:element ref="ns4:DLCPolicyLabelLoc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10"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3E9E4FF-AAF9-43FE-8BFA-2E2A676D4CD7" elementFormDefault="qualified">
    <xsd:import namespace="http://schemas.microsoft.com/office/2006/documentManagement/types"/>
    <xsd:import namespace="http://schemas.microsoft.com/office/infopath/2007/PartnerControls"/>
    <xsd:element name="Description0" ma:index="8" nillable="true" ma:displayName="Description" ma:internalName="Description0">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9" nillable="true" ma:displayName="Version" ma:internalName="_Vers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3e9e4ff-aaf9-43fe-8bfa-2e2a676d4cd7" elementFormDefault="qualified">
    <xsd:import namespace="http://schemas.microsoft.com/office/2006/documentManagement/types"/>
    <xsd:import namespace="http://schemas.microsoft.com/office/infopath/2007/PartnerControls"/>
    <xsd:element name="DLCPolicyLabelValue" ma:index="11" nillable="true" ma:displayName="Label" ma:description="Stores the current value of the label." ma:internalName="DLCPolicyLabelValue" ma:readOnly="true">
      <xsd:simpleType>
        <xsd:restriction base="dms:Note">
          <xsd:maxLength value="255"/>
        </xsd:restriction>
      </xsd:simpleType>
    </xsd:element>
    <xsd:element name="DLCPolicyLabelClientValue" ma:index="12" nillable="true" ma:displayName="Client Label Value" ma:description="Stores the last label value computed on the client." ma:hidden="true" ma:internalName="DLCPolicyLabelClientValue" ma:readOnly="false">
      <xsd:simpleType>
        <xsd:restriction base="dms:Note"/>
      </xsd:simpleType>
    </xsd:element>
    <xsd:element name="DLCPolicyLabelLock" ma:index="13" nillable="true" ma:displayName="Label Locked" ma:description="Indicates whether the label should be updated when item properties are modified." ma:hidden="true" ma:internalName="DLCPolicyLabelLock" ma:readOnly="fals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F0CE11-3CE3-42F3-B24B-E3C67193B138}">
  <ds:schemaRefs>
    <ds:schemaRef ds:uri="http://schemas.microsoft.com/office/infopath/2007/PartnerControls"/>
    <ds:schemaRef ds:uri="http://purl.org/dc/terms/"/>
    <ds:schemaRef ds:uri="http://purl.org/dc/dcmitype/"/>
    <ds:schemaRef ds:uri="http://schemas.openxmlformats.org/package/2006/metadata/core-properties"/>
    <ds:schemaRef ds:uri="http://purl.org/dc/elements/1.1/"/>
    <ds:schemaRef ds:uri="http://schemas.microsoft.com/office/2006/metadata/properties"/>
    <ds:schemaRef ds:uri="http://schemas.microsoft.com/office/2006/documentManagement/types"/>
    <ds:schemaRef ds:uri="43e9e4ff-aaf9-43fe-8bfa-2e2a676d4cd7"/>
    <ds:schemaRef ds:uri="http://schemas.microsoft.com/sharepoint/v3"/>
    <ds:schemaRef ds:uri="http://schemas.microsoft.com/sharepoint/v3/fields"/>
    <ds:schemaRef ds:uri="43E9E4FF-AAF9-43FE-8BFA-2E2A676D4CD7"/>
    <ds:schemaRef ds:uri="http://www.w3.org/XML/1998/namespace"/>
  </ds:schemaRefs>
</ds:datastoreItem>
</file>

<file path=customXml/itemProps2.xml><?xml version="1.0" encoding="utf-8"?>
<ds:datastoreItem xmlns:ds="http://schemas.openxmlformats.org/officeDocument/2006/customXml" ds:itemID="{DF4070B1-99BC-45CF-AB86-411C89451324}">
  <ds:schemaRefs>
    <ds:schemaRef ds:uri="office.server.policy"/>
  </ds:schemaRefs>
</ds:datastoreItem>
</file>

<file path=customXml/itemProps3.xml><?xml version="1.0" encoding="utf-8"?>
<ds:datastoreItem xmlns:ds="http://schemas.openxmlformats.org/officeDocument/2006/customXml" ds:itemID="{48F22B04-E646-40E7-ACAC-D51C68E5A0C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3E9E4FF-AAF9-43FE-8BFA-2E2A676D4CD7"/>
    <ds:schemaRef ds:uri="http://schemas.microsoft.com/sharepoint/v3/fields"/>
    <ds:schemaRef ds:uri="43e9e4ff-aaf9-43fe-8bfa-2e2a676d4c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EC05B67-E6D7-4A0F-B4D7-C202B6185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213</TotalTime>
  <Words>33</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Claiming expenses?</dc:title>
  <dc:creator>Elizabeth Beith</dc:creator>
  <cp:lastModifiedBy>Elizabeth Beith</cp:lastModifiedBy>
  <cp:revision>35</cp:revision>
  <dcterms:created xsi:type="dcterms:W3CDTF">2020-04-20T13:04:24Z</dcterms:created>
  <dcterms:modified xsi:type="dcterms:W3CDTF">2021-01-18T10:30:31Z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0x01010002317F30BB8454438769CE0C3B1CDA68</vt:lpwstr>
  </property>
</Properties>
</file>