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0" r:id="rId5"/>
  </p:sldMasterIdLst>
  <p:notesMasterIdLst>
    <p:notesMasterId r:id="rId24"/>
  </p:notesMasterIdLst>
  <p:sldIdLst>
    <p:sldId id="292" r:id="rId6"/>
    <p:sldId id="349" r:id="rId7"/>
    <p:sldId id="328" r:id="rId8"/>
    <p:sldId id="335" r:id="rId9"/>
    <p:sldId id="350" r:id="rId10"/>
    <p:sldId id="322" r:id="rId11"/>
    <p:sldId id="338" r:id="rId12"/>
    <p:sldId id="351" r:id="rId13"/>
    <p:sldId id="339" r:id="rId14"/>
    <p:sldId id="340" r:id="rId15"/>
    <p:sldId id="352" r:id="rId16"/>
    <p:sldId id="342" r:id="rId17"/>
    <p:sldId id="353" r:id="rId18"/>
    <p:sldId id="343" r:id="rId19"/>
    <p:sldId id="344" r:id="rId20"/>
    <p:sldId id="354" r:id="rId21"/>
    <p:sldId id="346" r:id="rId22"/>
    <p:sldId id="34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8FE66FD-8DB5-4C81-B994-62E300021706}">
          <p14:sldIdLst>
            <p14:sldId id="292"/>
            <p14:sldId id="349"/>
            <p14:sldId id="328"/>
            <p14:sldId id="335"/>
            <p14:sldId id="350"/>
            <p14:sldId id="322"/>
            <p14:sldId id="338"/>
            <p14:sldId id="351"/>
            <p14:sldId id="339"/>
            <p14:sldId id="340"/>
            <p14:sldId id="352"/>
            <p14:sldId id="342"/>
            <p14:sldId id="353"/>
            <p14:sldId id="343"/>
            <p14:sldId id="344"/>
            <p14:sldId id="354"/>
            <p14:sldId id="346"/>
            <p14:sldId id="347"/>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1773"/>
    <a:srgbClr val="FFF3E7"/>
    <a:srgbClr val="11A19A"/>
    <a:srgbClr val="FFF5EB"/>
    <a:srgbClr val="FEE6CE"/>
    <a:srgbClr val="FDF6E9"/>
    <a:srgbClr val="FFFFFF"/>
    <a:srgbClr val="FAB232"/>
    <a:srgbClr val="FFCC00"/>
    <a:srgbClr val="C59F6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0693" autoAdjust="0"/>
  </p:normalViewPr>
  <p:slideViewPr>
    <p:cSldViewPr snapToGrid="0" snapToObjects="1">
      <p:cViewPr varScale="1">
        <p:scale>
          <a:sx n="104" d="100"/>
          <a:sy n="104" d="100"/>
        </p:scale>
        <p:origin x="144" y="42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70" d="100"/>
        <a:sy n="70" d="100"/>
      </p:scale>
      <p:origin x="0" y="-133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7168A6-9DF0-8C4F-8D70-23F3C9DC9A33}" type="datetimeFigureOut">
              <a:rPr lang="en-US" smtClean="0"/>
              <a:t>10/21/2021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991718-B61F-8542-BF25-24929034DDD5}" type="slidenum">
              <a:rPr lang="en-US" smtClean="0"/>
              <a:t>‹#›</a:t>
            </a:fld>
            <a:endParaRPr lang="en-US"/>
          </a:p>
        </p:txBody>
      </p:sp>
    </p:spTree>
    <p:extLst>
      <p:ext uri="{BB962C8B-B14F-4D97-AF65-F5344CB8AC3E}">
        <p14:creationId xmlns:p14="http://schemas.microsoft.com/office/powerpoint/2010/main" val="20171425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1991718-B61F-8542-BF25-24929034DDD5}" type="slidenum">
              <a:rPr lang="en-US" smtClean="0"/>
              <a:t>1</a:t>
            </a:fld>
            <a:endParaRPr lang="en-US" dirty="0"/>
          </a:p>
        </p:txBody>
      </p:sp>
    </p:spTree>
    <p:extLst>
      <p:ext uri="{BB962C8B-B14F-4D97-AF65-F5344CB8AC3E}">
        <p14:creationId xmlns:p14="http://schemas.microsoft.com/office/powerpoint/2010/main" val="9282138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991718-B61F-8542-BF25-24929034DDD5}" type="slidenum">
              <a:rPr lang="en-US" smtClean="0"/>
              <a:t>10</a:t>
            </a:fld>
            <a:endParaRPr lang="en-US"/>
          </a:p>
        </p:txBody>
      </p:sp>
    </p:spTree>
    <p:extLst>
      <p:ext uri="{BB962C8B-B14F-4D97-AF65-F5344CB8AC3E}">
        <p14:creationId xmlns:p14="http://schemas.microsoft.com/office/powerpoint/2010/main" val="28295878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1991718-B61F-8542-BF25-24929034DDD5}" type="slidenum">
              <a:rPr lang="en-US" smtClean="0"/>
              <a:t>11</a:t>
            </a:fld>
            <a:endParaRPr lang="en-US" dirty="0"/>
          </a:p>
        </p:txBody>
      </p:sp>
    </p:spTree>
    <p:extLst>
      <p:ext uri="{BB962C8B-B14F-4D97-AF65-F5344CB8AC3E}">
        <p14:creationId xmlns:p14="http://schemas.microsoft.com/office/powerpoint/2010/main" val="22716780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991718-B61F-8542-BF25-24929034DDD5}" type="slidenum">
              <a:rPr lang="en-US" smtClean="0"/>
              <a:t>12</a:t>
            </a:fld>
            <a:endParaRPr lang="en-US"/>
          </a:p>
        </p:txBody>
      </p:sp>
    </p:spTree>
    <p:extLst>
      <p:ext uri="{BB962C8B-B14F-4D97-AF65-F5344CB8AC3E}">
        <p14:creationId xmlns:p14="http://schemas.microsoft.com/office/powerpoint/2010/main" val="24033974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1991718-B61F-8542-BF25-24929034DDD5}" type="slidenum">
              <a:rPr lang="en-US" smtClean="0"/>
              <a:t>13</a:t>
            </a:fld>
            <a:endParaRPr lang="en-US" dirty="0"/>
          </a:p>
        </p:txBody>
      </p:sp>
    </p:spTree>
    <p:extLst>
      <p:ext uri="{BB962C8B-B14F-4D97-AF65-F5344CB8AC3E}">
        <p14:creationId xmlns:p14="http://schemas.microsoft.com/office/powerpoint/2010/main" val="24648413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991718-B61F-8542-BF25-24929034DDD5}" type="slidenum">
              <a:rPr lang="en-US" smtClean="0"/>
              <a:t>14</a:t>
            </a:fld>
            <a:endParaRPr lang="en-US"/>
          </a:p>
        </p:txBody>
      </p:sp>
    </p:spTree>
    <p:extLst>
      <p:ext uri="{BB962C8B-B14F-4D97-AF65-F5344CB8AC3E}">
        <p14:creationId xmlns:p14="http://schemas.microsoft.com/office/powerpoint/2010/main" val="36552166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991718-B61F-8542-BF25-24929034DDD5}" type="slidenum">
              <a:rPr lang="en-US" smtClean="0"/>
              <a:t>15</a:t>
            </a:fld>
            <a:endParaRPr lang="en-US"/>
          </a:p>
        </p:txBody>
      </p:sp>
    </p:spTree>
    <p:extLst>
      <p:ext uri="{BB962C8B-B14F-4D97-AF65-F5344CB8AC3E}">
        <p14:creationId xmlns:p14="http://schemas.microsoft.com/office/powerpoint/2010/main" val="28586986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1991718-B61F-8542-BF25-24929034DDD5}" type="slidenum">
              <a:rPr lang="en-US" smtClean="0"/>
              <a:t>16</a:t>
            </a:fld>
            <a:endParaRPr lang="en-US" dirty="0"/>
          </a:p>
        </p:txBody>
      </p:sp>
    </p:spTree>
    <p:extLst>
      <p:ext uri="{BB962C8B-B14F-4D97-AF65-F5344CB8AC3E}">
        <p14:creationId xmlns:p14="http://schemas.microsoft.com/office/powerpoint/2010/main" val="3470204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991718-B61F-8542-BF25-24929034DDD5}" type="slidenum">
              <a:rPr lang="en-US" smtClean="0"/>
              <a:t>17</a:t>
            </a:fld>
            <a:endParaRPr lang="en-US"/>
          </a:p>
        </p:txBody>
      </p:sp>
    </p:spTree>
    <p:extLst>
      <p:ext uri="{BB962C8B-B14F-4D97-AF65-F5344CB8AC3E}">
        <p14:creationId xmlns:p14="http://schemas.microsoft.com/office/powerpoint/2010/main" val="265156751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991718-B61F-8542-BF25-24929034DDD5}" type="slidenum">
              <a:rPr lang="en-US" smtClean="0"/>
              <a:t>18</a:t>
            </a:fld>
            <a:endParaRPr lang="en-US"/>
          </a:p>
        </p:txBody>
      </p:sp>
    </p:spTree>
    <p:extLst>
      <p:ext uri="{BB962C8B-B14F-4D97-AF65-F5344CB8AC3E}">
        <p14:creationId xmlns:p14="http://schemas.microsoft.com/office/powerpoint/2010/main" val="1271538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1991718-B61F-8542-BF25-24929034DDD5}" type="slidenum">
              <a:rPr lang="en-US" smtClean="0"/>
              <a:t>2</a:t>
            </a:fld>
            <a:endParaRPr lang="en-US" dirty="0"/>
          </a:p>
        </p:txBody>
      </p:sp>
    </p:spTree>
    <p:extLst>
      <p:ext uri="{BB962C8B-B14F-4D97-AF65-F5344CB8AC3E}">
        <p14:creationId xmlns:p14="http://schemas.microsoft.com/office/powerpoint/2010/main" val="3440021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991718-B61F-8542-BF25-24929034DDD5}" type="slidenum">
              <a:rPr lang="en-US" smtClean="0"/>
              <a:t>3</a:t>
            </a:fld>
            <a:endParaRPr lang="en-US"/>
          </a:p>
        </p:txBody>
      </p:sp>
    </p:spTree>
    <p:extLst>
      <p:ext uri="{BB962C8B-B14F-4D97-AF65-F5344CB8AC3E}">
        <p14:creationId xmlns:p14="http://schemas.microsoft.com/office/powerpoint/2010/main" val="31440201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991718-B61F-8542-BF25-24929034DDD5}" type="slidenum">
              <a:rPr lang="en-US" smtClean="0"/>
              <a:t>4</a:t>
            </a:fld>
            <a:endParaRPr lang="en-US"/>
          </a:p>
        </p:txBody>
      </p:sp>
    </p:spTree>
    <p:extLst>
      <p:ext uri="{BB962C8B-B14F-4D97-AF65-F5344CB8AC3E}">
        <p14:creationId xmlns:p14="http://schemas.microsoft.com/office/powerpoint/2010/main" val="5611776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1991718-B61F-8542-BF25-24929034DDD5}" type="slidenum">
              <a:rPr lang="en-US" smtClean="0"/>
              <a:t>5</a:t>
            </a:fld>
            <a:endParaRPr lang="en-US" dirty="0"/>
          </a:p>
        </p:txBody>
      </p:sp>
    </p:spTree>
    <p:extLst>
      <p:ext uri="{BB962C8B-B14F-4D97-AF65-F5344CB8AC3E}">
        <p14:creationId xmlns:p14="http://schemas.microsoft.com/office/powerpoint/2010/main" val="1140722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991718-B61F-8542-BF25-24929034DDD5}" type="slidenum">
              <a:rPr lang="en-US" smtClean="0"/>
              <a:t>6</a:t>
            </a:fld>
            <a:endParaRPr lang="en-US"/>
          </a:p>
        </p:txBody>
      </p:sp>
    </p:spTree>
    <p:extLst>
      <p:ext uri="{BB962C8B-B14F-4D97-AF65-F5344CB8AC3E}">
        <p14:creationId xmlns:p14="http://schemas.microsoft.com/office/powerpoint/2010/main" val="34526502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991718-B61F-8542-BF25-24929034DDD5}" type="slidenum">
              <a:rPr lang="en-US" smtClean="0"/>
              <a:t>7</a:t>
            </a:fld>
            <a:endParaRPr lang="en-US"/>
          </a:p>
        </p:txBody>
      </p:sp>
    </p:spTree>
    <p:extLst>
      <p:ext uri="{BB962C8B-B14F-4D97-AF65-F5344CB8AC3E}">
        <p14:creationId xmlns:p14="http://schemas.microsoft.com/office/powerpoint/2010/main" val="19887846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1991718-B61F-8542-BF25-24929034DDD5}" type="slidenum">
              <a:rPr lang="en-US" smtClean="0"/>
              <a:t>8</a:t>
            </a:fld>
            <a:endParaRPr lang="en-US" dirty="0"/>
          </a:p>
        </p:txBody>
      </p:sp>
    </p:spTree>
    <p:extLst>
      <p:ext uri="{BB962C8B-B14F-4D97-AF65-F5344CB8AC3E}">
        <p14:creationId xmlns:p14="http://schemas.microsoft.com/office/powerpoint/2010/main" val="11355940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991718-B61F-8542-BF25-24929034DDD5}" type="slidenum">
              <a:rPr lang="en-US" smtClean="0"/>
              <a:t>9</a:t>
            </a:fld>
            <a:endParaRPr lang="en-US"/>
          </a:p>
        </p:txBody>
      </p:sp>
    </p:spTree>
    <p:extLst>
      <p:ext uri="{BB962C8B-B14F-4D97-AF65-F5344CB8AC3E}">
        <p14:creationId xmlns:p14="http://schemas.microsoft.com/office/powerpoint/2010/main" val="10114643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1169-A316-3346-93FD-567EA8E971E2}"/>
              </a:ext>
            </a:extLst>
          </p:cNvPr>
          <p:cNvSpPr>
            <a:spLocks noGrp="1"/>
          </p:cNvSpPr>
          <p:nvPr>
            <p:ph type="title"/>
          </p:nvPr>
        </p:nvSpPr>
        <p:spPr>
          <a:xfrm>
            <a:off x="480001" y="180305"/>
            <a:ext cx="9385217" cy="940157"/>
          </a:xfrm>
        </p:spPr>
        <p:txBody>
          <a:bodyPr>
            <a:normAutofit/>
          </a:bodyPr>
          <a:lstStyle>
            <a:lvl1pPr algn="l">
              <a:defRPr sz="4400">
                <a:solidFill>
                  <a:schemeClr val="tx2"/>
                </a:solidFill>
                <a:latin typeface="FoundrySterling-Bold" panose="02000700000000000000" pitchFamily="2" charset="0"/>
              </a:defRPr>
            </a:lvl1pPr>
          </a:lstStyle>
          <a:p>
            <a:r>
              <a:rPr lang="en-US" dirty="0" smtClean="0"/>
              <a:t>Click to edit Master title style</a:t>
            </a:r>
            <a:endParaRPr lang="en-US" dirty="0"/>
          </a:p>
        </p:txBody>
      </p:sp>
      <p:sp>
        <p:nvSpPr>
          <p:cNvPr id="3" name="Content Placeholder 2">
            <a:extLst>
              <a:ext uri="{FF2B5EF4-FFF2-40B4-BE49-F238E27FC236}">
                <a16:creationId xmlns:a16="http://schemas.microsoft.com/office/drawing/2014/main" id="{74EE749C-641E-F24E-9487-A6E450222E77}"/>
              </a:ext>
            </a:extLst>
          </p:cNvPr>
          <p:cNvSpPr>
            <a:spLocks noGrp="1"/>
          </p:cNvSpPr>
          <p:nvPr>
            <p:ph idx="1"/>
          </p:nvPr>
        </p:nvSpPr>
        <p:spPr>
          <a:xfrm>
            <a:off x="480001" y="1506828"/>
            <a:ext cx="10515600" cy="5074276"/>
          </a:xfrm>
        </p:spPr>
        <p:txBody>
          <a:bodyPr/>
          <a:lstStyle>
            <a:lvl1pPr>
              <a:defRPr sz="4000"/>
            </a:lvl1pPr>
            <a:lvl2pPr>
              <a:defRPr sz="3200"/>
            </a:lvl2pPr>
            <a:lvl3pPr>
              <a:defRPr sz="2400"/>
            </a:lvl3pPr>
          </a:lstStyle>
          <a:p>
            <a:pPr lvl="0"/>
            <a:r>
              <a:rPr lang="en-US" dirty="0" smtClean="0"/>
              <a:t>Edit Master text styles</a:t>
            </a:r>
          </a:p>
          <a:p>
            <a:pPr lvl="1"/>
            <a:r>
              <a:rPr lang="en-US" dirty="0" smtClean="0"/>
              <a:t>Second level</a:t>
            </a:r>
          </a:p>
          <a:p>
            <a:pPr lvl="2"/>
            <a:r>
              <a:rPr lang="en-US" dirty="0" smtClean="0"/>
              <a:t>Third level</a:t>
            </a:r>
          </a:p>
        </p:txBody>
      </p:sp>
    </p:spTree>
    <p:extLst>
      <p:ext uri="{BB962C8B-B14F-4D97-AF65-F5344CB8AC3E}">
        <p14:creationId xmlns:p14="http://schemas.microsoft.com/office/powerpoint/2010/main" val="333671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1169-A316-3346-93FD-567EA8E971E2}"/>
              </a:ext>
            </a:extLst>
          </p:cNvPr>
          <p:cNvSpPr>
            <a:spLocks noGrp="1"/>
          </p:cNvSpPr>
          <p:nvPr>
            <p:ph type="title"/>
          </p:nvPr>
        </p:nvSpPr>
        <p:spPr>
          <a:xfrm>
            <a:off x="480001" y="180305"/>
            <a:ext cx="9385217" cy="940157"/>
          </a:xfrm>
        </p:spPr>
        <p:txBody>
          <a:bodyPr>
            <a:normAutofit/>
          </a:bodyPr>
          <a:lstStyle>
            <a:lvl1pPr algn="l">
              <a:defRPr sz="4400">
                <a:solidFill>
                  <a:schemeClr val="tx2"/>
                </a:solidFill>
                <a:latin typeface="FoundrySterling-Bold" panose="02000700000000000000" pitchFamily="2" charset="0"/>
              </a:defRPr>
            </a:lvl1pPr>
          </a:lstStyle>
          <a:p>
            <a:r>
              <a:rPr lang="en-US" dirty="0" smtClean="0"/>
              <a:t>Click to edit Master title style</a:t>
            </a:r>
            <a:endParaRPr lang="en-US" dirty="0"/>
          </a:p>
        </p:txBody>
      </p:sp>
      <p:sp>
        <p:nvSpPr>
          <p:cNvPr id="3" name="Content Placeholder 2">
            <a:extLst>
              <a:ext uri="{FF2B5EF4-FFF2-40B4-BE49-F238E27FC236}">
                <a16:creationId xmlns:a16="http://schemas.microsoft.com/office/drawing/2014/main" id="{74EE749C-641E-F24E-9487-A6E450222E77}"/>
              </a:ext>
            </a:extLst>
          </p:cNvPr>
          <p:cNvSpPr>
            <a:spLocks noGrp="1"/>
          </p:cNvSpPr>
          <p:nvPr>
            <p:ph idx="1"/>
          </p:nvPr>
        </p:nvSpPr>
        <p:spPr>
          <a:xfrm>
            <a:off x="480001" y="1506828"/>
            <a:ext cx="5225340" cy="5074276"/>
          </a:xfrm>
        </p:spPr>
        <p:txBody>
          <a:bodyPr/>
          <a:lstStyle>
            <a:lvl1pPr>
              <a:defRPr sz="4000"/>
            </a:lvl1pPr>
            <a:lvl2pPr>
              <a:defRPr sz="3200"/>
            </a:lvl2pPr>
            <a:lvl3pPr>
              <a:defRPr sz="2400"/>
            </a:lvl3pPr>
          </a:lstStyle>
          <a:p>
            <a:pPr lvl="0"/>
            <a:r>
              <a:rPr lang="en-US" dirty="0" smtClean="0"/>
              <a:t>Edit Master text styles</a:t>
            </a:r>
          </a:p>
          <a:p>
            <a:pPr lvl="1"/>
            <a:r>
              <a:rPr lang="en-US" dirty="0" smtClean="0"/>
              <a:t>Second level</a:t>
            </a:r>
          </a:p>
          <a:p>
            <a:pPr lvl="2"/>
            <a:r>
              <a:rPr lang="en-US" dirty="0" smtClean="0"/>
              <a:t>Third level</a:t>
            </a:r>
          </a:p>
        </p:txBody>
      </p:sp>
      <p:sp>
        <p:nvSpPr>
          <p:cNvPr id="4" name="Content Placeholder 2">
            <a:extLst>
              <a:ext uri="{FF2B5EF4-FFF2-40B4-BE49-F238E27FC236}">
                <a16:creationId xmlns:a16="http://schemas.microsoft.com/office/drawing/2014/main" id="{74EE749C-641E-F24E-9487-A6E450222E77}"/>
              </a:ext>
            </a:extLst>
          </p:cNvPr>
          <p:cNvSpPr>
            <a:spLocks noGrp="1"/>
          </p:cNvSpPr>
          <p:nvPr>
            <p:ph idx="10"/>
          </p:nvPr>
        </p:nvSpPr>
        <p:spPr>
          <a:xfrm>
            <a:off x="5844862" y="1506828"/>
            <a:ext cx="5153696" cy="5074276"/>
          </a:xfrm>
        </p:spPr>
        <p:txBody>
          <a:bodyPr/>
          <a:lstStyle>
            <a:lvl1pPr>
              <a:defRPr sz="4000"/>
            </a:lvl1pPr>
            <a:lvl2pPr>
              <a:defRPr sz="3200"/>
            </a:lvl2pPr>
            <a:lvl3pPr>
              <a:defRPr sz="2400"/>
            </a:lvl3pPr>
          </a:lstStyle>
          <a:p>
            <a:pPr lvl="0"/>
            <a:r>
              <a:rPr lang="en-US" dirty="0" smtClean="0"/>
              <a:t>Edit Master text styles</a:t>
            </a:r>
          </a:p>
          <a:p>
            <a:pPr lvl="1"/>
            <a:r>
              <a:rPr lang="en-US" dirty="0" smtClean="0"/>
              <a:t>Second level</a:t>
            </a:r>
          </a:p>
          <a:p>
            <a:pPr lvl="2"/>
            <a:r>
              <a:rPr lang="en-US" dirty="0" smtClean="0"/>
              <a:t>Third level</a:t>
            </a:r>
          </a:p>
        </p:txBody>
      </p:sp>
    </p:spTree>
    <p:extLst>
      <p:ext uri="{BB962C8B-B14F-4D97-AF65-F5344CB8AC3E}">
        <p14:creationId xmlns:p14="http://schemas.microsoft.com/office/powerpoint/2010/main" val="2429567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2EBD45-0C22-AB46-BDA4-76E88A2E89ED}"/>
              </a:ext>
            </a:extLst>
          </p:cNvPr>
          <p:cNvSpPr>
            <a:spLocks noGrp="1"/>
          </p:cNvSpPr>
          <p:nvPr>
            <p:ph type="title"/>
          </p:nvPr>
        </p:nvSpPr>
        <p:spPr>
          <a:xfrm>
            <a:off x="1094704" y="3309093"/>
            <a:ext cx="9958456" cy="1648496"/>
          </a:xfrm>
        </p:spPr>
        <p:txBody>
          <a:bodyPr anchor="b">
            <a:normAutofit/>
          </a:bodyPr>
          <a:lstStyle>
            <a:lvl1pPr algn="ctr">
              <a:defRPr sz="6000" b="1">
                <a:solidFill>
                  <a:schemeClr val="tx2"/>
                </a:solidFill>
                <a:latin typeface="FoundrySterling-Bold" panose="02000700000000000000" pitchFamily="2" charset="0"/>
              </a:defRPr>
            </a:lvl1pPr>
          </a:lstStyle>
          <a:p>
            <a:r>
              <a:rPr lang="en-US" dirty="0" smtClean="0"/>
              <a:t>Click to edit Master title style</a:t>
            </a:r>
            <a:endParaRPr lang="en-US" dirty="0"/>
          </a:p>
        </p:txBody>
      </p:sp>
      <p:sp>
        <p:nvSpPr>
          <p:cNvPr id="3" name="Rectangle 2"/>
          <p:cNvSpPr/>
          <p:nvPr userDrawn="1"/>
        </p:nvSpPr>
        <p:spPr>
          <a:xfrm>
            <a:off x="0" y="2217600"/>
            <a:ext cx="6374674" cy="8882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7876621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2EBD45-0C22-AB46-BDA4-76E88A2E89ED}"/>
              </a:ext>
            </a:extLst>
          </p:cNvPr>
          <p:cNvSpPr>
            <a:spLocks noGrp="1"/>
          </p:cNvSpPr>
          <p:nvPr>
            <p:ph type="title"/>
          </p:nvPr>
        </p:nvSpPr>
        <p:spPr>
          <a:xfrm>
            <a:off x="1094704" y="3309093"/>
            <a:ext cx="9958456" cy="1648496"/>
          </a:xfrm>
        </p:spPr>
        <p:txBody>
          <a:bodyPr anchor="b">
            <a:normAutofit/>
          </a:bodyPr>
          <a:lstStyle>
            <a:lvl1pPr algn="ctr">
              <a:defRPr sz="6000" b="1">
                <a:solidFill>
                  <a:schemeClr val="tx2"/>
                </a:solidFill>
                <a:latin typeface="FoundrySterling-Bold" panose="02000700000000000000" pitchFamily="2" charset="0"/>
              </a:defRPr>
            </a:lvl1pPr>
          </a:lstStyle>
          <a:p>
            <a:r>
              <a:rPr lang="en-US" dirty="0" smtClean="0"/>
              <a:t>Click to edit Master title style</a:t>
            </a:r>
            <a:endParaRPr lang="en-US" dirty="0"/>
          </a:p>
        </p:txBody>
      </p:sp>
    </p:spTree>
    <p:extLst>
      <p:ext uri="{BB962C8B-B14F-4D97-AF65-F5344CB8AC3E}">
        <p14:creationId xmlns:p14="http://schemas.microsoft.com/office/powerpoint/2010/main" val="39564331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2EBD45-0C22-AB46-BDA4-76E88A2E89ED}"/>
              </a:ext>
            </a:extLst>
          </p:cNvPr>
          <p:cNvSpPr>
            <a:spLocks noGrp="1"/>
          </p:cNvSpPr>
          <p:nvPr>
            <p:ph type="title"/>
          </p:nvPr>
        </p:nvSpPr>
        <p:spPr>
          <a:xfrm>
            <a:off x="1094704" y="3309093"/>
            <a:ext cx="9958456" cy="1648496"/>
          </a:xfrm>
        </p:spPr>
        <p:txBody>
          <a:bodyPr anchor="b">
            <a:normAutofit/>
          </a:bodyPr>
          <a:lstStyle>
            <a:lvl1pPr algn="ctr">
              <a:defRPr sz="6000" b="1">
                <a:solidFill>
                  <a:schemeClr val="tx2"/>
                </a:solidFill>
                <a:latin typeface="FoundrySterling-Bold" panose="02000700000000000000" pitchFamily="2" charset="0"/>
              </a:defRPr>
            </a:lvl1pPr>
          </a:lstStyle>
          <a:p>
            <a:r>
              <a:rPr lang="en-US" dirty="0" smtClean="0"/>
              <a:t>Click to edit Master title style</a:t>
            </a:r>
            <a:endParaRPr lang="en-US" dirty="0"/>
          </a:p>
        </p:txBody>
      </p:sp>
    </p:spTree>
    <p:extLst>
      <p:ext uri="{BB962C8B-B14F-4D97-AF65-F5344CB8AC3E}">
        <p14:creationId xmlns:p14="http://schemas.microsoft.com/office/powerpoint/2010/main" val="25080515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gi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41DB2EA-1051-3543-9132-408B4B8FA0DE}"/>
              </a:ext>
            </a:extLst>
          </p:cNvPr>
          <p:cNvSpPr>
            <a:spLocks noGrp="1"/>
          </p:cNvSpPr>
          <p:nvPr>
            <p:ph type="title"/>
          </p:nvPr>
        </p:nvSpPr>
        <p:spPr>
          <a:xfrm>
            <a:off x="480000" y="172800"/>
            <a:ext cx="9424949" cy="1024935"/>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a:extLst>
              <a:ext uri="{FF2B5EF4-FFF2-40B4-BE49-F238E27FC236}">
                <a16:creationId xmlns:a16="http://schemas.microsoft.com/office/drawing/2014/main" id="{90EECA68-BD64-BF41-BAF3-059EE20B9BB8}"/>
              </a:ext>
            </a:extLst>
          </p:cNvPr>
          <p:cNvSpPr>
            <a:spLocks noGrp="1"/>
          </p:cNvSpPr>
          <p:nvPr>
            <p:ph type="body" idx="1"/>
          </p:nvPr>
        </p:nvSpPr>
        <p:spPr>
          <a:xfrm>
            <a:off x="480000" y="1416676"/>
            <a:ext cx="10515600" cy="5268524"/>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0"/>
            <a:endParaRPr lang="en-US" dirty="0"/>
          </a:p>
        </p:txBody>
      </p:sp>
      <p:pic>
        <p:nvPicPr>
          <p:cNvPr id="8" name="Picture 7">
            <a:extLst>
              <a:ext uri="{FF2B5EF4-FFF2-40B4-BE49-F238E27FC236}">
                <a16:creationId xmlns:a16="http://schemas.microsoft.com/office/drawing/2014/main" id="{EFA6C91C-B5D3-4742-A490-C40374792ADA}"/>
              </a:ext>
            </a:extLst>
          </p:cNvPr>
          <p:cNvPicPr>
            <a:picLocks noChangeAspect="1"/>
          </p:cNvPicPr>
          <p:nvPr userDrawn="1"/>
        </p:nvPicPr>
        <p:blipFill>
          <a:blip r:embed="rId7"/>
          <a:stretch>
            <a:fillRect/>
          </a:stretch>
        </p:blipFill>
        <p:spPr>
          <a:xfrm>
            <a:off x="11100228" y="5784351"/>
            <a:ext cx="900849" cy="900849"/>
          </a:xfrm>
          <a:prstGeom prst="rect">
            <a:avLst/>
          </a:prstGeom>
        </p:spPr>
      </p:pic>
    </p:spTree>
    <p:extLst>
      <p:ext uri="{BB962C8B-B14F-4D97-AF65-F5344CB8AC3E}">
        <p14:creationId xmlns:p14="http://schemas.microsoft.com/office/powerpoint/2010/main" val="3849068172"/>
      </p:ext>
    </p:extLst>
  </p:cSld>
  <p:clrMap bg1="lt1" tx1="dk1" bg2="lt2" tx2="dk2" accent1="accent1" accent2="accent2" accent3="accent3" accent4="accent4" accent5="accent5" accent6="accent6" hlink="hlink" folHlink="folHlink"/>
  <p:sldLayoutIdLst>
    <p:sldLayoutId id="2147483682" r:id="rId1"/>
    <p:sldLayoutId id="2147483685" r:id="rId2"/>
    <p:sldLayoutId id="2147483683" r:id="rId3"/>
    <p:sldLayoutId id="2147483687" r:id="rId4"/>
    <p:sldLayoutId id="2147483686" r:id="rId5"/>
  </p:sldLayoutIdLst>
  <p:txStyles>
    <p:titleStyle>
      <a:lvl1pPr algn="l" defTabSz="914400" rtl="0" eaLnBrk="1" latinLnBrk="0" hangingPunct="1">
        <a:lnSpc>
          <a:spcPct val="90000"/>
        </a:lnSpc>
        <a:spcBef>
          <a:spcPct val="0"/>
        </a:spcBef>
        <a:buNone/>
        <a:defRPr sz="4400" b="1" kern="1200">
          <a:solidFill>
            <a:srgbClr val="002060"/>
          </a:solidFill>
          <a:latin typeface="FoundrySterling-Bold" panose="02000700000000000000" pitchFamily="2" charset="0"/>
          <a:ea typeface="+mj-ea"/>
          <a:cs typeface="+mj-cs"/>
        </a:defRPr>
      </a:lvl1pPr>
    </p:titleStyle>
    <p:bodyStyle>
      <a:lvl1pPr marL="457200" indent="-457200" algn="l" defTabSz="914400" rtl="0" eaLnBrk="1" latinLnBrk="0" hangingPunct="1">
        <a:lnSpc>
          <a:spcPct val="90000"/>
        </a:lnSpc>
        <a:spcBef>
          <a:spcPts val="1000"/>
        </a:spcBef>
        <a:buFont typeface="Arial" panose="020B0604020202020204" pitchFamily="34" charset="0"/>
        <a:buChar char="•"/>
        <a:defRPr sz="4000" kern="1200">
          <a:solidFill>
            <a:schemeClr val="tx1"/>
          </a:solidFill>
          <a:latin typeface="FoundrySterling-MediumOSF" panose="020005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200" kern="1200">
          <a:solidFill>
            <a:schemeClr val="tx1"/>
          </a:solidFill>
          <a:latin typeface="FoundrySterling-MediumOSF" panose="02000500000000000000"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FoundrySterling-MediumOSF" panose="02000500000000000000"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oundrySterling-MediumOSF" panose="02000500000000000000"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oundrySterling-MediumOSF" panose="02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hyperlink" Target="https://finance.admin.ox.ac.uk/expenses" TargetMode="External"/><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https://finance.admin.ox.ac.uk/EXPENSES"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hyperlink" Target="https://finance.admin.ox.ac.uk/eexpenses-training-and-support"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8" Type="http://schemas.openxmlformats.org/officeDocument/2006/relationships/hyperlink" Target="https://finance.admin.ox.ac.uk/files/sapconcureexpensesapproverqrgpdf" TargetMode="External"/><Relationship Id="rId3" Type="http://schemas.openxmlformats.org/officeDocument/2006/relationships/hyperlink" Target="https://finance.admin.ox.ac.uk/how-to-review-and-approve-expenses-claims" TargetMode="External"/><Relationship Id="rId7" Type="http://schemas.openxmlformats.org/officeDocument/2006/relationships/hyperlink" Target="https://finance.admin.ox.ac.uk/eexpenses-training-and-support" TargetMode="External"/><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hyperlink" Target="https://finance.admin.ox.ac.uk/departmental-expenses-guidance#/" TargetMode="External"/><Relationship Id="rId5" Type="http://schemas.openxmlformats.org/officeDocument/2006/relationships/hyperlink" Target="https://pod.admin.ox.ac.uk/communication-effectively" TargetMode="External"/><Relationship Id="rId4" Type="http://schemas.openxmlformats.org/officeDocument/2006/relationships/hyperlink" Target="https://finance.admin.ox.ac.uk/expenses"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finance.admin.ox.ac.uk/files/expensespolicy110521pdf" TargetMode="External"/><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https://finance.admin.ox.ac.uk/how-to-review-and-approve-expenses-claims" TargetMode="External"/><Relationship Id="rId7" Type="http://schemas.openxmlformats.org/officeDocument/2006/relationships/hyperlink" Target="https://finance.admin.ox.ac.uk/files/sapconcureexpensesapproverqrgpdf" TargetMode="External"/><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hyperlink" Target="https://finance.admin.ox.ac.uk/eexpenses-training-and-support" TargetMode="External"/><Relationship Id="rId5" Type="http://schemas.openxmlformats.org/officeDocument/2006/relationships/hyperlink" Target="https://finance.admin.ox.ac.uk/departmental-expenses-guidance#/" TargetMode="External"/><Relationship Id="rId4" Type="http://schemas.openxmlformats.org/officeDocument/2006/relationships/hyperlink" Target="https://finance.admin.ox.ac.uk/expenses"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finance.admin.ox.ac.uk/files/expensespolicy110521pdf" TargetMode="External"/><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8" Type="http://schemas.openxmlformats.org/officeDocument/2006/relationships/hyperlink" Target="https://finance.admin.ox.ac.uk/how-to-claim-expenses-staff-and-students" TargetMode="External"/><Relationship Id="rId3" Type="http://schemas.openxmlformats.org/officeDocument/2006/relationships/hyperlink" Target="https://finance.admin.ox.ac.uk/eexpenses-training-and-support" TargetMode="External"/><Relationship Id="rId7" Type="http://schemas.openxmlformats.org/officeDocument/2006/relationships/hyperlink" Target="https://finance.admin.ox.ac.uk/how-to-claim-expenses-people-external-to-the-university" TargetMode="External"/><Relationship Id="rId12" Type="http://schemas.openxmlformats.org/officeDocument/2006/relationships/hyperlink" Target="mailto:expensesproject@admin.ox.ac.uk"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hyperlink" Target="https://finance.admin.ox.ac.uk/maintaining-roles-and-data-in-eexpenses" TargetMode="External"/><Relationship Id="rId11" Type="http://schemas.openxmlformats.org/officeDocument/2006/relationships/hyperlink" Target="https://finance.web.ox.ac.uk/expenses" TargetMode="External"/><Relationship Id="rId5" Type="http://schemas.openxmlformats.org/officeDocument/2006/relationships/hyperlink" Target="https://finance.admin.ox.ac.uk/expenses" TargetMode="External"/><Relationship Id="rId10" Type="http://schemas.openxmlformats.org/officeDocument/2006/relationships/hyperlink" Target="https://finance.admin.ox.ac.uk/barclaycard" TargetMode="External"/><Relationship Id="rId4" Type="http://schemas.openxmlformats.org/officeDocument/2006/relationships/hyperlink" Target="mailto:abcd1234@OX.AC.UK" TargetMode="External"/><Relationship Id="rId9" Type="http://schemas.openxmlformats.org/officeDocument/2006/relationships/hyperlink" Target="https://finance.admin.ox.ac.uk/arrange-an-advance-0"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finance.admin.ox.ac.uk/eexpenses-training-and-support"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hyperlink" Target="mailto:expensesproject@admin.ox.ac.uk" TargetMode="External"/><Relationship Id="rId4" Type="http://schemas.openxmlformats.org/officeDocument/2006/relationships/hyperlink" Target="https://finance.web.ox.ac.uk/expenses"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finance.admin.ox.ac.uk/expenses" TargetMode="External"/><Relationship Id="rId7" Type="http://schemas.openxmlformats.org/officeDocument/2006/relationships/hyperlink" Target="https://finance.admin.ox.ac.uk/barclaycard"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hyperlink" Target="https://finance.admin.ox.ac.uk/arrange-an-advance-0" TargetMode="External"/><Relationship Id="rId5" Type="http://schemas.openxmlformats.org/officeDocument/2006/relationships/hyperlink" Target="https://finance.admin.ox.ac.uk/how-to-claim-expenses-staff-and-students#tab-2566436" TargetMode="External"/><Relationship Id="rId4" Type="http://schemas.openxmlformats.org/officeDocument/2006/relationships/hyperlink" Target="https://finance.admin.ox.ac.uk/how-to-claim-expenses-claimants-external-to-the-university" TargetMode="External"/></Relationships>
</file>

<file path=ppt/slides/_rels/slide7.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hyperlink" Target="https://finance.admin.ox.ac.uk/expenses" TargetMode="External"/><Relationship Id="rId7" Type="http://schemas.openxmlformats.org/officeDocument/2006/relationships/hyperlink" Target="https://finance.admin.ox.ac.uk/how-to-videos-2"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hyperlink" Target="https://finance.admin.ox.ac.uk/eexpenses-training-and-support" TargetMode="External"/><Relationship Id="rId5" Type="http://schemas.openxmlformats.org/officeDocument/2006/relationships/hyperlink" Target="https://finance.admin.ox.ac.uk/files/sapconcureexpensesapproverqrgpdf" TargetMode="External"/><Relationship Id="rId4" Type="http://schemas.openxmlformats.org/officeDocument/2006/relationships/hyperlink" Target="https://finance.admin.ox.ac.uk/files/sapconcureexpensesclaimantqrgpdf"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8" Type="http://schemas.openxmlformats.org/officeDocument/2006/relationships/hyperlink" Target="https://finance.admin.ox.ac.uk/files/sapconcureexpensesclaimantqrgpdf" TargetMode="External"/><Relationship Id="rId3" Type="http://schemas.openxmlformats.org/officeDocument/2006/relationships/hyperlink" Target="https://finance.admin.ox.ac.uk/expenses" TargetMode="External"/><Relationship Id="rId7" Type="http://schemas.openxmlformats.org/officeDocument/2006/relationships/hyperlink" Target="https://finance.admin.ox.ac.uk/claimants-expenses-guidance"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hyperlink" Target="https://finance.web.ox.ac.uk/how-to-claim-expenses-staff-and-students" TargetMode="External"/><Relationship Id="rId11" Type="http://schemas.openxmlformats.org/officeDocument/2006/relationships/hyperlink" Target="https://finance.admin.ox.ac.uk/how-to-videos-2" TargetMode="External"/><Relationship Id="rId5" Type="http://schemas.openxmlformats.org/officeDocument/2006/relationships/hyperlink" Target="https://finance.admin.ox.ac.uk/barclaycard" TargetMode="External"/><Relationship Id="rId10" Type="http://schemas.openxmlformats.org/officeDocument/2006/relationships/hyperlink" Target="https://finance.admin.ox.ac.uk/eexpenses-training-and-support" TargetMode="External"/><Relationship Id="rId4" Type="http://schemas.openxmlformats.org/officeDocument/2006/relationships/hyperlink" Target="https://finance.admin.ox.ac.uk/arrange-an-advance-0" TargetMode="External"/><Relationship Id="rId9" Type="http://schemas.openxmlformats.org/officeDocument/2006/relationships/hyperlink" Target="https://finance.admin.ox.ac.uk/files/sapconcureexpensesapproverqrg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AF452-310C-6942-BD35-2FCB0E838284}"/>
              </a:ext>
            </a:extLst>
          </p:cNvPr>
          <p:cNvSpPr>
            <a:spLocks noGrp="1"/>
          </p:cNvSpPr>
          <p:nvPr>
            <p:ph type="title"/>
          </p:nvPr>
        </p:nvSpPr>
        <p:spPr>
          <a:xfrm>
            <a:off x="537560" y="2975212"/>
            <a:ext cx="10515600" cy="1173707"/>
          </a:xfrm>
        </p:spPr>
        <p:txBody>
          <a:bodyPr>
            <a:normAutofit fontScale="90000"/>
          </a:bodyPr>
          <a:lstStyle/>
          <a:p>
            <a:pPr algn="l"/>
            <a:r>
              <a:rPr lang="en-US" sz="8800" dirty="0" smtClean="0">
                <a:solidFill>
                  <a:srgbClr val="20365F"/>
                </a:solidFill>
              </a:rPr>
              <a:t>E-Expenses Communication Pack</a:t>
            </a:r>
            <a:endParaRPr lang="en-US" sz="8800" dirty="0">
              <a:solidFill>
                <a:srgbClr val="20365F"/>
              </a:solidFill>
              <a:latin typeface="FoundrySterling-Bold" panose="02000700000000000000" pitchFamily="2" charset="0"/>
            </a:endParaRPr>
          </a:p>
        </p:txBody>
      </p:sp>
      <p:sp>
        <p:nvSpPr>
          <p:cNvPr id="6" name="Subtitle 2">
            <a:extLst>
              <a:ext uri="{FF2B5EF4-FFF2-40B4-BE49-F238E27FC236}">
                <a16:creationId xmlns:a16="http://schemas.microsoft.com/office/drawing/2014/main" id="{2E96B9A0-312C-E14F-99E6-F8B190546334}"/>
              </a:ext>
            </a:extLst>
          </p:cNvPr>
          <p:cNvSpPr txBox="1">
            <a:spLocks/>
          </p:cNvSpPr>
          <p:nvPr/>
        </p:nvSpPr>
        <p:spPr>
          <a:xfrm>
            <a:off x="8924109" y="6271148"/>
            <a:ext cx="1968009" cy="476633"/>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2"/>
                </a:solidFill>
                <a:latin typeface="FoundrySterling-MediumOSF" panose="02000500000000000000" pitchFamily="2" charset="0"/>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FoundrySterling-MediumOSF" panose="02000500000000000000" pitchFamily="2" charset="0"/>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FoundrySterling-MediumOSF" panose="02000500000000000000" pitchFamily="2" charset="0"/>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FoundrySterling-MediumOSF" panose="02000500000000000000" pitchFamily="2" charset="0"/>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FoundrySterling-MediumOSF" panose="02000500000000000000" pitchFamily="2" charset="0"/>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fld id="{D7C4D67F-AFD1-4216-9708-3868DFC8ECDB}" type="datetime1">
              <a:rPr lang="en-GB" sz="2800" b="1" smtClean="0">
                <a:solidFill>
                  <a:srgbClr val="20365F"/>
                </a:solidFill>
                <a:latin typeface="+mj-lt"/>
              </a:rPr>
              <a:t>21/10/2021</a:t>
            </a:fld>
            <a:endParaRPr lang="en-US" sz="3200" dirty="0">
              <a:solidFill>
                <a:srgbClr val="20365F"/>
              </a:solidFill>
              <a:latin typeface="Helvetica" pitchFamily="2" charset="0"/>
            </a:endParaRPr>
          </a:p>
        </p:txBody>
      </p:sp>
    </p:spTree>
    <p:extLst>
      <p:ext uri="{BB962C8B-B14F-4D97-AF65-F5344CB8AC3E}">
        <p14:creationId xmlns:p14="http://schemas.microsoft.com/office/powerpoint/2010/main" val="1710056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a:xfrm>
            <a:off x="245660" y="133686"/>
            <a:ext cx="9385217" cy="1340427"/>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400" b="1" kern="1200">
                <a:solidFill>
                  <a:schemeClr val="tx2"/>
                </a:solidFill>
                <a:latin typeface="FoundrySterling-Bold" panose="02000700000000000000" pitchFamily="2" charset="0"/>
                <a:ea typeface="+mj-ea"/>
                <a:cs typeface="+mj-cs"/>
              </a:defRPr>
            </a:lvl1pPr>
          </a:lstStyle>
          <a:p>
            <a:r>
              <a:rPr lang="en-GB" sz="2500" b="0" cap="all" spc="300" dirty="0" smtClean="0"/>
              <a:t>GO LIVE EMAIL continued</a:t>
            </a:r>
            <a:r>
              <a:rPr lang="en-GB" sz="3600" b="0" dirty="0" smtClean="0"/>
              <a:t/>
            </a:r>
            <a:br>
              <a:rPr lang="en-GB" sz="3600" b="0" dirty="0" smtClean="0"/>
            </a:br>
            <a:r>
              <a:rPr lang="en-GB" sz="3600" b="0" dirty="0" smtClean="0"/>
              <a:t/>
            </a:r>
            <a:br>
              <a:rPr lang="en-GB" sz="3600" b="0" dirty="0" smtClean="0"/>
            </a:br>
            <a:endParaRPr lang="en-GB" sz="3600" b="0" dirty="0"/>
          </a:p>
        </p:txBody>
      </p:sp>
      <p:sp>
        <p:nvSpPr>
          <p:cNvPr id="2" name="TextBox 1"/>
          <p:cNvSpPr txBox="1"/>
          <p:nvPr/>
        </p:nvSpPr>
        <p:spPr>
          <a:xfrm>
            <a:off x="245660" y="1241086"/>
            <a:ext cx="10454185" cy="2377574"/>
          </a:xfrm>
          <a:prstGeom prst="rect">
            <a:avLst/>
          </a:prstGeom>
          <a:noFill/>
        </p:spPr>
        <p:txBody>
          <a:bodyPr wrap="square" rtlCol="0">
            <a:spAutoFit/>
          </a:bodyPr>
          <a:lstStyle/>
          <a:p>
            <a:r>
              <a:rPr lang="en-GB" sz="1400" dirty="0"/>
              <a:t> </a:t>
            </a:r>
          </a:p>
          <a:p>
            <a:r>
              <a:rPr lang="en-GB" sz="1000" b="1" dirty="0" smtClean="0"/>
              <a:t>Claiming </a:t>
            </a:r>
            <a:r>
              <a:rPr lang="en-GB" sz="1000" b="1" dirty="0"/>
              <a:t>expenses from another department</a:t>
            </a:r>
            <a:endParaRPr lang="en-GB" sz="1000" dirty="0"/>
          </a:p>
          <a:p>
            <a:r>
              <a:rPr lang="en-GB" sz="1000" dirty="0"/>
              <a:t>It is possible to claim expenses from another department via the system if you need to. If you find your expense claim has not progressed, please be patient as this could be because the approver’s department is moving to </a:t>
            </a:r>
            <a:r>
              <a:rPr lang="en-GB" sz="1000" dirty="0" err="1"/>
              <a:t>eExpenses</a:t>
            </a:r>
            <a:r>
              <a:rPr lang="en-GB" sz="1000" dirty="0"/>
              <a:t> at a later date.  </a:t>
            </a:r>
          </a:p>
          <a:p>
            <a:r>
              <a:rPr lang="en-GB" sz="1000" dirty="0"/>
              <a:t> </a:t>
            </a:r>
          </a:p>
          <a:p>
            <a:r>
              <a:rPr lang="en-GB" sz="1000" dirty="0"/>
              <a:t>For further information please see the </a:t>
            </a:r>
            <a:r>
              <a:rPr lang="en-GB" sz="1000" u="sng" dirty="0">
                <a:hlinkClick r:id="rId3"/>
              </a:rPr>
              <a:t>Finance Division website</a:t>
            </a:r>
            <a:r>
              <a:rPr lang="en-GB" sz="1000" dirty="0"/>
              <a:t> or reply to this email</a:t>
            </a:r>
            <a:r>
              <a:rPr lang="en-GB" sz="1000" dirty="0" smtClean="0"/>
              <a:t>.</a:t>
            </a:r>
          </a:p>
          <a:p>
            <a:endParaRPr lang="en-GB" sz="1000" dirty="0"/>
          </a:p>
          <a:p>
            <a:r>
              <a:rPr lang="en-GB" sz="1050" b="1" dirty="0"/>
              <a:t>University Expenses Principles</a:t>
            </a:r>
            <a:endParaRPr lang="en-GB" sz="1000" dirty="0"/>
          </a:p>
          <a:p>
            <a:pPr marL="342900" lvl="0" indent="-342900">
              <a:buFont typeface="+mj-lt"/>
              <a:buAutoNum type="arabicPeriod"/>
            </a:pPr>
            <a:r>
              <a:rPr lang="en-GB" sz="1000" dirty="0"/>
              <a:t>Value for money is achieved.</a:t>
            </a:r>
          </a:p>
          <a:p>
            <a:pPr marL="342900" lvl="0" indent="-342900">
              <a:buFont typeface="+mj-lt"/>
              <a:buAutoNum type="arabicPeriod"/>
            </a:pPr>
            <a:r>
              <a:rPr lang="en-GB" sz="1000" dirty="0"/>
              <a:t>Expenses should only be used when it is not possible and / or practical for the University to pay for the good or service directly.</a:t>
            </a:r>
          </a:p>
          <a:p>
            <a:pPr marL="342900" lvl="0" indent="-342900">
              <a:buFont typeface="+mj-lt"/>
              <a:buAutoNum type="arabicPeriod"/>
            </a:pPr>
            <a:r>
              <a:rPr lang="en-GB" sz="1000" dirty="0"/>
              <a:t>Costs incurred are for business purposes only, and the individual does not receive a personal benefit.</a:t>
            </a:r>
          </a:p>
          <a:p>
            <a:pPr marL="342900" lvl="0" indent="-342900">
              <a:buFont typeface="+mj-lt"/>
              <a:buAutoNum type="arabicPeriod"/>
            </a:pPr>
            <a:r>
              <a:rPr lang="en-GB" sz="1000" dirty="0"/>
              <a:t>Only actual and evidenced costs are reclaimed.</a:t>
            </a:r>
          </a:p>
          <a:p>
            <a:endParaRPr lang="en-GB" sz="1000" dirty="0"/>
          </a:p>
          <a:p>
            <a:endParaRPr lang="en-GB" sz="1400" dirty="0"/>
          </a:p>
        </p:txBody>
      </p:sp>
      <p:pic>
        <p:nvPicPr>
          <p:cNvPr id="4" name="Picture 3"/>
          <p:cNvPicPr/>
          <p:nvPr/>
        </p:nvPicPr>
        <p:blipFill>
          <a:blip r:embed="rId4" cstate="print">
            <a:extLst>
              <a:ext uri="{28A0092B-C50C-407E-A947-70E740481C1C}">
                <a14:useLocalDpi xmlns:a14="http://schemas.microsoft.com/office/drawing/2010/main" val="0"/>
              </a:ext>
            </a:extLst>
          </a:blip>
          <a:stretch>
            <a:fillRect/>
          </a:stretch>
        </p:blipFill>
        <p:spPr>
          <a:xfrm>
            <a:off x="8513521" y="2085090"/>
            <a:ext cx="1423810" cy="1446096"/>
          </a:xfrm>
          <a:prstGeom prst="rect">
            <a:avLst/>
          </a:prstGeom>
        </p:spPr>
      </p:pic>
    </p:spTree>
    <p:extLst>
      <p:ext uri="{BB962C8B-B14F-4D97-AF65-F5344CB8AC3E}">
        <p14:creationId xmlns:p14="http://schemas.microsoft.com/office/powerpoint/2010/main" val="38582221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AF452-310C-6942-BD35-2FCB0E838284}"/>
              </a:ext>
            </a:extLst>
          </p:cNvPr>
          <p:cNvSpPr>
            <a:spLocks noGrp="1"/>
          </p:cNvSpPr>
          <p:nvPr>
            <p:ph type="title"/>
          </p:nvPr>
        </p:nvSpPr>
        <p:spPr>
          <a:xfrm>
            <a:off x="537560" y="2975212"/>
            <a:ext cx="10515600" cy="1173707"/>
          </a:xfrm>
        </p:spPr>
        <p:txBody>
          <a:bodyPr>
            <a:normAutofit fontScale="90000"/>
          </a:bodyPr>
          <a:lstStyle/>
          <a:p>
            <a:pPr algn="l"/>
            <a:r>
              <a:rPr lang="en-US" dirty="0" smtClean="0">
                <a:solidFill>
                  <a:srgbClr val="20365F"/>
                </a:solidFill>
              </a:rPr>
              <a:t>Text for email to approvers: </a:t>
            </a:r>
            <a:r>
              <a:rPr lang="en-GB" dirty="0">
                <a:solidFill>
                  <a:srgbClr val="20365F"/>
                </a:solidFill>
              </a:rPr>
              <a:t>Budget-holder approvers</a:t>
            </a:r>
            <a:r>
              <a:rPr lang="en-US" dirty="0">
                <a:solidFill>
                  <a:srgbClr val="20365F"/>
                </a:solidFill>
              </a:rPr>
              <a:t> </a:t>
            </a:r>
            <a:r>
              <a:rPr lang="en-GB" dirty="0">
                <a:solidFill>
                  <a:srgbClr val="20365F"/>
                </a:solidFill>
              </a:rPr>
              <a:t>EXCLUDING those that are also senior staff expense claim approvers</a:t>
            </a:r>
            <a:endParaRPr lang="en-US" dirty="0">
              <a:solidFill>
                <a:srgbClr val="20365F"/>
              </a:solidFill>
            </a:endParaRPr>
          </a:p>
        </p:txBody>
      </p:sp>
      <p:sp>
        <p:nvSpPr>
          <p:cNvPr id="6" name="Subtitle 2">
            <a:extLst>
              <a:ext uri="{FF2B5EF4-FFF2-40B4-BE49-F238E27FC236}">
                <a16:creationId xmlns:a16="http://schemas.microsoft.com/office/drawing/2014/main" id="{2E96B9A0-312C-E14F-99E6-F8B190546334}"/>
              </a:ext>
            </a:extLst>
          </p:cNvPr>
          <p:cNvSpPr txBox="1">
            <a:spLocks/>
          </p:cNvSpPr>
          <p:nvPr/>
        </p:nvSpPr>
        <p:spPr>
          <a:xfrm>
            <a:off x="8924109" y="6271148"/>
            <a:ext cx="1968009" cy="476633"/>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2"/>
                </a:solidFill>
                <a:latin typeface="FoundrySterling-MediumOSF" panose="02000500000000000000" pitchFamily="2" charset="0"/>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FoundrySterling-MediumOSF" panose="02000500000000000000" pitchFamily="2" charset="0"/>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FoundrySterling-MediumOSF" panose="02000500000000000000" pitchFamily="2" charset="0"/>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FoundrySterling-MediumOSF" panose="02000500000000000000" pitchFamily="2" charset="0"/>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FoundrySterling-MediumOSF" panose="02000500000000000000" pitchFamily="2" charset="0"/>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fld id="{D7C4D67F-AFD1-4216-9708-3868DFC8ECDB}" type="datetime1">
              <a:rPr lang="en-GB" sz="2800" b="1" smtClean="0">
                <a:solidFill>
                  <a:srgbClr val="20365F"/>
                </a:solidFill>
                <a:latin typeface="+mj-lt"/>
              </a:rPr>
              <a:t>21/10/2021</a:t>
            </a:fld>
            <a:endParaRPr lang="en-US" sz="3200" dirty="0">
              <a:solidFill>
                <a:srgbClr val="20365F"/>
              </a:solidFill>
              <a:latin typeface="Helvetica" pitchFamily="2" charset="0"/>
            </a:endParaRPr>
          </a:p>
        </p:txBody>
      </p:sp>
    </p:spTree>
    <p:extLst>
      <p:ext uri="{BB962C8B-B14F-4D97-AF65-F5344CB8AC3E}">
        <p14:creationId xmlns:p14="http://schemas.microsoft.com/office/powerpoint/2010/main" val="21279916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a:xfrm>
            <a:off x="245660" y="135082"/>
            <a:ext cx="11477767" cy="1340427"/>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400" b="1" kern="1200">
                <a:solidFill>
                  <a:schemeClr val="tx2"/>
                </a:solidFill>
                <a:latin typeface="FoundrySterling-Bold" panose="02000700000000000000" pitchFamily="2" charset="0"/>
                <a:ea typeface="+mj-ea"/>
                <a:cs typeface="+mj-cs"/>
              </a:defRPr>
            </a:lvl1pPr>
          </a:lstStyle>
          <a:p>
            <a:r>
              <a:rPr lang="en-GB" sz="2500" b="0" cap="all" spc="300" dirty="0"/>
              <a:t>EMAIL TO </a:t>
            </a:r>
            <a:r>
              <a:rPr lang="en-GB" sz="2500" b="0" cap="all" spc="300" dirty="0" smtClean="0"/>
              <a:t>BUDGET-HOLDER APPROVERS </a:t>
            </a:r>
            <a:r>
              <a:rPr lang="en-GB" sz="2500" b="0" cap="all" spc="300" dirty="0" smtClean="0"/>
              <a:t>TEXT</a:t>
            </a:r>
            <a:r>
              <a:rPr lang="en-GB" sz="3600" b="0" dirty="0" smtClean="0"/>
              <a:t/>
            </a:r>
            <a:br>
              <a:rPr lang="en-GB" sz="3600" b="0" dirty="0" smtClean="0"/>
            </a:br>
            <a:r>
              <a:rPr lang="en-GB" sz="3600" b="0" dirty="0" smtClean="0"/>
              <a:t/>
            </a:r>
            <a:br>
              <a:rPr lang="en-GB" sz="3600" b="0" dirty="0" smtClean="0"/>
            </a:br>
            <a:endParaRPr lang="en-GB" sz="3600" b="0" dirty="0"/>
          </a:p>
        </p:txBody>
      </p:sp>
      <p:sp>
        <p:nvSpPr>
          <p:cNvPr id="2" name="TextBox 1"/>
          <p:cNvSpPr txBox="1"/>
          <p:nvPr/>
        </p:nvSpPr>
        <p:spPr>
          <a:xfrm>
            <a:off x="245660" y="1160059"/>
            <a:ext cx="10454185" cy="4647426"/>
          </a:xfrm>
          <a:prstGeom prst="rect">
            <a:avLst/>
          </a:prstGeom>
          <a:noFill/>
        </p:spPr>
        <p:txBody>
          <a:bodyPr wrap="square" rtlCol="0">
            <a:spAutoFit/>
          </a:bodyPr>
          <a:lstStyle/>
          <a:p>
            <a:r>
              <a:rPr lang="en-GB" sz="1200" dirty="0" err="1" smtClean="0">
                <a:solidFill>
                  <a:schemeClr val="dk1"/>
                </a:solidFill>
              </a:rPr>
              <a:t>eExpenses</a:t>
            </a:r>
            <a:r>
              <a:rPr lang="en-GB" sz="1200" dirty="0" smtClean="0">
                <a:solidFill>
                  <a:schemeClr val="dk1"/>
                </a:solidFill>
              </a:rPr>
              <a:t> email to approvers</a:t>
            </a:r>
            <a:endParaRPr lang="en-GB" sz="1200" dirty="0" smtClean="0"/>
          </a:p>
          <a:p>
            <a:r>
              <a:rPr lang="en-GB" sz="1200" dirty="0" smtClean="0">
                <a:solidFill>
                  <a:srgbClr val="FF0000"/>
                </a:solidFill>
              </a:rPr>
              <a:t>Information highlighted in red to be added/checked locally</a:t>
            </a:r>
          </a:p>
          <a:p>
            <a:r>
              <a:rPr lang="en-GB" sz="1200" dirty="0" smtClean="0">
                <a:solidFill>
                  <a:srgbClr val="FF0000"/>
                </a:solidFill>
              </a:rPr>
              <a:t>	</a:t>
            </a:r>
          </a:p>
          <a:p>
            <a:r>
              <a:rPr lang="en-GB" sz="1200" dirty="0" smtClean="0">
                <a:solidFill>
                  <a:schemeClr val="dk1"/>
                </a:solidFill>
              </a:rPr>
              <a:t>Email from HAF or equivalent or their delegate or alternative team/individual (-1 week)</a:t>
            </a:r>
            <a:endParaRPr lang="en-GB" sz="1200" dirty="0" smtClean="0"/>
          </a:p>
          <a:p>
            <a:r>
              <a:rPr lang="en-GB" sz="1200" b="1" dirty="0" smtClean="0">
                <a:solidFill>
                  <a:schemeClr val="dk1"/>
                </a:solidFill>
              </a:rPr>
              <a:t>Audience: </a:t>
            </a:r>
            <a:r>
              <a:rPr lang="en-GB" sz="1200" b="1" dirty="0" smtClean="0">
                <a:solidFill>
                  <a:schemeClr val="dk1"/>
                </a:solidFill>
              </a:rPr>
              <a:t>budget-holder approvers EXCLUDING those that are also senior staff expense claim approvers</a:t>
            </a:r>
          </a:p>
          <a:p>
            <a:r>
              <a:rPr lang="en-GB" sz="1200" b="1" i="1" dirty="0" smtClean="0">
                <a:solidFill>
                  <a:schemeClr val="dk1"/>
                </a:solidFill>
              </a:rPr>
              <a:t> </a:t>
            </a:r>
            <a:endParaRPr lang="en-GB" sz="1200" dirty="0" smtClean="0"/>
          </a:p>
          <a:p>
            <a:r>
              <a:rPr lang="en-GB" sz="1200" b="1" i="1" dirty="0" smtClean="0">
                <a:solidFill>
                  <a:schemeClr val="dk1"/>
                </a:solidFill>
              </a:rPr>
              <a:t>Subject</a:t>
            </a:r>
            <a:r>
              <a:rPr lang="en-GB" sz="1200" b="1" i="1" dirty="0">
                <a:solidFill>
                  <a:schemeClr val="dk1"/>
                </a:solidFill>
              </a:rPr>
              <a:t>: </a:t>
            </a:r>
            <a:r>
              <a:rPr lang="en-GB" sz="1200" i="1" dirty="0">
                <a:solidFill>
                  <a:schemeClr val="dk1"/>
                </a:solidFill>
              </a:rPr>
              <a:t>IMPORTANT: change to how you approve expense </a:t>
            </a:r>
            <a:r>
              <a:rPr lang="en-GB" sz="1200" i="1" dirty="0" smtClean="0">
                <a:solidFill>
                  <a:schemeClr val="dk1"/>
                </a:solidFill>
              </a:rPr>
              <a:t>claims</a:t>
            </a:r>
          </a:p>
          <a:p>
            <a:endParaRPr lang="en-GB" sz="1400" i="1" dirty="0">
              <a:solidFill>
                <a:schemeClr val="dk1"/>
              </a:solidFill>
            </a:endParaRPr>
          </a:p>
          <a:p>
            <a:r>
              <a:rPr lang="en-GB" sz="1000" dirty="0">
                <a:solidFill>
                  <a:schemeClr val="dk1"/>
                </a:solidFill>
              </a:rPr>
              <a:t>Dear </a:t>
            </a:r>
            <a:r>
              <a:rPr lang="en-GB" sz="1000" dirty="0" smtClean="0">
                <a:solidFill>
                  <a:schemeClr val="dk1"/>
                </a:solidFill>
              </a:rPr>
              <a:t>colleague</a:t>
            </a:r>
          </a:p>
          <a:p>
            <a:endParaRPr lang="en-GB" sz="1000" dirty="0">
              <a:solidFill>
                <a:schemeClr val="dk1"/>
              </a:solidFill>
            </a:endParaRPr>
          </a:p>
          <a:p>
            <a:r>
              <a:rPr lang="en-GB" sz="1000" dirty="0">
                <a:solidFill>
                  <a:schemeClr val="dk1"/>
                </a:solidFill>
              </a:rPr>
              <a:t>As you may know the University is introducing an online system for expenses claims. </a:t>
            </a:r>
            <a:endParaRPr lang="en-GB" sz="1000" dirty="0" smtClean="0">
              <a:solidFill>
                <a:schemeClr val="dk1"/>
              </a:solidFill>
            </a:endParaRPr>
          </a:p>
          <a:p>
            <a:endParaRPr lang="en-GB" sz="1000" dirty="0">
              <a:solidFill>
                <a:schemeClr val="dk1"/>
              </a:solidFill>
            </a:endParaRPr>
          </a:p>
          <a:p>
            <a:r>
              <a:rPr lang="en-GB" sz="1000" dirty="0">
                <a:solidFill>
                  <a:schemeClr val="dk1"/>
                </a:solidFill>
              </a:rPr>
              <a:t>You have been identified as a budget-holder approver for expenses claims on a project or GL cost code. With the new system, you will now review and approve most claims online, as well as having the option to do this on the go using the mobile app. You will receive email notification when an item requires your approval. </a:t>
            </a:r>
            <a:r>
              <a:rPr lang="en-GB" sz="1000" dirty="0" smtClean="0">
                <a:solidFill>
                  <a:schemeClr val="dk1"/>
                </a:solidFill>
              </a:rPr>
              <a:t>  </a:t>
            </a:r>
          </a:p>
          <a:p>
            <a:endParaRPr lang="en-GB" sz="1000" dirty="0">
              <a:solidFill>
                <a:schemeClr val="dk1"/>
              </a:solidFill>
            </a:endParaRPr>
          </a:p>
          <a:p>
            <a:r>
              <a:rPr lang="en-GB" sz="1000" dirty="0">
                <a:solidFill>
                  <a:schemeClr val="dk1"/>
                </a:solidFill>
              </a:rPr>
              <a:t>When approving you are confirming that the activity has taken place and is appropriate to be charged to that budget.</a:t>
            </a:r>
          </a:p>
          <a:p>
            <a:endParaRPr lang="en-GB" sz="1000" dirty="0" smtClean="0">
              <a:solidFill>
                <a:schemeClr val="dk1"/>
              </a:solidFill>
            </a:endParaRPr>
          </a:p>
          <a:p>
            <a:r>
              <a:rPr lang="en-GB" sz="1000" dirty="0" smtClean="0">
                <a:solidFill>
                  <a:schemeClr val="dk1"/>
                </a:solidFill>
              </a:rPr>
              <a:t>We </a:t>
            </a:r>
            <a:r>
              <a:rPr lang="en-GB" sz="1000" dirty="0">
                <a:solidFill>
                  <a:schemeClr val="dk1"/>
                </a:solidFill>
              </a:rPr>
              <a:t>will start using SAP Concur </a:t>
            </a:r>
            <a:r>
              <a:rPr lang="en-GB" sz="1000" dirty="0" err="1">
                <a:solidFill>
                  <a:schemeClr val="dk1"/>
                </a:solidFill>
              </a:rPr>
              <a:t>eExpenses</a:t>
            </a:r>
            <a:r>
              <a:rPr lang="en-GB" sz="1000" dirty="0">
                <a:solidFill>
                  <a:schemeClr val="dk1"/>
                </a:solidFill>
              </a:rPr>
              <a:t> from </a:t>
            </a:r>
            <a:r>
              <a:rPr lang="en-GB" sz="1000" dirty="0">
                <a:solidFill>
                  <a:srgbClr val="FF0000"/>
                </a:solidFill>
              </a:rPr>
              <a:t>DATE</a:t>
            </a:r>
            <a:r>
              <a:rPr lang="en-GB" sz="1000" dirty="0">
                <a:solidFill>
                  <a:schemeClr val="dk1"/>
                </a:solidFill>
              </a:rPr>
              <a:t> and you can access </a:t>
            </a:r>
            <a:r>
              <a:rPr lang="en-GB" sz="1000" dirty="0" err="1">
                <a:solidFill>
                  <a:schemeClr val="dk1"/>
                </a:solidFill>
              </a:rPr>
              <a:t>eExpenses</a:t>
            </a:r>
            <a:r>
              <a:rPr lang="en-GB" sz="1000" dirty="0">
                <a:solidFill>
                  <a:schemeClr val="dk1"/>
                </a:solidFill>
              </a:rPr>
              <a:t> on the Finance Division website </a:t>
            </a:r>
            <a:r>
              <a:rPr lang="en-GB" sz="1000" u="sng" dirty="0">
                <a:solidFill>
                  <a:schemeClr val="dk1"/>
                </a:solidFill>
                <a:hlinkClick r:id="rId3"/>
              </a:rPr>
              <a:t>Expenses pages</a:t>
            </a:r>
            <a:r>
              <a:rPr lang="en-GB" sz="1000" dirty="0">
                <a:solidFill>
                  <a:schemeClr val="dk1"/>
                </a:solidFill>
              </a:rPr>
              <a:t>.</a:t>
            </a:r>
          </a:p>
          <a:p>
            <a:r>
              <a:rPr lang="en-GB" sz="1000" dirty="0">
                <a:solidFill>
                  <a:schemeClr val="dk1"/>
                </a:solidFill>
              </a:rPr>
              <a:t>You can also access </a:t>
            </a:r>
            <a:r>
              <a:rPr lang="en-GB" sz="1000" u="sng" dirty="0" err="1">
                <a:solidFill>
                  <a:schemeClr val="dk1"/>
                </a:solidFill>
                <a:hlinkClick r:id="rId4"/>
              </a:rPr>
              <a:t>eExpenses</a:t>
            </a:r>
            <a:r>
              <a:rPr lang="en-GB" sz="1000" u="sng" dirty="0">
                <a:solidFill>
                  <a:schemeClr val="dk1"/>
                </a:solidFill>
                <a:hlinkClick r:id="rId4"/>
              </a:rPr>
              <a:t> training and support</a:t>
            </a:r>
            <a:r>
              <a:rPr lang="en-GB" sz="1000" dirty="0">
                <a:solidFill>
                  <a:schemeClr val="dk1"/>
                </a:solidFill>
                <a:hlinkClick r:id="rId4"/>
              </a:rPr>
              <a:t> </a:t>
            </a:r>
            <a:r>
              <a:rPr lang="en-GB" sz="1000" dirty="0">
                <a:solidFill>
                  <a:schemeClr val="dk1"/>
                </a:solidFill>
              </a:rPr>
              <a:t>via the Finance Division website.</a:t>
            </a:r>
          </a:p>
          <a:p>
            <a:r>
              <a:rPr lang="en-GB" sz="1000" dirty="0">
                <a:solidFill>
                  <a:schemeClr val="dk1"/>
                </a:solidFill>
              </a:rPr>
              <a:t> </a:t>
            </a:r>
          </a:p>
          <a:p>
            <a:r>
              <a:rPr lang="en-GB" sz="1000" b="1" dirty="0">
                <a:solidFill>
                  <a:schemeClr val="dk1"/>
                </a:solidFill>
              </a:rPr>
              <a:t>If you have any questions, please contact your departmental finance or admin team.</a:t>
            </a:r>
            <a:endParaRPr lang="en-GB" sz="1000" dirty="0">
              <a:solidFill>
                <a:schemeClr val="dk1"/>
              </a:solidFill>
            </a:endParaRPr>
          </a:p>
          <a:p>
            <a:r>
              <a:rPr lang="en-GB" sz="1000" dirty="0">
                <a:solidFill>
                  <a:schemeClr val="dk1"/>
                </a:solidFill>
              </a:rPr>
              <a:t> </a:t>
            </a:r>
          </a:p>
          <a:p>
            <a:r>
              <a:rPr lang="en-GB" sz="1000" dirty="0">
                <a:solidFill>
                  <a:schemeClr val="dk1"/>
                </a:solidFill>
              </a:rPr>
              <a:t>Kind regards</a:t>
            </a:r>
          </a:p>
          <a:p>
            <a:r>
              <a:rPr lang="en-GB" sz="1000" dirty="0">
                <a:solidFill>
                  <a:schemeClr val="dk1"/>
                </a:solidFill>
              </a:rPr>
              <a:t> </a:t>
            </a:r>
          </a:p>
          <a:p>
            <a:r>
              <a:rPr lang="en-GB" sz="1000" dirty="0">
                <a:solidFill>
                  <a:srgbClr val="FF0000"/>
                </a:solidFill>
              </a:rPr>
              <a:t>HAF or equivalent</a:t>
            </a:r>
          </a:p>
          <a:p>
            <a:endParaRPr lang="en-GB" sz="1400" dirty="0"/>
          </a:p>
          <a:p>
            <a:endParaRPr lang="en-GB" sz="1400" dirty="0"/>
          </a:p>
        </p:txBody>
      </p:sp>
    </p:spTree>
    <p:extLst>
      <p:ext uri="{BB962C8B-B14F-4D97-AF65-F5344CB8AC3E}">
        <p14:creationId xmlns:p14="http://schemas.microsoft.com/office/powerpoint/2010/main" val="13614381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AF452-310C-6942-BD35-2FCB0E838284}"/>
              </a:ext>
            </a:extLst>
          </p:cNvPr>
          <p:cNvSpPr>
            <a:spLocks noGrp="1"/>
          </p:cNvSpPr>
          <p:nvPr>
            <p:ph type="title"/>
          </p:nvPr>
        </p:nvSpPr>
        <p:spPr>
          <a:xfrm>
            <a:off x="537560" y="2975212"/>
            <a:ext cx="10515600" cy="1173707"/>
          </a:xfrm>
        </p:spPr>
        <p:txBody>
          <a:bodyPr>
            <a:normAutofit fontScale="90000"/>
          </a:bodyPr>
          <a:lstStyle/>
          <a:p>
            <a:pPr lvl="0" algn="l">
              <a:defRPr/>
            </a:pPr>
            <a:r>
              <a:rPr lang="en-US" dirty="0" smtClean="0">
                <a:solidFill>
                  <a:srgbClr val="20365F"/>
                </a:solidFill>
              </a:rPr>
              <a:t>Text for email to approvers: </a:t>
            </a:r>
            <a:r>
              <a:rPr lang="en-GB" dirty="0" smtClean="0">
                <a:solidFill>
                  <a:schemeClr val="dk1"/>
                </a:solidFill>
              </a:rPr>
              <a:t> </a:t>
            </a:r>
            <a:r>
              <a:rPr lang="en-GB" dirty="0">
                <a:solidFill>
                  <a:srgbClr val="20365F"/>
                </a:solidFill>
              </a:rPr>
              <a:t>Level 1, 2, 3 authorised approvers EXCLUDING those that are also senior staff expense claim approvers</a:t>
            </a:r>
          </a:p>
        </p:txBody>
      </p:sp>
      <p:sp>
        <p:nvSpPr>
          <p:cNvPr id="6" name="Subtitle 2">
            <a:extLst>
              <a:ext uri="{FF2B5EF4-FFF2-40B4-BE49-F238E27FC236}">
                <a16:creationId xmlns:a16="http://schemas.microsoft.com/office/drawing/2014/main" id="{2E96B9A0-312C-E14F-99E6-F8B190546334}"/>
              </a:ext>
            </a:extLst>
          </p:cNvPr>
          <p:cNvSpPr txBox="1">
            <a:spLocks/>
          </p:cNvSpPr>
          <p:nvPr/>
        </p:nvSpPr>
        <p:spPr>
          <a:xfrm>
            <a:off x="8924109" y="6271148"/>
            <a:ext cx="1968009" cy="476633"/>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2"/>
                </a:solidFill>
                <a:latin typeface="FoundrySterling-MediumOSF" panose="02000500000000000000" pitchFamily="2" charset="0"/>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FoundrySterling-MediumOSF" panose="02000500000000000000" pitchFamily="2" charset="0"/>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FoundrySterling-MediumOSF" panose="02000500000000000000" pitchFamily="2" charset="0"/>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FoundrySterling-MediumOSF" panose="02000500000000000000" pitchFamily="2" charset="0"/>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FoundrySterling-MediumOSF" panose="02000500000000000000" pitchFamily="2" charset="0"/>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fld id="{D7C4D67F-AFD1-4216-9708-3868DFC8ECDB}" type="datetime1">
              <a:rPr lang="en-GB" sz="2800" b="1" smtClean="0">
                <a:solidFill>
                  <a:srgbClr val="20365F"/>
                </a:solidFill>
                <a:latin typeface="+mj-lt"/>
              </a:rPr>
              <a:t>21/10/2021</a:t>
            </a:fld>
            <a:endParaRPr lang="en-US" sz="3200" dirty="0">
              <a:solidFill>
                <a:srgbClr val="20365F"/>
              </a:solidFill>
              <a:latin typeface="Helvetica" pitchFamily="2" charset="0"/>
            </a:endParaRPr>
          </a:p>
        </p:txBody>
      </p:sp>
    </p:spTree>
    <p:extLst>
      <p:ext uri="{BB962C8B-B14F-4D97-AF65-F5344CB8AC3E}">
        <p14:creationId xmlns:p14="http://schemas.microsoft.com/office/powerpoint/2010/main" val="33066536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a:xfrm>
            <a:off x="150126" y="1"/>
            <a:ext cx="11846256" cy="1856096"/>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b="1" kern="1200">
                <a:solidFill>
                  <a:schemeClr val="tx2"/>
                </a:solidFill>
                <a:latin typeface="FoundrySterling-Bold" panose="02000700000000000000" pitchFamily="2" charset="0"/>
                <a:ea typeface="+mj-ea"/>
                <a:cs typeface="+mj-cs"/>
              </a:defRPr>
            </a:lvl1pPr>
          </a:lstStyle>
          <a:p>
            <a:r>
              <a:rPr lang="en-GB" sz="2500" b="0" cap="all" spc="300" dirty="0"/>
              <a:t>EMAIL TO </a:t>
            </a:r>
            <a:r>
              <a:rPr lang="en-GB" sz="2500" b="0" cap="all" spc="300" dirty="0" smtClean="0"/>
              <a:t>Level 1, 2 and 3 APPROVERS TEXT</a:t>
            </a:r>
          </a:p>
          <a:p>
            <a:r>
              <a:rPr lang="en-GB" sz="3600" b="0" dirty="0" smtClean="0"/>
              <a:t/>
            </a:r>
            <a:br>
              <a:rPr lang="en-GB" sz="3600" b="0" dirty="0" smtClean="0"/>
            </a:br>
            <a:endParaRPr lang="en-GB" sz="3600" b="0" dirty="0"/>
          </a:p>
        </p:txBody>
      </p:sp>
      <p:sp>
        <p:nvSpPr>
          <p:cNvPr id="2" name="TextBox 1"/>
          <p:cNvSpPr txBox="1"/>
          <p:nvPr/>
        </p:nvSpPr>
        <p:spPr>
          <a:xfrm>
            <a:off x="150126" y="688315"/>
            <a:ext cx="10836322" cy="6494085"/>
          </a:xfrm>
          <a:prstGeom prst="rect">
            <a:avLst/>
          </a:prstGeom>
          <a:noFill/>
        </p:spPr>
        <p:txBody>
          <a:bodyPr wrap="square" rtlCol="0">
            <a:spAutoFit/>
          </a:bodyPr>
          <a:lstStyle/>
          <a:p>
            <a:r>
              <a:rPr lang="en-GB" sz="1200" dirty="0" err="1">
                <a:solidFill>
                  <a:schemeClr val="dk1"/>
                </a:solidFill>
              </a:rPr>
              <a:t>eExpenses</a:t>
            </a:r>
            <a:r>
              <a:rPr lang="en-GB" sz="1200" dirty="0">
                <a:solidFill>
                  <a:schemeClr val="dk1"/>
                </a:solidFill>
              </a:rPr>
              <a:t> email to approvers</a:t>
            </a:r>
            <a:endParaRPr lang="en-GB" sz="1200" dirty="0"/>
          </a:p>
          <a:p>
            <a:r>
              <a:rPr lang="en-GB" sz="1200" dirty="0">
                <a:solidFill>
                  <a:srgbClr val="FF0000"/>
                </a:solidFill>
              </a:rPr>
              <a:t>Information highlighted in red to be added/checked locally</a:t>
            </a:r>
          </a:p>
          <a:p>
            <a:r>
              <a:rPr lang="en-GB" sz="1200" dirty="0">
                <a:solidFill>
                  <a:schemeClr val="dk1"/>
                </a:solidFill>
              </a:rPr>
              <a:t>		</a:t>
            </a:r>
            <a:endParaRPr lang="en-GB" sz="1200" dirty="0"/>
          </a:p>
          <a:p>
            <a:r>
              <a:rPr lang="en-GB" sz="1200" dirty="0">
                <a:solidFill>
                  <a:schemeClr val="dk1"/>
                </a:solidFill>
              </a:rPr>
              <a:t>Email from HAF or equivalent or their delegate or alternative team/individual (-1 week)</a:t>
            </a:r>
            <a:endParaRPr lang="en-GB" sz="1200" dirty="0"/>
          </a:p>
          <a:p>
            <a:pPr lvl="0">
              <a:defRPr/>
            </a:pPr>
            <a:r>
              <a:rPr lang="en-GB" sz="1200" b="1" dirty="0">
                <a:solidFill>
                  <a:schemeClr val="dk1"/>
                </a:solidFill>
              </a:rPr>
              <a:t>Audience – Level 1, 2, 3 authorised approvers EXCLUDING those that are also senior staff expense claim approvers</a:t>
            </a:r>
          </a:p>
          <a:p>
            <a:r>
              <a:rPr lang="en-GB" sz="1200" b="1" i="1" dirty="0" smtClean="0">
                <a:solidFill>
                  <a:schemeClr val="dk1"/>
                </a:solidFill>
              </a:rPr>
              <a:t>Subject</a:t>
            </a:r>
            <a:r>
              <a:rPr lang="en-GB" sz="1200" b="1" i="1" dirty="0">
                <a:solidFill>
                  <a:schemeClr val="dk1"/>
                </a:solidFill>
              </a:rPr>
              <a:t>: </a:t>
            </a:r>
            <a:r>
              <a:rPr lang="en-GB" sz="1200" i="1" dirty="0">
                <a:solidFill>
                  <a:schemeClr val="dk1"/>
                </a:solidFill>
              </a:rPr>
              <a:t>IMPORTANT: your approval role in SAP Concur </a:t>
            </a:r>
            <a:r>
              <a:rPr lang="en-GB" sz="1200" i="1" dirty="0" err="1">
                <a:solidFill>
                  <a:schemeClr val="dk1"/>
                </a:solidFill>
              </a:rPr>
              <a:t>eExpenses</a:t>
            </a:r>
            <a:endParaRPr lang="en-GB" sz="1200" dirty="0"/>
          </a:p>
          <a:p>
            <a:endParaRPr lang="en-GB" sz="1400" dirty="0" smtClean="0"/>
          </a:p>
          <a:p>
            <a:r>
              <a:rPr lang="en-GB" sz="1000" dirty="0">
                <a:solidFill>
                  <a:schemeClr val="dk1"/>
                </a:solidFill>
              </a:rPr>
              <a:t>Dear colleague</a:t>
            </a:r>
          </a:p>
          <a:p>
            <a:r>
              <a:rPr lang="en-GB" sz="1000" dirty="0">
                <a:solidFill>
                  <a:schemeClr val="dk1"/>
                </a:solidFill>
              </a:rPr>
              <a:t> </a:t>
            </a:r>
          </a:p>
          <a:p>
            <a:r>
              <a:rPr lang="en-GB" sz="1000" dirty="0">
                <a:solidFill>
                  <a:schemeClr val="dk1"/>
                </a:solidFill>
              </a:rPr>
              <a:t>The new online SAP Concur </a:t>
            </a:r>
            <a:r>
              <a:rPr lang="en-GB" sz="1000" dirty="0" err="1">
                <a:solidFill>
                  <a:schemeClr val="dk1"/>
                </a:solidFill>
              </a:rPr>
              <a:t>eExpenses</a:t>
            </a:r>
            <a:r>
              <a:rPr lang="en-GB" sz="1000" dirty="0">
                <a:solidFill>
                  <a:schemeClr val="dk1"/>
                </a:solidFill>
              </a:rPr>
              <a:t> system will be introduced from </a:t>
            </a:r>
            <a:r>
              <a:rPr lang="en-GB" sz="1000" dirty="0">
                <a:solidFill>
                  <a:srgbClr val="FF0000"/>
                </a:solidFill>
              </a:rPr>
              <a:t>INSERT DATE</a:t>
            </a:r>
            <a:r>
              <a:rPr lang="en-GB" sz="1000" dirty="0">
                <a:solidFill>
                  <a:schemeClr val="dk1"/>
                </a:solidFill>
              </a:rPr>
              <a:t>. </a:t>
            </a:r>
          </a:p>
          <a:p>
            <a:r>
              <a:rPr lang="en-GB" sz="1000" dirty="0">
                <a:solidFill>
                  <a:schemeClr val="dk1"/>
                </a:solidFill>
              </a:rPr>
              <a:t> </a:t>
            </a:r>
          </a:p>
          <a:p>
            <a:r>
              <a:rPr lang="en-GB" sz="1000" dirty="0">
                <a:solidFill>
                  <a:schemeClr val="dk1"/>
                </a:solidFill>
              </a:rPr>
              <a:t>I write to confirm that you are an authorised approver of expense claims within </a:t>
            </a:r>
            <a:r>
              <a:rPr lang="en-GB" sz="1000" dirty="0" err="1">
                <a:solidFill>
                  <a:schemeClr val="dk1"/>
                </a:solidFill>
              </a:rPr>
              <a:t>eExpenses</a:t>
            </a:r>
            <a:r>
              <a:rPr lang="en-GB" sz="1000" dirty="0">
                <a:solidFill>
                  <a:schemeClr val="dk1"/>
                </a:solidFill>
              </a:rPr>
              <a:t> for </a:t>
            </a:r>
            <a:r>
              <a:rPr lang="en-GB" sz="1000" dirty="0">
                <a:solidFill>
                  <a:srgbClr val="FF0000"/>
                </a:solidFill>
              </a:rPr>
              <a:t>DEPARTMENT/COLLEGE</a:t>
            </a:r>
            <a:r>
              <a:rPr lang="en-GB" sz="1000" dirty="0">
                <a:solidFill>
                  <a:schemeClr val="dk1"/>
                </a:solidFill>
              </a:rPr>
              <a:t>.  Your specific responsibilities depend on what role you have been assigned within the system (as outlined in the </a:t>
            </a:r>
            <a:r>
              <a:rPr lang="en-GB" sz="1000" dirty="0">
                <a:solidFill>
                  <a:srgbClr val="FF0000"/>
                </a:solidFill>
              </a:rPr>
              <a:t>attached document </a:t>
            </a:r>
            <a:r>
              <a:rPr lang="en-GB" sz="1000" dirty="0">
                <a:solidFill>
                  <a:schemeClr val="dk1"/>
                </a:solidFill>
              </a:rPr>
              <a:t>and on the </a:t>
            </a:r>
            <a:r>
              <a:rPr lang="en-GB" sz="1000" u="sng" dirty="0">
                <a:solidFill>
                  <a:schemeClr val="dk1"/>
                </a:solidFill>
                <a:hlinkClick r:id="rId3"/>
              </a:rPr>
              <a:t>How to review and approve expenses</a:t>
            </a:r>
            <a:r>
              <a:rPr lang="en-GB" sz="1000" dirty="0">
                <a:solidFill>
                  <a:schemeClr val="dk1"/>
                </a:solidFill>
              </a:rPr>
              <a:t> page on the Finance Division website).</a:t>
            </a:r>
          </a:p>
          <a:p>
            <a:r>
              <a:rPr lang="en-GB" sz="1000" dirty="0">
                <a:solidFill>
                  <a:schemeClr val="dk1"/>
                </a:solidFill>
              </a:rPr>
              <a:t> </a:t>
            </a:r>
          </a:p>
          <a:p>
            <a:r>
              <a:rPr lang="en-GB" sz="1000" b="1" dirty="0">
                <a:solidFill>
                  <a:schemeClr val="dk1"/>
                </a:solidFill>
              </a:rPr>
              <a:t>If you have any questions about this, please contact </a:t>
            </a:r>
            <a:r>
              <a:rPr lang="en-GB" sz="1000" b="1" dirty="0">
                <a:solidFill>
                  <a:srgbClr val="FF0000"/>
                </a:solidFill>
              </a:rPr>
              <a:t>NAME/TEAM</a:t>
            </a:r>
            <a:r>
              <a:rPr lang="en-GB" sz="1000" b="1" dirty="0">
                <a:solidFill>
                  <a:schemeClr val="dk1"/>
                </a:solidFill>
              </a:rPr>
              <a:t>.</a:t>
            </a:r>
            <a:endParaRPr lang="en-GB" sz="1000" dirty="0">
              <a:solidFill>
                <a:schemeClr val="dk1"/>
              </a:solidFill>
            </a:endParaRPr>
          </a:p>
          <a:p>
            <a:r>
              <a:rPr lang="en-GB" sz="1000" dirty="0">
                <a:solidFill>
                  <a:schemeClr val="dk1"/>
                </a:solidFill>
              </a:rPr>
              <a:t> </a:t>
            </a:r>
          </a:p>
          <a:p>
            <a:r>
              <a:rPr lang="en-GB" sz="1000" b="1" dirty="0">
                <a:solidFill>
                  <a:schemeClr val="dk1"/>
                </a:solidFill>
              </a:rPr>
              <a:t>Reviewing a claim in </a:t>
            </a:r>
            <a:r>
              <a:rPr lang="en-GB" sz="1000" b="1" dirty="0" err="1">
                <a:solidFill>
                  <a:schemeClr val="dk1"/>
                </a:solidFill>
              </a:rPr>
              <a:t>eExpenses</a:t>
            </a:r>
            <a:endParaRPr lang="en-GB" sz="1000" dirty="0">
              <a:solidFill>
                <a:schemeClr val="dk1"/>
              </a:solidFill>
            </a:endParaRPr>
          </a:p>
          <a:p>
            <a:pPr marL="171450" lvl="0" indent="-171450">
              <a:buFont typeface="Arial" panose="020B0604020202020204" pitchFamily="34" charset="0"/>
              <a:buChar char="•"/>
            </a:pPr>
            <a:r>
              <a:rPr lang="en-GB" sz="1000" dirty="0">
                <a:solidFill>
                  <a:schemeClr val="dk1"/>
                </a:solidFill>
              </a:rPr>
              <a:t>You will receive an email notification when a claim needs your review. </a:t>
            </a:r>
          </a:p>
          <a:p>
            <a:pPr marL="171450" lvl="0" indent="-171450">
              <a:buFont typeface="Arial" panose="020B0604020202020204" pitchFamily="34" charset="0"/>
              <a:buChar char="•"/>
            </a:pPr>
            <a:r>
              <a:rPr lang="en-GB" sz="1000" dirty="0">
                <a:solidFill>
                  <a:schemeClr val="dk1"/>
                </a:solidFill>
              </a:rPr>
              <a:t>Access the </a:t>
            </a:r>
            <a:r>
              <a:rPr lang="en-GB" sz="1000" dirty="0" err="1">
                <a:solidFill>
                  <a:schemeClr val="dk1"/>
                </a:solidFill>
              </a:rPr>
              <a:t>eExpenses</a:t>
            </a:r>
            <a:r>
              <a:rPr lang="en-GB" sz="1000" dirty="0">
                <a:solidFill>
                  <a:schemeClr val="dk1"/>
                </a:solidFill>
              </a:rPr>
              <a:t> system from the Finance Division website </a:t>
            </a:r>
            <a:r>
              <a:rPr lang="en-GB" sz="1000" u="sng" dirty="0">
                <a:solidFill>
                  <a:schemeClr val="dk1"/>
                </a:solidFill>
                <a:hlinkClick r:id="rId4"/>
              </a:rPr>
              <a:t>Expenses pages </a:t>
            </a:r>
            <a:r>
              <a:rPr lang="en-GB" sz="1000" dirty="0">
                <a:solidFill>
                  <a:schemeClr val="dk1"/>
                </a:solidFill>
              </a:rPr>
              <a:t>to review and approve claims online via the web browser (not the mobile app as this does not work for the approval hierarchy).</a:t>
            </a:r>
          </a:p>
          <a:p>
            <a:pPr marL="171450" lvl="0" indent="-171450">
              <a:buFont typeface="Arial" panose="020B0604020202020204" pitchFamily="34" charset="0"/>
              <a:buChar char="•"/>
            </a:pPr>
            <a:r>
              <a:rPr lang="en-GB" sz="1000" dirty="0">
                <a:solidFill>
                  <a:schemeClr val="dk1"/>
                </a:solidFill>
              </a:rPr>
              <a:t>Receipts will be visible within the system for easy checking. </a:t>
            </a:r>
          </a:p>
          <a:p>
            <a:pPr marL="171450" lvl="0" indent="-171450">
              <a:buFont typeface="Arial" panose="020B0604020202020204" pitchFamily="34" charset="0"/>
              <a:buChar char="•"/>
            </a:pPr>
            <a:r>
              <a:rPr lang="en-GB" sz="1000" dirty="0">
                <a:solidFill>
                  <a:schemeClr val="dk1"/>
                </a:solidFill>
              </a:rPr>
              <a:t>Inbuilt notifications provide reminders of what you should be looking out for when checking an expense claim.</a:t>
            </a:r>
          </a:p>
          <a:p>
            <a:pPr marL="171450" lvl="0" indent="-171450">
              <a:buFont typeface="Arial" panose="020B0604020202020204" pitchFamily="34" charset="0"/>
              <a:buChar char="•"/>
            </a:pPr>
            <a:r>
              <a:rPr lang="en-GB" sz="1000" dirty="0">
                <a:solidFill>
                  <a:schemeClr val="dk1"/>
                </a:solidFill>
              </a:rPr>
              <a:t>Approving or sending a claim back for more information can be done at the click of a button. </a:t>
            </a:r>
          </a:p>
          <a:p>
            <a:pPr marL="171450" lvl="0" indent="-171450">
              <a:buFont typeface="Arial" panose="020B0604020202020204" pitchFamily="34" charset="0"/>
              <a:buChar char="•"/>
            </a:pPr>
            <a:r>
              <a:rPr lang="en-GB" sz="1000" dirty="0">
                <a:solidFill>
                  <a:schemeClr val="dk1"/>
                </a:solidFill>
              </a:rPr>
              <a:t>The ‘approve and forward’ function lets you obtain advice from a colleague outside the approval hierarchy.  </a:t>
            </a:r>
            <a:endParaRPr lang="en-GB" sz="1000" dirty="0" smtClean="0">
              <a:solidFill>
                <a:schemeClr val="dk1"/>
              </a:solidFill>
            </a:endParaRPr>
          </a:p>
          <a:p>
            <a:pPr marL="171450" indent="-171450">
              <a:buFont typeface="Arial" panose="020B0604020202020204" pitchFamily="34" charset="0"/>
              <a:buChar char="•"/>
            </a:pPr>
            <a:r>
              <a:rPr lang="en-GB" sz="1000" dirty="0" smtClean="0">
                <a:solidFill>
                  <a:schemeClr val="dk1"/>
                </a:solidFill>
              </a:rPr>
              <a:t>If </a:t>
            </a:r>
            <a:r>
              <a:rPr lang="en-GB" sz="1000" dirty="0">
                <a:solidFill>
                  <a:schemeClr val="dk1"/>
                </a:solidFill>
              </a:rPr>
              <a:t>you anticipate a challenging interaction with a claimant, you can consider use of some of the </a:t>
            </a:r>
            <a:r>
              <a:rPr lang="en-GB" sz="1000" u="sng" dirty="0">
                <a:solidFill>
                  <a:schemeClr val="dk1"/>
                </a:solidFill>
                <a:hlinkClick r:id="rId5"/>
              </a:rPr>
              <a:t>Communicating effectively online training resources</a:t>
            </a:r>
            <a:r>
              <a:rPr lang="en-GB" sz="1000" dirty="0">
                <a:solidFill>
                  <a:schemeClr val="dk1"/>
                </a:solidFill>
                <a:hlinkClick r:id="rId5"/>
              </a:rPr>
              <a:t> </a:t>
            </a:r>
            <a:r>
              <a:rPr lang="en-GB" sz="1000" dirty="0">
                <a:solidFill>
                  <a:schemeClr val="dk1"/>
                </a:solidFill>
              </a:rPr>
              <a:t>available via the People and Organisational Development (POD) website.  </a:t>
            </a:r>
          </a:p>
          <a:p>
            <a:r>
              <a:rPr lang="en-GB" sz="1000" b="1" dirty="0">
                <a:solidFill>
                  <a:schemeClr val="dk1"/>
                </a:solidFill>
              </a:rPr>
              <a:t> </a:t>
            </a:r>
            <a:endParaRPr lang="en-GB" sz="1000" dirty="0">
              <a:solidFill>
                <a:schemeClr val="dk1"/>
              </a:solidFill>
            </a:endParaRPr>
          </a:p>
          <a:p>
            <a:r>
              <a:rPr lang="en-GB" sz="1000" b="1" dirty="0">
                <a:solidFill>
                  <a:schemeClr val="dk1"/>
                </a:solidFill>
              </a:rPr>
              <a:t>Guidance and help </a:t>
            </a:r>
            <a:endParaRPr lang="en-GB" sz="1000" dirty="0">
              <a:solidFill>
                <a:schemeClr val="dk1"/>
              </a:solidFill>
            </a:endParaRPr>
          </a:p>
          <a:p>
            <a:r>
              <a:rPr lang="en-GB" sz="1000" dirty="0">
                <a:solidFill>
                  <a:schemeClr val="dk1"/>
                </a:solidFill>
              </a:rPr>
              <a:t>Further information is available on the Finance Division website including:</a:t>
            </a:r>
          </a:p>
          <a:p>
            <a:pPr marL="171450" lvl="0" indent="-171450">
              <a:buFont typeface="Arial" panose="020B0604020202020204" pitchFamily="34" charset="0"/>
              <a:buChar char="•"/>
            </a:pPr>
            <a:r>
              <a:rPr lang="en-GB" sz="1000" u="sng" dirty="0">
                <a:solidFill>
                  <a:schemeClr val="dk1"/>
                </a:solidFill>
                <a:hlinkClick r:id="rId4"/>
              </a:rPr>
              <a:t>University expenses policy</a:t>
            </a:r>
            <a:r>
              <a:rPr lang="en-GB" sz="1000" u="sng" dirty="0">
                <a:solidFill>
                  <a:schemeClr val="dk1"/>
                </a:solidFill>
              </a:rPr>
              <a:t>. </a:t>
            </a:r>
            <a:endParaRPr lang="en-GB" sz="1000" dirty="0">
              <a:solidFill>
                <a:schemeClr val="dk1"/>
              </a:solidFill>
            </a:endParaRPr>
          </a:p>
          <a:p>
            <a:pPr marL="171450" lvl="0" indent="-171450">
              <a:buFont typeface="Arial" panose="020B0604020202020204" pitchFamily="34" charset="0"/>
              <a:buChar char="•"/>
            </a:pPr>
            <a:r>
              <a:rPr lang="en-GB" sz="1000" u="sng" dirty="0">
                <a:solidFill>
                  <a:schemeClr val="dk1"/>
                </a:solidFill>
                <a:hlinkClick r:id="rId6"/>
              </a:rPr>
              <a:t>Departmental expenses guidance</a:t>
            </a:r>
            <a:r>
              <a:rPr lang="en-GB" sz="1000" dirty="0">
                <a:solidFill>
                  <a:schemeClr val="dk1"/>
                </a:solidFill>
              </a:rPr>
              <a:t>.</a:t>
            </a:r>
          </a:p>
          <a:p>
            <a:pPr marL="171450" lvl="0" indent="-171450">
              <a:buFont typeface="Arial" panose="020B0604020202020204" pitchFamily="34" charset="0"/>
              <a:buChar char="•"/>
            </a:pPr>
            <a:r>
              <a:rPr lang="en-GB" sz="1000" u="sng" dirty="0">
                <a:solidFill>
                  <a:schemeClr val="dk1"/>
                </a:solidFill>
                <a:hlinkClick r:id="rId3"/>
              </a:rPr>
              <a:t>How to review and approve Expenses claims</a:t>
            </a:r>
            <a:r>
              <a:rPr lang="en-GB" sz="1000" dirty="0">
                <a:solidFill>
                  <a:schemeClr val="dk1"/>
                </a:solidFill>
              </a:rPr>
              <a:t>. </a:t>
            </a:r>
          </a:p>
          <a:p>
            <a:pPr marL="171450" lvl="0" indent="-171450">
              <a:buFont typeface="Arial" panose="020B0604020202020204" pitchFamily="34" charset="0"/>
              <a:buChar char="•"/>
            </a:pPr>
            <a:r>
              <a:rPr lang="en-GB" sz="1000" u="sng" dirty="0" err="1">
                <a:solidFill>
                  <a:schemeClr val="dk1"/>
                </a:solidFill>
                <a:hlinkClick r:id="rId7"/>
              </a:rPr>
              <a:t>eExpenses</a:t>
            </a:r>
            <a:r>
              <a:rPr lang="en-GB" sz="1000" u="sng" dirty="0">
                <a:solidFill>
                  <a:schemeClr val="dk1"/>
                </a:solidFill>
                <a:hlinkClick r:id="rId7"/>
              </a:rPr>
              <a:t> training and support</a:t>
            </a:r>
            <a:r>
              <a:rPr lang="en-GB" sz="1000" dirty="0">
                <a:solidFill>
                  <a:schemeClr val="dk1"/>
                </a:solidFill>
              </a:rPr>
              <a:t>. </a:t>
            </a:r>
            <a:endParaRPr lang="en-GB" sz="1000" dirty="0" smtClean="0">
              <a:solidFill>
                <a:schemeClr val="dk1"/>
              </a:solidFill>
            </a:endParaRPr>
          </a:p>
          <a:p>
            <a:pPr marL="171450" indent="-171450">
              <a:buFont typeface="Arial" panose="020B0604020202020204" pitchFamily="34" charset="0"/>
              <a:buChar char="•"/>
            </a:pPr>
            <a:r>
              <a:rPr lang="en-GB" sz="1000" u="sng" dirty="0">
                <a:hlinkClick r:id="rId8"/>
              </a:rPr>
              <a:t>Approver Quick Reference Guide</a:t>
            </a:r>
            <a:r>
              <a:rPr lang="en-GB" sz="1000" dirty="0"/>
              <a:t> (PDF</a:t>
            </a:r>
            <a:r>
              <a:rPr lang="en-GB" sz="1000" dirty="0" smtClean="0"/>
              <a:t>).</a:t>
            </a:r>
            <a:endParaRPr lang="en-GB" sz="1000" dirty="0">
              <a:solidFill>
                <a:schemeClr val="dk1"/>
              </a:solidFill>
            </a:endParaRPr>
          </a:p>
          <a:p>
            <a:endParaRPr lang="en-GB" sz="1000" dirty="0">
              <a:solidFill>
                <a:schemeClr val="dk1"/>
              </a:solidFill>
            </a:endParaRPr>
          </a:p>
          <a:p>
            <a:r>
              <a:rPr lang="en-GB" sz="1000" dirty="0">
                <a:solidFill>
                  <a:schemeClr val="dk1"/>
                </a:solidFill>
              </a:rPr>
              <a:t>Kind regards</a:t>
            </a:r>
          </a:p>
          <a:p>
            <a:r>
              <a:rPr lang="en-GB" sz="1000" dirty="0" smtClean="0">
                <a:solidFill>
                  <a:srgbClr val="FF0000"/>
                </a:solidFill>
              </a:rPr>
              <a:t>HAF </a:t>
            </a:r>
            <a:r>
              <a:rPr lang="en-GB" sz="1000" dirty="0">
                <a:solidFill>
                  <a:srgbClr val="FF0000"/>
                </a:solidFill>
              </a:rPr>
              <a:t>or equivalent</a:t>
            </a:r>
          </a:p>
          <a:p>
            <a:pPr lvl="0"/>
            <a:endParaRPr lang="en-GB" sz="1000" dirty="0">
              <a:solidFill>
                <a:schemeClr val="dk1"/>
              </a:solidFill>
            </a:endParaRPr>
          </a:p>
          <a:p>
            <a:r>
              <a:rPr lang="en-GB" sz="1000" dirty="0">
                <a:solidFill>
                  <a:schemeClr val="dk1"/>
                </a:solidFill>
              </a:rPr>
              <a:t> </a:t>
            </a:r>
          </a:p>
        </p:txBody>
      </p:sp>
      <p:sp>
        <p:nvSpPr>
          <p:cNvPr id="4" name="TextBox 3"/>
          <p:cNvSpPr txBox="1"/>
          <p:nvPr/>
        </p:nvSpPr>
        <p:spPr>
          <a:xfrm>
            <a:off x="6387151" y="6377322"/>
            <a:ext cx="3166281" cy="369332"/>
          </a:xfrm>
          <a:prstGeom prst="rect">
            <a:avLst/>
          </a:prstGeom>
          <a:noFill/>
        </p:spPr>
        <p:txBody>
          <a:bodyPr wrap="square" rtlCol="0">
            <a:spAutoFit/>
          </a:bodyPr>
          <a:lstStyle/>
          <a:p>
            <a:r>
              <a:rPr lang="en-GB" dirty="0" smtClean="0">
                <a:solidFill>
                  <a:srgbClr val="FF0000"/>
                </a:solidFill>
              </a:rPr>
              <a:t>Continued on next slide</a:t>
            </a:r>
            <a:endParaRPr lang="en-GB" dirty="0">
              <a:solidFill>
                <a:srgbClr val="FF0000"/>
              </a:solidFill>
            </a:endParaRPr>
          </a:p>
        </p:txBody>
      </p:sp>
    </p:spTree>
    <p:extLst>
      <p:ext uri="{BB962C8B-B14F-4D97-AF65-F5344CB8AC3E}">
        <p14:creationId xmlns:p14="http://schemas.microsoft.com/office/powerpoint/2010/main" val="21755420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a:xfrm>
            <a:off x="245660" y="135082"/>
            <a:ext cx="9385217" cy="1340427"/>
          </a:xfrm>
          <a:prstGeom prst="rect">
            <a:avLst/>
          </a:prstGeom>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b="1" kern="1200">
                <a:solidFill>
                  <a:schemeClr val="tx2"/>
                </a:solidFill>
                <a:latin typeface="FoundrySterling-Bold" panose="02000700000000000000" pitchFamily="2" charset="0"/>
                <a:ea typeface="+mj-ea"/>
                <a:cs typeface="+mj-cs"/>
              </a:defRPr>
            </a:lvl1pPr>
          </a:lstStyle>
          <a:p>
            <a:r>
              <a:rPr lang="en-GB" sz="2500" b="0" cap="all" spc="300" dirty="0" smtClean="0"/>
              <a:t>EMAIL TO </a:t>
            </a:r>
            <a:r>
              <a:rPr lang="en-GB" sz="2500" b="0" cap="all" spc="300" dirty="0"/>
              <a:t>Level 1, 2 and 3 APPROVERS </a:t>
            </a:r>
            <a:r>
              <a:rPr lang="en-GB" sz="2500" b="0" cap="all" spc="300" dirty="0" smtClean="0"/>
              <a:t>TEXT continued</a:t>
            </a:r>
            <a:r>
              <a:rPr lang="en-GB" sz="3600" b="0" dirty="0" smtClean="0"/>
              <a:t/>
            </a:r>
            <a:br>
              <a:rPr lang="en-GB" sz="3600" b="0" dirty="0" smtClean="0"/>
            </a:br>
            <a:r>
              <a:rPr lang="en-GB" sz="3600" b="0" dirty="0" smtClean="0"/>
              <a:t/>
            </a:r>
            <a:br>
              <a:rPr lang="en-GB" sz="3600" b="0" dirty="0" smtClean="0"/>
            </a:br>
            <a:endParaRPr lang="en-GB" sz="3600" b="0" dirty="0"/>
          </a:p>
        </p:txBody>
      </p:sp>
      <p:sp>
        <p:nvSpPr>
          <p:cNvPr id="2" name="TextBox 1"/>
          <p:cNvSpPr txBox="1"/>
          <p:nvPr/>
        </p:nvSpPr>
        <p:spPr>
          <a:xfrm>
            <a:off x="245660" y="1050878"/>
            <a:ext cx="10454185" cy="5165710"/>
          </a:xfrm>
          <a:prstGeom prst="rect">
            <a:avLst/>
          </a:prstGeom>
          <a:noFill/>
        </p:spPr>
        <p:txBody>
          <a:bodyPr wrap="square" rtlCol="0">
            <a:spAutoFit/>
          </a:bodyPr>
          <a:lstStyle/>
          <a:p>
            <a:endParaRPr lang="en-GB" sz="1400" dirty="0" smtClean="0">
              <a:solidFill>
                <a:schemeClr val="dk1"/>
              </a:solidFill>
            </a:endParaRPr>
          </a:p>
          <a:p>
            <a:pPr lvl="0">
              <a:defRPr/>
            </a:pPr>
            <a:r>
              <a:rPr lang="en-GB" sz="1200" b="1" dirty="0" smtClean="0">
                <a:solidFill>
                  <a:schemeClr val="dk1"/>
                </a:solidFill>
              </a:rPr>
              <a:t>SAP </a:t>
            </a:r>
            <a:r>
              <a:rPr lang="en-GB" sz="1200" b="1" dirty="0">
                <a:solidFill>
                  <a:schemeClr val="dk1"/>
                </a:solidFill>
              </a:rPr>
              <a:t>Concur </a:t>
            </a:r>
            <a:r>
              <a:rPr lang="en-GB" sz="1200" b="1" dirty="0" err="1">
                <a:solidFill>
                  <a:schemeClr val="dk1"/>
                </a:solidFill>
              </a:rPr>
              <a:t>eExpense</a:t>
            </a:r>
            <a:r>
              <a:rPr lang="en-GB" sz="1200" b="1" dirty="0">
                <a:solidFill>
                  <a:schemeClr val="dk1"/>
                </a:solidFill>
              </a:rPr>
              <a:t> claims system approval levels</a:t>
            </a:r>
          </a:p>
          <a:p>
            <a:endParaRPr lang="en-GB" sz="1400" dirty="0"/>
          </a:p>
          <a:p>
            <a:pPr lvl="0">
              <a:lnSpc>
                <a:spcPct val="107000"/>
              </a:lnSpc>
              <a:defRPr/>
            </a:pPr>
            <a:r>
              <a:rPr lang="en-GB" sz="1000" b="1" dirty="0">
                <a:solidFill>
                  <a:schemeClr val="dk1"/>
                </a:solidFill>
              </a:rPr>
              <a:t>Approver level</a:t>
            </a:r>
            <a:r>
              <a:rPr lang="en-GB" sz="1000" b="1" dirty="0">
                <a:latin typeface="Calibri" panose="020F0502020204030204" pitchFamily="34" charset="0"/>
                <a:ea typeface="DengXian"/>
                <a:cs typeface="Calibri" panose="020F0502020204030204" pitchFamily="34" charset="0"/>
              </a:rPr>
              <a:t>: </a:t>
            </a:r>
            <a:r>
              <a:rPr lang="en-GB" sz="1000" dirty="0">
                <a:solidFill>
                  <a:schemeClr val="dk1"/>
                </a:solidFill>
              </a:rPr>
              <a:t>Approver level 1: approval limit of 1 pence (Finance team review)</a:t>
            </a:r>
            <a:endParaRPr lang="en-GB" sz="1000" dirty="0">
              <a:latin typeface="Calibri" panose="020F0502020204030204" pitchFamily="34" charset="0"/>
              <a:ea typeface="DengXian"/>
              <a:cs typeface="Arial" panose="020B0604020202020204" pitchFamily="34" charset="0"/>
            </a:endParaRPr>
          </a:p>
          <a:p>
            <a:pPr lvl="0">
              <a:lnSpc>
                <a:spcPct val="107000"/>
              </a:lnSpc>
              <a:defRPr/>
            </a:pPr>
            <a:r>
              <a:rPr lang="en-GB" sz="1000" b="1" dirty="0">
                <a:solidFill>
                  <a:schemeClr val="dk1"/>
                </a:solidFill>
              </a:rPr>
              <a:t>Optional/required:</a:t>
            </a:r>
            <a:r>
              <a:rPr lang="en-GB" sz="1000" b="1" dirty="0">
                <a:latin typeface="Calibri" panose="020F0502020204030204" pitchFamily="34" charset="0"/>
                <a:ea typeface="DengXian"/>
                <a:cs typeface="Calibri" panose="020F0502020204030204" pitchFamily="34" charset="0"/>
              </a:rPr>
              <a:t> </a:t>
            </a:r>
            <a:r>
              <a:rPr lang="en-GB" sz="1000" dirty="0">
                <a:solidFill>
                  <a:schemeClr val="dk1"/>
                </a:solidFill>
              </a:rPr>
              <a:t>Required</a:t>
            </a:r>
            <a:endParaRPr lang="en-GB" sz="1000" dirty="0">
              <a:latin typeface="Calibri" panose="020F0502020204030204" pitchFamily="34" charset="0"/>
              <a:ea typeface="DengXian"/>
              <a:cs typeface="Arial" panose="020B0604020202020204" pitchFamily="34" charset="0"/>
            </a:endParaRPr>
          </a:p>
          <a:p>
            <a:r>
              <a:rPr lang="en-GB" sz="1000" b="1" dirty="0">
                <a:solidFill>
                  <a:schemeClr val="dk1"/>
                </a:solidFill>
              </a:rPr>
              <a:t>Responsibilities: </a:t>
            </a:r>
            <a:r>
              <a:rPr lang="en-GB" sz="1000" dirty="0">
                <a:solidFill>
                  <a:schemeClr val="dk1"/>
                </a:solidFill>
              </a:rPr>
              <a:t>Checks that the expense is in line with the expenses principles as outlined in the </a:t>
            </a:r>
            <a:r>
              <a:rPr lang="en-GB" sz="1000" u="sng" dirty="0">
                <a:solidFill>
                  <a:schemeClr val="dk1"/>
                </a:solidFill>
                <a:hlinkClick r:id="rId3"/>
              </a:rPr>
              <a:t>University expenses policy</a:t>
            </a:r>
            <a:r>
              <a:rPr lang="en-GB" sz="1000" dirty="0">
                <a:solidFill>
                  <a:schemeClr val="dk1"/>
                </a:solidFill>
              </a:rPr>
              <a:t> (PDF). Checks include confirming receipts are correct and explanations are reasonable. Note, many checks are now built into SAP Concur, for example do the numbers add up, is the claim signed?</a:t>
            </a:r>
            <a:endParaRPr lang="en-GB" sz="1000" dirty="0"/>
          </a:p>
          <a:p>
            <a:r>
              <a:rPr lang="en-GB" sz="1000" dirty="0">
                <a:solidFill>
                  <a:schemeClr val="dk1"/>
                </a:solidFill>
              </a:rPr>
              <a:t>Confirms the claim is coded appropriately</a:t>
            </a:r>
            <a:endParaRPr lang="en-GB" sz="1000" dirty="0"/>
          </a:p>
          <a:p>
            <a:r>
              <a:rPr lang="en-GB" sz="1000" dirty="0">
                <a:solidFill>
                  <a:schemeClr val="dk1"/>
                </a:solidFill>
              </a:rPr>
              <a:t>Considers any relevant restrictions (for example, donation, trust fund or any departmental terms and conditions)</a:t>
            </a:r>
            <a:endParaRPr lang="en-GB" sz="1000" dirty="0">
              <a:latin typeface="Calibri" panose="020F0502020204030204" pitchFamily="34" charset="0"/>
              <a:ea typeface="DengXian"/>
              <a:cs typeface="Arial" panose="020B0604020202020204" pitchFamily="34" charset="0"/>
            </a:endParaRPr>
          </a:p>
          <a:p>
            <a:pPr lvl="0">
              <a:lnSpc>
                <a:spcPct val="107000"/>
              </a:lnSpc>
              <a:defRPr/>
            </a:pPr>
            <a:r>
              <a:rPr lang="en-GB" sz="1000" b="1" dirty="0">
                <a:solidFill>
                  <a:schemeClr val="dk1"/>
                </a:solidFill>
              </a:rPr>
              <a:t>Actions</a:t>
            </a:r>
            <a:r>
              <a:rPr lang="en-GB" sz="1000" b="1" dirty="0">
                <a:latin typeface="Calibri" panose="020F0502020204030204" pitchFamily="34" charset="0"/>
                <a:ea typeface="DengXian"/>
                <a:cs typeface="Calibri" panose="020F0502020204030204" pitchFamily="34" charset="0"/>
              </a:rPr>
              <a:t>: </a:t>
            </a:r>
            <a:r>
              <a:rPr lang="en-GB" sz="1000" dirty="0">
                <a:solidFill>
                  <a:schemeClr val="dk1"/>
                </a:solidFill>
              </a:rPr>
              <a:t>Approves claim to progress to next level</a:t>
            </a:r>
            <a:endParaRPr lang="en-GB" sz="1000" dirty="0">
              <a:latin typeface="Calibri" panose="020F0502020204030204" pitchFamily="34" charset="0"/>
              <a:ea typeface="DengXian"/>
              <a:cs typeface="Arial" panose="020B0604020202020204" pitchFamily="34" charset="0"/>
            </a:endParaRPr>
          </a:p>
          <a:p>
            <a:pPr lvl="0">
              <a:lnSpc>
                <a:spcPct val="107000"/>
              </a:lnSpc>
              <a:defRPr/>
            </a:pPr>
            <a:r>
              <a:rPr lang="en-GB" sz="1000" b="1" dirty="0">
                <a:solidFill>
                  <a:schemeClr val="dk1"/>
                </a:solidFill>
              </a:rPr>
              <a:t>Example job role</a:t>
            </a:r>
            <a:r>
              <a:rPr lang="en-GB" sz="1000" b="1" dirty="0">
                <a:latin typeface="Calibri" panose="020F0502020204030204" pitchFamily="34" charset="0"/>
                <a:ea typeface="DengXian"/>
                <a:cs typeface="Calibri" panose="020F0502020204030204" pitchFamily="34" charset="0"/>
              </a:rPr>
              <a:t>: </a:t>
            </a:r>
            <a:r>
              <a:rPr lang="en-GB" sz="1000" dirty="0">
                <a:solidFill>
                  <a:schemeClr val="dk1"/>
                </a:solidFill>
              </a:rPr>
              <a:t>Finance assistant or finance </a:t>
            </a:r>
            <a:r>
              <a:rPr lang="en-GB" sz="1000" dirty="0" smtClean="0">
                <a:solidFill>
                  <a:schemeClr val="dk1"/>
                </a:solidFill>
              </a:rPr>
              <a:t>officer</a:t>
            </a:r>
          </a:p>
          <a:p>
            <a:endParaRPr lang="en-GB" sz="1000" dirty="0">
              <a:latin typeface="Calibri" panose="020F0502020204030204" pitchFamily="34" charset="0"/>
              <a:ea typeface="DengXian"/>
              <a:cs typeface="Arial" panose="020B0604020202020204" pitchFamily="34" charset="0"/>
            </a:endParaRPr>
          </a:p>
          <a:p>
            <a:pPr>
              <a:lnSpc>
                <a:spcPct val="107000"/>
              </a:lnSpc>
              <a:spcAft>
                <a:spcPts val="0"/>
              </a:spcAft>
            </a:pPr>
            <a:r>
              <a:rPr lang="en-GB" sz="1000" b="1" dirty="0">
                <a:solidFill>
                  <a:schemeClr val="dk1"/>
                </a:solidFill>
              </a:rPr>
              <a:t>Approver level: </a:t>
            </a:r>
            <a:r>
              <a:rPr lang="en-GB" sz="1000" dirty="0">
                <a:latin typeface="Calibri" panose="020F0502020204030204" pitchFamily="34" charset="0"/>
                <a:ea typeface="Times New Roman" panose="02020603050405020304" pitchFamily="18" charset="0"/>
                <a:cs typeface="Arial" panose="020B0604020202020204" pitchFamily="34" charset="0"/>
              </a:rPr>
              <a:t>Approver level 2: approval limit of up to £1,000 (Financial approval)</a:t>
            </a:r>
            <a:endParaRPr lang="en-GB" sz="1050" dirty="0">
              <a:latin typeface="Times New Roman" panose="02020603050405020304" pitchFamily="18" charset="0"/>
              <a:ea typeface="Times New Roman" panose="02020603050405020304" pitchFamily="18" charset="0"/>
            </a:endParaRPr>
          </a:p>
          <a:p>
            <a:pPr>
              <a:lnSpc>
                <a:spcPct val="107000"/>
              </a:lnSpc>
              <a:spcAft>
                <a:spcPts val="0"/>
              </a:spcAft>
            </a:pPr>
            <a:r>
              <a:rPr lang="en-GB" sz="1000" b="1" dirty="0">
                <a:solidFill>
                  <a:schemeClr val="dk1"/>
                </a:solidFill>
              </a:rPr>
              <a:t>Optional/required: </a:t>
            </a:r>
            <a:r>
              <a:rPr lang="en-GB" sz="1000" dirty="0">
                <a:latin typeface="Calibri" panose="020F0502020204030204" pitchFamily="34" charset="0"/>
                <a:ea typeface="DengXian"/>
                <a:cs typeface="Calibri" panose="020F0502020204030204" pitchFamily="34" charset="0"/>
              </a:rPr>
              <a:t>Required</a:t>
            </a:r>
            <a:endParaRPr lang="en-GB" sz="1000" dirty="0">
              <a:latin typeface="Calibri" panose="020F0502020204030204" pitchFamily="34" charset="0"/>
              <a:ea typeface="DengXian"/>
              <a:cs typeface="Arial" panose="020B0604020202020204" pitchFamily="34" charset="0"/>
            </a:endParaRPr>
          </a:p>
          <a:p>
            <a:pPr>
              <a:lnSpc>
                <a:spcPct val="107000"/>
              </a:lnSpc>
              <a:spcAft>
                <a:spcPts val="0"/>
              </a:spcAft>
            </a:pPr>
            <a:r>
              <a:rPr lang="en-GB" sz="1000" b="1" dirty="0">
                <a:solidFill>
                  <a:schemeClr val="dk1"/>
                </a:solidFill>
              </a:rPr>
              <a:t>Responsibilities: </a:t>
            </a:r>
            <a:r>
              <a:rPr lang="en-GB" sz="1000" dirty="0">
                <a:latin typeface="Calibri" panose="020F0502020204030204" pitchFamily="34" charset="0"/>
                <a:ea typeface="Times New Roman" panose="02020603050405020304" pitchFamily="18" charset="0"/>
                <a:cs typeface="Calibri" panose="020F0502020204030204" pitchFamily="34" charset="0"/>
              </a:rPr>
              <a:t>Confirms compliance with the expenses principles as outlined in the </a:t>
            </a:r>
            <a:r>
              <a:rPr lang="en-GB" sz="1000" u="sng" dirty="0">
                <a:solidFill>
                  <a:srgbClr val="0563C1"/>
                </a:solidFill>
                <a:latin typeface="Calibri" panose="020F0502020204030204" pitchFamily="34" charset="0"/>
                <a:ea typeface="Times New Roman" panose="02020603050405020304" pitchFamily="18" charset="0"/>
                <a:cs typeface="Calibri" panose="020F0502020204030204" pitchFamily="34" charset="0"/>
                <a:hlinkClick r:id="rId3"/>
              </a:rPr>
              <a:t>University expenses policy</a:t>
            </a:r>
            <a:r>
              <a:rPr lang="en-GB" sz="1000" dirty="0">
                <a:latin typeface="Calibri" panose="020F0502020204030204" pitchFamily="34" charset="0"/>
                <a:ea typeface="Times New Roman" panose="02020603050405020304" pitchFamily="18" charset="0"/>
                <a:cs typeface="Calibri" panose="020F0502020204030204" pitchFamily="34" charset="0"/>
              </a:rPr>
              <a:t> (PDF), taking assurance from the claimant and the budget-holder declarations that the costs are legitimate business expenses</a:t>
            </a:r>
            <a:endParaRPr lang="en-GB" sz="1000" dirty="0">
              <a:latin typeface="Calibri" panose="020F0502020204030204" pitchFamily="34" charset="0"/>
              <a:ea typeface="DengXian"/>
              <a:cs typeface="Arial" panose="020B0604020202020204" pitchFamily="34" charset="0"/>
            </a:endParaRPr>
          </a:p>
          <a:p>
            <a:pPr>
              <a:lnSpc>
                <a:spcPct val="107000"/>
              </a:lnSpc>
              <a:spcAft>
                <a:spcPts val="0"/>
              </a:spcAft>
            </a:pPr>
            <a:r>
              <a:rPr lang="en-GB" sz="1000" dirty="0">
                <a:latin typeface="Calibri" panose="020F0502020204030204" pitchFamily="34" charset="0"/>
                <a:ea typeface="Times New Roman" panose="02020603050405020304" pitchFamily="18" charset="0"/>
                <a:cs typeface="Calibri" panose="020F0502020204030204" pitchFamily="34" charset="0"/>
              </a:rPr>
              <a:t>Takes overall responsibility for confirming this is a legitimate expense to be refunded</a:t>
            </a:r>
            <a:endParaRPr lang="en-GB" sz="1000" dirty="0">
              <a:latin typeface="Calibri" panose="020F0502020204030204" pitchFamily="34" charset="0"/>
              <a:ea typeface="DengXian"/>
              <a:cs typeface="Arial" panose="020B0604020202020204" pitchFamily="34" charset="0"/>
            </a:endParaRPr>
          </a:p>
          <a:p>
            <a:pPr>
              <a:lnSpc>
                <a:spcPct val="107000"/>
              </a:lnSpc>
              <a:spcAft>
                <a:spcPts val="0"/>
              </a:spcAft>
            </a:pPr>
            <a:r>
              <a:rPr lang="en-GB" sz="1000" dirty="0">
                <a:latin typeface="Calibri" panose="020F0502020204030204" pitchFamily="34" charset="0"/>
                <a:ea typeface="Times New Roman" panose="02020603050405020304" pitchFamily="18" charset="0"/>
                <a:cs typeface="Calibri" panose="020F0502020204030204" pitchFamily="34" charset="0"/>
              </a:rPr>
              <a:t>Authorised signatory for claims of up to £1,000</a:t>
            </a:r>
            <a:endParaRPr lang="en-GB" sz="1000" dirty="0">
              <a:latin typeface="Calibri" panose="020F0502020204030204" pitchFamily="34" charset="0"/>
              <a:ea typeface="DengXian"/>
              <a:cs typeface="Arial" panose="020B0604020202020204" pitchFamily="34" charset="0"/>
            </a:endParaRPr>
          </a:p>
          <a:p>
            <a:pPr>
              <a:lnSpc>
                <a:spcPct val="107000"/>
              </a:lnSpc>
              <a:spcAft>
                <a:spcPts val="0"/>
              </a:spcAft>
            </a:pPr>
            <a:r>
              <a:rPr lang="en-GB" sz="1000" b="1" dirty="0">
                <a:solidFill>
                  <a:schemeClr val="dk1"/>
                </a:solidFill>
              </a:rPr>
              <a:t>Actions: </a:t>
            </a:r>
            <a:r>
              <a:rPr lang="en-GB" sz="1000" dirty="0">
                <a:latin typeface="Calibri" panose="020F0502020204030204" pitchFamily="34" charset="0"/>
                <a:ea typeface="DengXian"/>
                <a:cs typeface="Arial" panose="020B0604020202020204" pitchFamily="34" charset="0"/>
              </a:rPr>
              <a:t>Approves claims up to £1,000 for payment and claims above </a:t>
            </a:r>
            <a:r>
              <a:rPr lang="en-GB" sz="1000" dirty="0" smtClean="0">
                <a:latin typeface="Calibri" panose="020F0502020204030204" pitchFamily="34" charset="0"/>
                <a:ea typeface="DengXian"/>
                <a:cs typeface="Arial" panose="020B0604020202020204" pitchFamily="34" charset="0"/>
              </a:rPr>
              <a:t>£</a:t>
            </a:r>
            <a:r>
              <a:rPr lang="en-GB" sz="1000" dirty="0">
                <a:latin typeface="Calibri" panose="020F0502020204030204" pitchFamily="34" charset="0"/>
                <a:ea typeface="DengXian"/>
                <a:cs typeface="Arial" panose="020B0604020202020204" pitchFamily="34" charset="0"/>
              </a:rPr>
              <a:t>1,000  to progress to next level</a:t>
            </a:r>
          </a:p>
          <a:p>
            <a:pPr>
              <a:lnSpc>
                <a:spcPct val="107000"/>
              </a:lnSpc>
              <a:spcAft>
                <a:spcPts val="0"/>
              </a:spcAft>
            </a:pPr>
            <a:r>
              <a:rPr lang="en-GB" sz="1000" b="1" dirty="0">
                <a:solidFill>
                  <a:schemeClr val="dk1"/>
                </a:solidFill>
              </a:rPr>
              <a:t>Example job role: </a:t>
            </a:r>
            <a:r>
              <a:rPr lang="en-GB" sz="1000" dirty="0">
                <a:latin typeface="Calibri" panose="020F0502020204030204" pitchFamily="34" charset="0"/>
                <a:ea typeface="DengXian"/>
                <a:cs typeface="Calibri" panose="020F0502020204030204" pitchFamily="34" charset="0"/>
              </a:rPr>
              <a:t>Finance manager, HAF (Head of Administration and Finance)</a:t>
            </a:r>
          </a:p>
          <a:p>
            <a:pPr>
              <a:lnSpc>
                <a:spcPct val="107000"/>
              </a:lnSpc>
              <a:spcAft>
                <a:spcPts val="0"/>
              </a:spcAft>
            </a:pPr>
            <a:endParaRPr lang="en-GB" sz="1000" dirty="0">
              <a:latin typeface="Calibri" panose="020F0502020204030204" pitchFamily="34" charset="0"/>
              <a:ea typeface="DengXian"/>
              <a:cs typeface="Arial" panose="020B0604020202020204" pitchFamily="34" charset="0"/>
            </a:endParaRPr>
          </a:p>
          <a:p>
            <a:pPr>
              <a:lnSpc>
                <a:spcPct val="107000"/>
              </a:lnSpc>
              <a:spcAft>
                <a:spcPts val="0"/>
              </a:spcAft>
            </a:pPr>
            <a:r>
              <a:rPr lang="en-GB" sz="1000" b="1" dirty="0">
                <a:solidFill>
                  <a:schemeClr val="dk1"/>
                </a:solidFill>
              </a:rPr>
              <a:t>Approver level: </a:t>
            </a:r>
            <a:r>
              <a:rPr lang="en-GB" sz="1000" dirty="0">
                <a:latin typeface="Calibri" panose="020F0502020204030204" pitchFamily="34" charset="0"/>
                <a:ea typeface="DengXian"/>
                <a:cs typeface="Calibri" panose="020F0502020204030204" pitchFamily="34" charset="0"/>
              </a:rPr>
              <a:t>Approver level 3: approval limit of up to £10,000 (Financial approval)</a:t>
            </a:r>
            <a:endParaRPr lang="en-GB" sz="1000" dirty="0">
              <a:latin typeface="Calibri" panose="020F0502020204030204" pitchFamily="34" charset="0"/>
              <a:ea typeface="DengXian"/>
              <a:cs typeface="Arial" panose="020B0604020202020204" pitchFamily="34" charset="0"/>
            </a:endParaRPr>
          </a:p>
          <a:p>
            <a:pPr>
              <a:lnSpc>
                <a:spcPct val="107000"/>
              </a:lnSpc>
              <a:spcAft>
                <a:spcPts val="0"/>
              </a:spcAft>
            </a:pPr>
            <a:r>
              <a:rPr lang="en-GB" sz="1000" b="1" dirty="0">
                <a:solidFill>
                  <a:schemeClr val="dk1"/>
                </a:solidFill>
              </a:rPr>
              <a:t>Optional/required: </a:t>
            </a:r>
            <a:r>
              <a:rPr lang="en-GB" sz="1000" dirty="0">
                <a:latin typeface="Calibri" panose="020F0502020204030204" pitchFamily="34" charset="0"/>
                <a:ea typeface="DengXian"/>
                <a:cs typeface="Calibri" panose="020F0502020204030204" pitchFamily="34" charset="0"/>
              </a:rPr>
              <a:t>Required</a:t>
            </a:r>
            <a:endParaRPr lang="en-GB" sz="1000" dirty="0">
              <a:latin typeface="Calibri" panose="020F0502020204030204" pitchFamily="34" charset="0"/>
              <a:ea typeface="DengXian"/>
              <a:cs typeface="Arial" panose="020B0604020202020204" pitchFamily="34" charset="0"/>
            </a:endParaRPr>
          </a:p>
          <a:p>
            <a:pPr>
              <a:lnSpc>
                <a:spcPct val="107000"/>
              </a:lnSpc>
              <a:spcAft>
                <a:spcPts val="0"/>
              </a:spcAft>
            </a:pPr>
            <a:r>
              <a:rPr lang="en-GB" sz="1000" b="1" dirty="0">
                <a:solidFill>
                  <a:schemeClr val="dk1"/>
                </a:solidFill>
              </a:rPr>
              <a:t>Responsibilities: </a:t>
            </a:r>
            <a:r>
              <a:rPr lang="en-GB" sz="1000" dirty="0">
                <a:latin typeface="Calibri" panose="020F0502020204030204" pitchFamily="34" charset="0"/>
                <a:ea typeface="Times New Roman" panose="02020603050405020304" pitchFamily="18" charset="0"/>
                <a:cs typeface="Arial" panose="020B0604020202020204" pitchFamily="34" charset="0"/>
              </a:rPr>
              <a:t>As above.</a:t>
            </a:r>
            <a:endParaRPr lang="en-GB" sz="1000" dirty="0">
              <a:latin typeface="Calibri" panose="020F0502020204030204" pitchFamily="34" charset="0"/>
              <a:ea typeface="DengXian"/>
              <a:cs typeface="Arial" panose="020B0604020202020204" pitchFamily="34" charset="0"/>
            </a:endParaRPr>
          </a:p>
          <a:p>
            <a:pPr>
              <a:lnSpc>
                <a:spcPct val="107000"/>
              </a:lnSpc>
              <a:spcAft>
                <a:spcPts val="0"/>
              </a:spcAft>
            </a:pPr>
            <a:r>
              <a:rPr lang="en-GB" sz="1000" dirty="0">
                <a:latin typeface="Calibri" panose="020F0502020204030204" pitchFamily="34" charset="0"/>
                <a:ea typeface="Times New Roman" panose="02020603050405020304" pitchFamily="18" charset="0"/>
                <a:cs typeface="Arial" panose="020B0604020202020204" pitchFamily="34" charset="0"/>
              </a:rPr>
              <a:t>Authorised signatory for claims of up to £10,000</a:t>
            </a:r>
            <a:endParaRPr lang="en-GB" sz="1000" dirty="0">
              <a:latin typeface="Calibri" panose="020F0502020204030204" pitchFamily="34" charset="0"/>
              <a:ea typeface="DengXian"/>
              <a:cs typeface="Arial" panose="020B0604020202020204" pitchFamily="34" charset="0"/>
            </a:endParaRPr>
          </a:p>
          <a:p>
            <a:pPr>
              <a:lnSpc>
                <a:spcPct val="107000"/>
              </a:lnSpc>
              <a:spcAft>
                <a:spcPts val="0"/>
              </a:spcAft>
            </a:pPr>
            <a:r>
              <a:rPr lang="en-GB" sz="1000" b="1" dirty="0">
                <a:solidFill>
                  <a:schemeClr val="dk1"/>
                </a:solidFill>
              </a:rPr>
              <a:t>Actions: </a:t>
            </a:r>
            <a:r>
              <a:rPr lang="en-GB" sz="1000" dirty="0">
                <a:latin typeface="Calibri" panose="020F0502020204030204" pitchFamily="34" charset="0"/>
                <a:ea typeface="DengXian"/>
                <a:cs typeface="Arial" panose="020B0604020202020204" pitchFamily="34" charset="0"/>
              </a:rPr>
              <a:t>Approves claims above £1,000 and up to £10,000  for payment</a:t>
            </a:r>
          </a:p>
          <a:p>
            <a:pPr>
              <a:lnSpc>
                <a:spcPct val="107000"/>
              </a:lnSpc>
              <a:spcAft>
                <a:spcPts val="0"/>
              </a:spcAft>
            </a:pPr>
            <a:r>
              <a:rPr lang="en-GB" sz="1000" b="1" dirty="0">
                <a:solidFill>
                  <a:schemeClr val="dk1"/>
                </a:solidFill>
              </a:rPr>
              <a:t>Example job role: </a:t>
            </a:r>
            <a:r>
              <a:rPr lang="en-GB" sz="1000" dirty="0">
                <a:latin typeface="Calibri" panose="020F0502020204030204" pitchFamily="34" charset="0"/>
                <a:ea typeface="DengXian"/>
                <a:cs typeface="Calibri" panose="020F0502020204030204" pitchFamily="34" charset="0"/>
              </a:rPr>
              <a:t>HAF, Head of Department, DFC (Divisional Financial Controller)</a:t>
            </a:r>
            <a:endParaRPr lang="en-GB" sz="1000" dirty="0">
              <a:solidFill>
                <a:schemeClr val="dk1"/>
              </a:solidFill>
            </a:endParaRPr>
          </a:p>
          <a:p>
            <a:pPr lvl="0">
              <a:lnSpc>
                <a:spcPct val="107000"/>
              </a:lnSpc>
              <a:defRPr/>
            </a:pPr>
            <a:endParaRPr lang="en-GB" sz="1000" dirty="0"/>
          </a:p>
          <a:p>
            <a:pPr>
              <a:lnSpc>
                <a:spcPct val="107000"/>
              </a:lnSpc>
              <a:spcAft>
                <a:spcPts val="0"/>
              </a:spcAft>
            </a:pPr>
            <a:endParaRPr lang="en-GB" sz="1400" dirty="0">
              <a:latin typeface="Calibri" panose="020F0502020204030204" pitchFamily="34" charset="0"/>
              <a:ea typeface="DengXian"/>
              <a:cs typeface="Arial" panose="020B0604020202020204" pitchFamily="34" charset="0"/>
            </a:endParaRPr>
          </a:p>
        </p:txBody>
      </p:sp>
    </p:spTree>
    <p:extLst>
      <p:ext uri="{BB962C8B-B14F-4D97-AF65-F5344CB8AC3E}">
        <p14:creationId xmlns:p14="http://schemas.microsoft.com/office/powerpoint/2010/main" val="26774021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AF452-310C-6942-BD35-2FCB0E838284}"/>
              </a:ext>
            </a:extLst>
          </p:cNvPr>
          <p:cNvSpPr>
            <a:spLocks noGrp="1"/>
          </p:cNvSpPr>
          <p:nvPr>
            <p:ph type="title"/>
          </p:nvPr>
        </p:nvSpPr>
        <p:spPr>
          <a:xfrm>
            <a:off x="537560" y="2975212"/>
            <a:ext cx="10515600" cy="1173707"/>
          </a:xfrm>
        </p:spPr>
        <p:txBody>
          <a:bodyPr>
            <a:normAutofit fontScale="90000"/>
          </a:bodyPr>
          <a:lstStyle/>
          <a:p>
            <a:pPr lvl="0" algn="l">
              <a:defRPr/>
            </a:pPr>
            <a:r>
              <a:rPr lang="en-US" dirty="0" smtClean="0">
                <a:solidFill>
                  <a:srgbClr val="20365F"/>
                </a:solidFill>
              </a:rPr>
              <a:t>Text for email to approvers: </a:t>
            </a:r>
            <a:r>
              <a:rPr lang="en-GB" dirty="0">
                <a:solidFill>
                  <a:srgbClr val="20365F"/>
                </a:solidFill>
              </a:rPr>
              <a:t>senior staff expense claim approvers (who might also be level 1, 2, 3 approvers and/or budget-holder approvers)</a:t>
            </a:r>
          </a:p>
        </p:txBody>
      </p:sp>
      <p:sp>
        <p:nvSpPr>
          <p:cNvPr id="6" name="Subtitle 2">
            <a:extLst>
              <a:ext uri="{FF2B5EF4-FFF2-40B4-BE49-F238E27FC236}">
                <a16:creationId xmlns:a16="http://schemas.microsoft.com/office/drawing/2014/main" id="{2E96B9A0-312C-E14F-99E6-F8B190546334}"/>
              </a:ext>
            </a:extLst>
          </p:cNvPr>
          <p:cNvSpPr txBox="1">
            <a:spLocks/>
          </p:cNvSpPr>
          <p:nvPr/>
        </p:nvSpPr>
        <p:spPr>
          <a:xfrm>
            <a:off x="8924109" y="6271148"/>
            <a:ext cx="1968009" cy="476633"/>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2"/>
                </a:solidFill>
                <a:latin typeface="FoundrySterling-MediumOSF" panose="02000500000000000000" pitchFamily="2" charset="0"/>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FoundrySterling-MediumOSF" panose="02000500000000000000" pitchFamily="2" charset="0"/>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FoundrySterling-MediumOSF" panose="02000500000000000000" pitchFamily="2" charset="0"/>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FoundrySterling-MediumOSF" panose="02000500000000000000" pitchFamily="2" charset="0"/>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FoundrySterling-MediumOSF" panose="02000500000000000000" pitchFamily="2" charset="0"/>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fld id="{D7C4D67F-AFD1-4216-9708-3868DFC8ECDB}" type="datetime1">
              <a:rPr lang="en-GB" sz="2800" b="1" smtClean="0">
                <a:solidFill>
                  <a:srgbClr val="20365F"/>
                </a:solidFill>
                <a:latin typeface="+mj-lt"/>
              </a:rPr>
              <a:t>21/10/2021</a:t>
            </a:fld>
            <a:endParaRPr lang="en-US" sz="3200" dirty="0">
              <a:solidFill>
                <a:srgbClr val="20365F"/>
              </a:solidFill>
              <a:latin typeface="Helvetica" pitchFamily="2" charset="0"/>
            </a:endParaRPr>
          </a:p>
        </p:txBody>
      </p:sp>
    </p:spTree>
    <p:extLst>
      <p:ext uri="{BB962C8B-B14F-4D97-AF65-F5344CB8AC3E}">
        <p14:creationId xmlns:p14="http://schemas.microsoft.com/office/powerpoint/2010/main" val="38538905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a:xfrm>
            <a:off x="245660" y="135082"/>
            <a:ext cx="11450471" cy="1340427"/>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b="1" kern="1200">
                <a:solidFill>
                  <a:schemeClr val="tx2"/>
                </a:solidFill>
                <a:latin typeface="FoundrySterling-Bold" panose="02000700000000000000" pitchFamily="2" charset="0"/>
                <a:ea typeface="+mj-ea"/>
                <a:cs typeface="+mj-cs"/>
              </a:defRPr>
            </a:lvl1pPr>
          </a:lstStyle>
          <a:p>
            <a:r>
              <a:rPr lang="en-GB" sz="2500" b="0" cap="all" spc="300" dirty="0"/>
              <a:t>EMAIL TO </a:t>
            </a:r>
            <a:r>
              <a:rPr lang="en-GB" sz="2500" b="0" cap="all" spc="300" dirty="0" smtClean="0"/>
              <a:t>SENIOR STAFF APPROVERS TEXT</a:t>
            </a:r>
            <a:r>
              <a:rPr lang="en-GB" sz="3600" b="0" dirty="0" smtClean="0"/>
              <a:t/>
            </a:r>
            <a:br>
              <a:rPr lang="en-GB" sz="3600" b="0" dirty="0" smtClean="0"/>
            </a:br>
            <a:endParaRPr lang="en-GB" sz="3600" b="0" dirty="0"/>
          </a:p>
        </p:txBody>
      </p:sp>
      <p:sp>
        <p:nvSpPr>
          <p:cNvPr id="2" name="TextBox 1"/>
          <p:cNvSpPr txBox="1"/>
          <p:nvPr/>
        </p:nvSpPr>
        <p:spPr>
          <a:xfrm>
            <a:off x="245660" y="873535"/>
            <a:ext cx="10454185" cy="6801862"/>
          </a:xfrm>
          <a:prstGeom prst="rect">
            <a:avLst/>
          </a:prstGeom>
          <a:noFill/>
        </p:spPr>
        <p:txBody>
          <a:bodyPr wrap="square" rtlCol="0">
            <a:spAutoFit/>
          </a:bodyPr>
          <a:lstStyle/>
          <a:p>
            <a:r>
              <a:rPr lang="en-GB" sz="1200" dirty="0" err="1">
                <a:solidFill>
                  <a:schemeClr val="dk1"/>
                </a:solidFill>
              </a:rPr>
              <a:t>eExpenses</a:t>
            </a:r>
            <a:r>
              <a:rPr lang="en-GB" sz="1200" dirty="0">
                <a:solidFill>
                  <a:schemeClr val="dk1"/>
                </a:solidFill>
              </a:rPr>
              <a:t> email to approvers</a:t>
            </a:r>
            <a:endParaRPr lang="en-GB" sz="1200" dirty="0"/>
          </a:p>
          <a:p>
            <a:r>
              <a:rPr lang="en-GB" sz="1200" dirty="0">
                <a:solidFill>
                  <a:srgbClr val="FF0000"/>
                </a:solidFill>
              </a:rPr>
              <a:t>Information highlighted in red to be added/checked locally</a:t>
            </a:r>
          </a:p>
          <a:p>
            <a:r>
              <a:rPr lang="en-GB" sz="1200" dirty="0">
                <a:solidFill>
                  <a:schemeClr val="dk1"/>
                </a:solidFill>
              </a:rPr>
              <a:t>	</a:t>
            </a:r>
            <a:endParaRPr lang="en-GB" sz="1200" dirty="0"/>
          </a:p>
          <a:p>
            <a:r>
              <a:rPr lang="en-GB" sz="1200" dirty="0">
                <a:solidFill>
                  <a:schemeClr val="dk1"/>
                </a:solidFill>
              </a:rPr>
              <a:t>Email from HAF or equivalent or their delegate or alternative team/individual (-1 week)</a:t>
            </a:r>
            <a:endParaRPr lang="en-GB" sz="1200" dirty="0"/>
          </a:p>
          <a:p>
            <a:pPr lvl="0">
              <a:defRPr/>
            </a:pPr>
            <a:r>
              <a:rPr lang="en-GB" sz="1200" b="1" dirty="0" smtClean="0">
                <a:solidFill>
                  <a:schemeClr val="dk1"/>
                </a:solidFill>
              </a:rPr>
              <a:t>Audience: </a:t>
            </a:r>
            <a:r>
              <a:rPr lang="en-GB" sz="1200" b="1" dirty="0">
                <a:solidFill>
                  <a:schemeClr val="dk1"/>
                </a:solidFill>
              </a:rPr>
              <a:t>senior staff expense claim approvers (who might also be level 1, 2, 3 approvers and/or budget-holder approvers)</a:t>
            </a:r>
            <a:endParaRPr lang="en-GB" sz="1200" b="1" dirty="0"/>
          </a:p>
          <a:p>
            <a:r>
              <a:rPr lang="en-GB" sz="1200" b="1" i="1" dirty="0">
                <a:solidFill>
                  <a:schemeClr val="dk1"/>
                </a:solidFill>
              </a:rPr>
              <a:t> </a:t>
            </a:r>
            <a:endParaRPr lang="en-GB" sz="1200" dirty="0"/>
          </a:p>
          <a:p>
            <a:r>
              <a:rPr lang="en-GB" sz="1200" b="1" i="1" dirty="0">
                <a:solidFill>
                  <a:schemeClr val="dk1"/>
                </a:solidFill>
              </a:rPr>
              <a:t>Subject: </a:t>
            </a:r>
            <a:r>
              <a:rPr lang="en-GB" sz="1200" i="1" dirty="0">
                <a:solidFill>
                  <a:schemeClr val="dk1"/>
                </a:solidFill>
              </a:rPr>
              <a:t>IMPORTANT: your approval role in SAP Concur </a:t>
            </a:r>
            <a:r>
              <a:rPr lang="en-GB" sz="1200" i="1" dirty="0" err="1">
                <a:solidFill>
                  <a:schemeClr val="dk1"/>
                </a:solidFill>
              </a:rPr>
              <a:t>eExpenses</a:t>
            </a:r>
            <a:endParaRPr lang="en-GB" sz="1200" dirty="0"/>
          </a:p>
          <a:p>
            <a:endParaRPr lang="en-GB" sz="1400" dirty="0" smtClean="0"/>
          </a:p>
          <a:p>
            <a:r>
              <a:rPr lang="en-GB" sz="1000" dirty="0">
                <a:solidFill>
                  <a:schemeClr val="dk1"/>
                </a:solidFill>
              </a:rPr>
              <a:t>The new online SAP Concur </a:t>
            </a:r>
            <a:r>
              <a:rPr lang="en-GB" sz="1000" dirty="0" err="1">
                <a:solidFill>
                  <a:schemeClr val="dk1"/>
                </a:solidFill>
              </a:rPr>
              <a:t>eExpenses</a:t>
            </a:r>
            <a:r>
              <a:rPr lang="en-GB" sz="1000" dirty="0">
                <a:solidFill>
                  <a:schemeClr val="dk1"/>
                </a:solidFill>
              </a:rPr>
              <a:t> system will be introduced for </a:t>
            </a:r>
            <a:r>
              <a:rPr lang="en-GB" sz="1000" dirty="0">
                <a:solidFill>
                  <a:srgbClr val="FF0000"/>
                </a:solidFill>
              </a:rPr>
              <a:t>DEPARTMENT/COLLEGE on DATE</a:t>
            </a:r>
            <a:r>
              <a:rPr lang="en-GB" sz="1000" dirty="0">
                <a:solidFill>
                  <a:schemeClr val="dk1"/>
                </a:solidFill>
              </a:rPr>
              <a:t>. It could be that you have this role for multiple departments so I apologise if you are receiving this email multiple times.</a:t>
            </a:r>
          </a:p>
          <a:p>
            <a:r>
              <a:rPr lang="en-GB" sz="1000" dirty="0">
                <a:solidFill>
                  <a:schemeClr val="dk1"/>
                </a:solidFill>
              </a:rPr>
              <a:t> </a:t>
            </a:r>
          </a:p>
          <a:p>
            <a:r>
              <a:rPr lang="en-GB" sz="1000" dirty="0">
                <a:solidFill>
                  <a:schemeClr val="dk1"/>
                </a:solidFill>
              </a:rPr>
              <a:t>I write to confirm that you are an authorised approver of expense claims within </a:t>
            </a:r>
            <a:r>
              <a:rPr lang="en-GB" sz="1000" dirty="0" err="1">
                <a:solidFill>
                  <a:schemeClr val="dk1"/>
                </a:solidFill>
              </a:rPr>
              <a:t>eExpenses</a:t>
            </a:r>
            <a:r>
              <a:rPr lang="en-GB" sz="1000" dirty="0">
                <a:solidFill>
                  <a:schemeClr val="dk1"/>
                </a:solidFill>
              </a:rPr>
              <a:t> for </a:t>
            </a:r>
            <a:r>
              <a:rPr lang="en-GB" sz="1000" dirty="0">
                <a:solidFill>
                  <a:srgbClr val="FF0000"/>
                </a:solidFill>
              </a:rPr>
              <a:t>DEPARTMENT/COLLEGE</a:t>
            </a:r>
            <a:r>
              <a:rPr lang="en-GB" sz="1000" dirty="0">
                <a:solidFill>
                  <a:schemeClr val="dk1"/>
                </a:solidFill>
              </a:rPr>
              <a:t>.  You are likely to have more than one approval role within the standard approvals hierarchy (as outlined in the attached document and on the </a:t>
            </a:r>
            <a:r>
              <a:rPr lang="en-GB" sz="1000" u="sng" dirty="0">
                <a:solidFill>
                  <a:schemeClr val="dk1"/>
                </a:solidFill>
                <a:hlinkClick r:id="rId3"/>
              </a:rPr>
              <a:t>How to review and approve expenses</a:t>
            </a:r>
            <a:r>
              <a:rPr lang="en-GB" sz="1000" dirty="0">
                <a:solidFill>
                  <a:schemeClr val="dk1"/>
                </a:solidFill>
              </a:rPr>
              <a:t> page </a:t>
            </a:r>
            <a:r>
              <a:rPr lang="en-GB" sz="1000" dirty="0">
                <a:solidFill>
                  <a:schemeClr val="dk1"/>
                </a:solidFill>
              </a:rPr>
              <a:t>on the Finance Division website), depending on the cost code being claimed against.  </a:t>
            </a:r>
          </a:p>
          <a:p>
            <a:r>
              <a:rPr lang="en-GB" sz="1000" dirty="0">
                <a:solidFill>
                  <a:schemeClr val="dk1"/>
                </a:solidFill>
              </a:rPr>
              <a:t> </a:t>
            </a:r>
          </a:p>
          <a:p>
            <a:r>
              <a:rPr lang="en-GB" sz="1000" dirty="0">
                <a:solidFill>
                  <a:schemeClr val="dk1"/>
                </a:solidFill>
              </a:rPr>
              <a:t>You are also the authorised approver of expense claims submitted by senior colleagues which is an additional level of review on top of the hierarchy. </a:t>
            </a:r>
          </a:p>
          <a:p>
            <a:r>
              <a:rPr lang="en-GB" sz="1000" dirty="0">
                <a:solidFill>
                  <a:schemeClr val="dk1"/>
                </a:solidFill>
              </a:rPr>
              <a:t> </a:t>
            </a:r>
          </a:p>
          <a:p>
            <a:r>
              <a:rPr lang="en-GB" sz="1000" b="1" dirty="0">
                <a:solidFill>
                  <a:schemeClr val="dk1"/>
                </a:solidFill>
              </a:rPr>
              <a:t>Reviewing a claim in </a:t>
            </a:r>
            <a:r>
              <a:rPr lang="en-GB" sz="1000" b="1" dirty="0" err="1">
                <a:solidFill>
                  <a:schemeClr val="dk1"/>
                </a:solidFill>
              </a:rPr>
              <a:t>eExpenses</a:t>
            </a:r>
            <a:endParaRPr lang="en-GB" sz="1000" dirty="0">
              <a:solidFill>
                <a:schemeClr val="dk1"/>
              </a:solidFill>
            </a:endParaRPr>
          </a:p>
          <a:p>
            <a:pPr marL="171450" lvl="0" indent="-171450">
              <a:buFont typeface="Arial" panose="020B0604020202020204" pitchFamily="34" charset="0"/>
              <a:buChar char="•"/>
            </a:pPr>
            <a:r>
              <a:rPr lang="en-GB" sz="1000" dirty="0">
                <a:solidFill>
                  <a:schemeClr val="dk1"/>
                </a:solidFill>
              </a:rPr>
              <a:t>Regardless of the role under which you are approving a claim, you will receive email notification when a claim needs your review. </a:t>
            </a:r>
          </a:p>
          <a:p>
            <a:pPr marL="171450" lvl="0" indent="-171450">
              <a:buFont typeface="Arial" panose="020B0604020202020204" pitchFamily="34" charset="0"/>
              <a:buChar char="•"/>
            </a:pPr>
            <a:r>
              <a:rPr lang="en-GB" sz="1000" dirty="0">
                <a:solidFill>
                  <a:schemeClr val="dk1"/>
                </a:solidFill>
              </a:rPr>
              <a:t>Access the </a:t>
            </a:r>
            <a:r>
              <a:rPr lang="en-GB" sz="1000" dirty="0" err="1">
                <a:solidFill>
                  <a:schemeClr val="dk1"/>
                </a:solidFill>
              </a:rPr>
              <a:t>eExpenses</a:t>
            </a:r>
            <a:r>
              <a:rPr lang="en-GB" sz="1000" dirty="0">
                <a:solidFill>
                  <a:schemeClr val="dk1"/>
                </a:solidFill>
              </a:rPr>
              <a:t> system from the Finance Division website </a:t>
            </a:r>
            <a:r>
              <a:rPr lang="en-GB" sz="1000" u="sng" dirty="0">
                <a:solidFill>
                  <a:schemeClr val="dk1"/>
                </a:solidFill>
                <a:hlinkClick r:id="rId4"/>
              </a:rPr>
              <a:t>Expenses pages </a:t>
            </a:r>
            <a:r>
              <a:rPr lang="en-GB" sz="1000" dirty="0">
                <a:solidFill>
                  <a:schemeClr val="dk1"/>
                </a:solidFill>
              </a:rPr>
              <a:t>to review and approve claims online via the web browser (not the mobile app as this does not work for the approval hierarchy).</a:t>
            </a:r>
          </a:p>
          <a:p>
            <a:pPr marL="171450" lvl="0" indent="-171450">
              <a:buFont typeface="Arial" panose="020B0604020202020204" pitchFamily="34" charset="0"/>
              <a:buChar char="•"/>
            </a:pPr>
            <a:r>
              <a:rPr lang="en-GB" sz="1000" dirty="0">
                <a:solidFill>
                  <a:schemeClr val="dk1"/>
                </a:solidFill>
              </a:rPr>
              <a:t>Approving or sending a claim back for more information can be done at the click of a button. </a:t>
            </a:r>
          </a:p>
          <a:p>
            <a:r>
              <a:rPr lang="en-GB" sz="1200" dirty="0">
                <a:solidFill>
                  <a:schemeClr val="dk1"/>
                </a:solidFill>
              </a:rPr>
              <a:t> </a:t>
            </a:r>
            <a:endParaRPr lang="en-GB" sz="1200" dirty="0" smtClean="0">
              <a:solidFill>
                <a:schemeClr val="dk1"/>
              </a:solidFill>
            </a:endParaRPr>
          </a:p>
          <a:p>
            <a:r>
              <a:rPr lang="en-GB" sz="1000" b="1" dirty="0">
                <a:solidFill>
                  <a:schemeClr val="dk1"/>
                </a:solidFill>
              </a:rPr>
              <a:t>Guidance and help </a:t>
            </a:r>
            <a:endParaRPr lang="en-GB" sz="1000" dirty="0">
              <a:solidFill>
                <a:schemeClr val="dk1"/>
              </a:solidFill>
            </a:endParaRPr>
          </a:p>
          <a:p>
            <a:r>
              <a:rPr lang="en-GB" sz="1000" dirty="0">
                <a:solidFill>
                  <a:schemeClr val="dk1"/>
                </a:solidFill>
              </a:rPr>
              <a:t>Further information is available on the Finance Division website including:</a:t>
            </a:r>
          </a:p>
          <a:p>
            <a:pPr marL="171450" lvl="0" indent="-171450">
              <a:buFont typeface="Arial" panose="020B0604020202020204" pitchFamily="34" charset="0"/>
              <a:buChar char="•"/>
            </a:pPr>
            <a:r>
              <a:rPr lang="en-GB" sz="1000" u="sng" dirty="0">
                <a:solidFill>
                  <a:schemeClr val="dk1"/>
                </a:solidFill>
                <a:hlinkClick r:id="rId4"/>
              </a:rPr>
              <a:t>University expenses policy</a:t>
            </a:r>
            <a:r>
              <a:rPr lang="en-GB" sz="1000" u="sng" dirty="0">
                <a:solidFill>
                  <a:schemeClr val="dk1"/>
                </a:solidFill>
              </a:rPr>
              <a:t>. </a:t>
            </a:r>
            <a:endParaRPr lang="en-GB" sz="1000" dirty="0">
              <a:solidFill>
                <a:schemeClr val="dk1"/>
              </a:solidFill>
            </a:endParaRPr>
          </a:p>
          <a:p>
            <a:pPr marL="171450" lvl="0" indent="-171450">
              <a:buFont typeface="Arial" panose="020B0604020202020204" pitchFamily="34" charset="0"/>
              <a:buChar char="•"/>
            </a:pPr>
            <a:r>
              <a:rPr lang="en-GB" sz="1000" u="sng" dirty="0">
                <a:solidFill>
                  <a:schemeClr val="dk1"/>
                </a:solidFill>
                <a:hlinkClick r:id="rId5"/>
              </a:rPr>
              <a:t>Departmental expenses guidance</a:t>
            </a:r>
            <a:r>
              <a:rPr lang="en-GB" sz="1000" dirty="0">
                <a:solidFill>
                  <a:schemeClr val="dk1"/>
                </a:solidFill>
              </a:rPr>
              <a:t>.</a:t>
            </a:r>
          </a:p>
          <a:p>
            <a:pPr marL="171450" lvl="0" indent="-171450">
              <a:buFont typeface="Arial" panose="020B0604020202020204" pitchFamily="34" charset="0"/>
              <a:buChar char="•"/>
            </a:pPr>
            <a:r>
              <a:rPr lang="en-GB" sz="1000" u="sng" dirty="0">
                <a:solidFill>
                  <a:schemeClr val="dk1"/>
                </a:solidFill>
                <a:hlinkClick r:id="rId3"/>
              </a:rPr>
              <a:t>How to review and approve Expenses claims</a:t>
            </a:r>
            <a:r>
              <a:rPr lang="en-GB" sz="1000" dirty="0">
                <a:solidFill>
                  <a:schemeClr val="dk1"/>
                </a:solidFill>
              </a:rPr>
              <a:t>. </a:t>
            </a:r>
          </a:p>
          <a:p>
            <a:pPr marL="171450" lvl="0" indent="-171450">
              <a:buFont typeface="Arial" panose="020B0604020202020204" pitchFamily="34" charset="0"/>
              <a:buChar char="•"/>
            </a:pPr>
            <a:r>
              <a:rPr lang="en-GB" sz="1000" u="sng" dirty="0" err="1">
                <a:solidFill>
                  <a:schemeClr val="dk1"/>
                </a:solidFill>
                <a:hlinkClick r:id="rId6"/>
              </a:rPr>
              <a:t>eExpenses</a:t>
            </a:r>
            <a:r>
              <a:rPr lang="en-GB" sz="1000" u="sng" dirty="0">
                <a:solidFill>
                  <a:schemeClr val="dk1"/>
                </a:solidFill>
                <a:hlinkClick r:id="rId6"/>
              </a:rPr>
              <a:t> training and support</a:t>
            </a:r>
            <a:r>
              <a:rPr lang="en-GB" sz="1000" dirty="0">
                <a:solidFill>
                  <a:schemeClr val="dk1"/>
                </a:solidFill>
              </a:rPr>
              <a:t>. </a:t>
            </a:r>
          </a:p>
          <a:p>
            <a:pPr marL="171450" indent="-171450">
              <a:buFont typeface="Arial" panose="020B0604020202020204" pitchFamily="34" charset="0"/>
              <a:buChar char="•"/>
            </a:pPr>
            <a:r>
              <a:rPr lang="en-GB" sz="1000" u="sng" dirty="0">
                <a:hlinkClick r:id="rId7"/>
              </a:rPr>
              <a:t>Approver Quick Reference Guide</a:t>
            </a:r>
            <a:r>
              <a:rPr lang="en-GB" sz="1000" dirty="0"/>
              <a:t> (PDF).</a:t>
            </a:r>
            <a:endParaRPr lang="en-GB" sz="1000" dirty="0">
              <a:solidFill>
                <a:schemeClr val="dk1"/>
              </a:solidFill>
            </a:endParaRPr>
          </a:p>
          <a:p>
            <a:r>
              <a:rPr lang="en-GB" sz="1000" dirty="0">
                <a:solidFill>
                  <a:schemeClr val="dk1"/>
                </a:solidFill>
              </a:rPr>
              <a:t> </a:t>
            </a:r>
          </a:p>
          <a:p>
            <a:r>
              <a:rPr lang="en-GB" sz="1000" b="1" dirty="0">
                <a:solidFill>
                  <a:schemeClr val="dk1"/>
                </a:solidFill>
              </a:rPr>
              <a:t>If you have any questions, please contact </a:t>
            </a:r>
            <a:r>
              <a:rPr lang="en-GB" sz="1000" b="1" dirty="0">
                <a:solidFill>
                  <a:srgbClr val="FF0000"/>
                </a:solidFill>
              </a:rPr>
              <a:t>NAME/TEAM</a:t>
            </a:r>
            <a:r>
              <a:rPr lang="en-GB" sz="1000" b="1" dirty="0">
                <a:solidFill>
                  <a:schemeClr val="dk1"/>
                </a:solidFill>
              </a:rPr>
              <a:t>.</a:t>
            </a:r>
            <a:endParaRPr lang="en-GB" sz="1000" dirty="0">
              <a:solidFill>
                <a:schemeClr val="dk1"/>
              </a:solidFill>
            </a:endParaRPr>
          </a:p>
          <a:p>
            <a:r>
              <a:rPr lang="en-GB" sz="1000" dirty="0">
                <a:solidFill>
                  <a:schemeClr val="dk1"/>
                </a:solidFill>
              </a:rPr>
              <a:t> </a:t>
            </a:r>
          </a:p>
          <a:p>
            <a:r>
              <a:rPr lang="en-GB" sz="1000" dirty="0">
                <a:solidFill>
                  <a:schemeClr val="dk1"/>
                </a:solidFill>
              </a:rPr>
              <a:t> Kind regards</a:t>
            </a:r>
          </a:p>
          <a:p>
            <a:r>
              <a:rPr lang="en-GB" sz="1000" dirty="0">
                <a:solidFill>
                  <a:schemeClr val="dk1"/>
                </a:solidFill>
              </a:rPr>
              <a:t> </a:t>
            </a:r>
          </a:p>
          <a:p>
            <a:r>
              <a:rPr lang="en-GB" sz="1000" dirty="0">
                <a:solidFill>
                  <a:srgbClr val="FF0000"/>
                </a:solidFill>
              </a:rPr>
              <a:t>HAF or equivalent</a:t>
            </a:r>
          </a:p>
          <a:p>
            <a:endParaRPr lang="en-GB" sz="1400" dirty="0">
              <a:solidFill>
                <a:schemeClr val="dk1"/>
              </a:solidFill>
            </a:endParaRPr>
          </a:p>
          <a:p>
            <a:endParaRPr lang="en-GB" sz="1400" dirty="0"/>
          </a:p>
          <a:p>
            <a:endParaRPr lang="en-GB" sz="1400" dirty="0"/>
          </a:p>
        </p:txBody>
      </p:sp>
      <p:sp>
        <p:nvSpPr>
          <p:cNvPr id="4" name="TextBox 3"/>
          <p:cNvSpPr txBox="1"/>
          <p:nvPr/>
        </p:nvSpPr>
        <p:spPr>
          <a:xfrm>
            <a:off x="5970895" y="6192656"/>
            <a:ext cx="3166281" cy="369332"/>
          </a:xfrm>
          <a:prstGeom prst="rect">
            <a:avLst/>
          </a:prstGeom>
          <a:noFill/>
        </p:spPr>
        <p:txBody>
          <a:bodyPr wrap="square" rtlCol="0">
            <a:spAutoFit/>
          </a:bodyPr>
          <a:lstStyle/>
          <a:p>
            <a:r>
              <a:rPr lang="en-GB" dirty="0" smtClean="0">
                <a:solidFill>
                  <a:srgbClr val="FF0000"/>
                </a:solidFill>
              </a:rPr>
              <a:t>Continued on next slide</a:t>
            </a:r>
            <a:endParaRPr lang="en-GB" dirty="0">
              <a:solidFill>
                <a:srgbClr val="FF0000"/>
              </a:solidFill>
            </a:endParaRPr>
          </a:p>
        </p:txBody>
      </p:sp>
    </p:spTree>
    <p:extLst>
      <p:ext uri="{BB962C8B-B14F-4D97-AF65-F5344CB8AC3E}">
        <p14:creationId xmlns:p14="http://schemas.microsoft.com/office/powerpoint/2010/main" val="29287912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a:xfrm>
            <a:off x="245660" y="147334"/>
            <a:ext cx="9385217" cy="1340427"/>
          </a:xfrm>
          <a:prstGeom prst="rect">
            <a:avLst/>
          </a:prstGeom>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400" b="1" kern="1200">
                <a:solidFill>
                  <a:schemeClr val="tx2"/>
                </a:solidFill>
                <a:latin typeface="FoundrySterling-Bold" panose="02000700000000000000" pitchFamily="2" charset="0"/>
                <a:ea typeface="+mj-ea"/>
                <a:cs typeface="+mj-cs"/>
              </a:defRPr>
            </a:lvl1pPr>
          </a:lstStyle>
          <a:p>
            <a:r>
              <a:rPr lang="en-GB" sz="2500" b="0" cap="all" spc="300" dirty="0" smtClean="0"/>
              <a:t>EMAIL TO </a:t>
            </a:r>
            <a:r>
              <a:rPr lang="en-GB" sz="2500" b="0" cap="all" spc="300" dirty="0" smtClean="0"/>
              <a:t>SENIOR STAFF APPROVERS </a:t>
            </a:r>
            <a:r>
              <a:rPr lang="en-GB" sz="2500" b="0" cap="all" spc="300" dirty="0" smtClean="0"/>
              <a:t>TEXT continued</a:t>
            </a:r>
            <a:r>
              <a:rPr lang="en-GB" sz="3600" b="0" dirty="0" smtClean="0"/>
              <a:t/>
            </a:r>
            <a:br>
              <a:rPr lang="en-GB" sz="3600" b="0" dirty="0" smtClean="0"/>
            </a:br>
            <a:r>
              <a:rPr lang="en-GB" sz="3600" b="0" dirty="0" smtClean="0"/>
              <a:t/>
            </a:r>
            <a:br>
              <a:rPr lang="en-GB" sz="3600" b="0" dirty="0" smtClean="0"/>
            </a:br>
            <a:endParaRPr lang="en-GB" sz="3600" b="0" dirty="0"/>
          </a:p>
        </p:txBody>
      </p:sp>
      <p:sp>
        <p:nvSpPr>
          <p:cNvPr id="2" name="TextBox 1"/>
          <p:cNvSpPr txBox="1"/>
          <p:nvPr/>
        </p:nvSpPr>
        <p:spPr>
          <a:xfrm>
            <a:off x="245660" y="1050878"/>
            <a:ext cx="10454185" cy="6186309"/>
          </a:xfrm>
          <a:prstGeom prst="rect">
            <a:avLst/>
          </a:prstGeom>
          <a:noFill/>
        </p:spPr>
        <p:txBody>
          <a:bodyPr wrap="square" rtlCol="0">
            <a:spAutoFit/>
          </a:bodyPr>
          <a:lstStyle/>
          <a:p>
            <a:endParaRPr lang="en-GB" sz="1400" dirty="0" smtClean="0"/>
          </a:p>
          <a:p>
            <a:pPr lvl="0">
              <a:defRPr/>
            </a:pPr>
            <a:r>
              <a:rPr lang="en-GB" sz="1200" b="1" dirty="0">
                <a:solidFill>
                  <a:schemeClr val="dk1"/>
                </a:solidFill>
              </a:rPr>
              <a:t>SAP Concur </a:t>
            </a:r>
            <a:r>
              <a:rPr lang="en-GB" sz="1200" b="1" dirty="0" err="1">
                <a:solidFill>
                  <a:schemeClr val="dk1"/>
                </a:solidFill>
              </a:rPr>
              <a:t>eExpense</a:t>
            </a:r>
            <a:r>
              <a:rPr lang="en-GB" sz="1200" b="1" dirty="0">
                <a:solidFill>
                  <a:schemeClr val="dk1"/>
                </a:solidFill>
              </a:rPr>
              <a:t> claims system approval levels</a:t>
            </a:r>
          </a:p>
          <a:p>
            <a:endParaRPr lang="en-GB" sz="1400" dirty="0">
              <a:solidFill>
                <a:schemeClr val="dk1"/>
              </a:solidFill>
            </a:endParaRPr>
          </a:p>
          <a:p>
            <a:r>
              <a:rPr lang="en-GB" sz="1000" b="1" dirty="0">
                <a:solidFill>
                  <a:schemeClr val="dk1"/>
                </a:solidFill>
              </a:rPr>
              <a:t>Approver level: </a:t>
            </a:r>
            <a:r>
              <a:rPr lang="en-GB" sz="1000" dirty="0">
                <a:solidFill>
                  <a:schemeClr val="dk1"/>
                </a:solidFill>
              </a:rPr>
              <a:t>Budget-holder (for project codes and GL cost centre codes) </a:t>
            </a:r>
          </a:p>
          <a:p>
            <a:r>
              <a:rPr lang="en-GB" sz="1000" b="1" dirty="0">
                <a:solidFill>
                  <a:schemeClr val="dk1"/>
                </a:solidFill>
              </a:rPr>
              <a:t>Optional/required: </a:t>
            </a:r>
            <a:r>
              <a:rPr lang="en-GB" sz="1000" dirty="0">
                <a:solidFill>
                  <a:schemeClr val="dk1"/>
                </a:solidFill>
              </a:rPr>
              <a:t>Required for project codes, optional for GL codes</a:t>
            </a:r>
          </a:p>
          <a:p>
            <a:r>
              <a:rPr lang="en-GB" sz="1000" b="1" dirty="0">
                <a:solidFill>
                  <a:schemeClr val="dk1"/>
                </a:solidFill>
              </a:rPr>
              <a:t>Responsibilities: </a:t>
            </a:r>
            <a:r>
              <a:rPr lang="en-GB" sz="1000" dirty="0">
                <a:solidFill>
                  <a:schemeClr val="dk1"/>
                </a:solidFill>
              </a:rPr>
              <a:t>Confirms that the activity has taken place and is legitimate to charge to their budget. Considers any relevant restrictions (for example, funding body, donation, trust fund or any departmental terms and conditions)</a:t>
            </a:r>
            <a:endParaRPr lang="en-GB" sz="1000" dirty="0"/>
          </a:p>
          <a:p>
            <a:r>
              <a:rPr lang="en-GB" sz="1000" b="1" dirty="0">
                <a:solidFill>
                  <a:schemeClr val="dk1"/>
                </a:solidFill>
              </a:rPr>
              <a:t>Actions: </a:t>
            </a:r>
            <a:r>
              <a:rPr lang="en-GB" sz="1000" dirty="0">
                <a:solidFill>
                  <a:schemeClr val="dk1"/>
                </a:solidFill>
              </a:rPr>
              <a:t>Approves claim to progress to next level</a:t>
            </a:r>
            <a:endParaRPr lang="en-GB" sz="1000" dirty="0"/>
          </a:p>
          <a:p>
            <a:r>
              <a:rPr lang="en-GB" sz="1000" b="1" dirty="0">
                <a:solidFill>
                  <a:schemeClr val="dk1"/>
                </a:solidFill>
              </a:rPr>
              <a:t>Example job role: </a:t>
            </a:r>
            <a:r>
              <a:rPr lang="en-GB" sz="1000" dirty="0">
                <a:solidFill>
                  <a:schemeClr val="dk1"/>
                </a:solidFill>
              </a:rPr>
              <a:t>Course director, holder of PI funds, budget-holder for a donation</a:t>
            </a:r>
          </a:p>
          <a:p>
            <a:endParaRPr lang="en-GB" sz="1400" dirty="0" smtClean="0">
              <a:solidFill>
                <a:schemeClr val="dk1"/>
              </a:solidFill>
            </a:endParaRPr>
          </a:p>
          <a:p>
            <a:r>
              <a:rPr lang="en-GB" sz="1000" b="1" dirty="0">
                <a:solidFill>
                  <a:schemeClr val="dk1"/>
                </a:solidFill>
              </a:rPr>
              <a:t>Approver level: </a:t>
            </a:r>
            <a:r>
              <a:rPr lang="en-GB" sz="1000" dirty="0">
                <a:solidFill>
                  <a:schemeClr val="dk1"/>
                </a:solidFill>
              </a:rPr>
              <a:t>Approver level 1: approval limit of 1 pence (Finance team review)</a:t>
            </a:r>
            <a:endParaRPr lang="en-GB" sz="1000" dirty="0"/>
          </a:p>
          <a:p>
            <a:r>
              <a:rPr lang="en-GB" sz="1000" b="1" dirty="0">
                <a:solidFill>
                  <a:schemeClr val="dk1"/>
                </a:solidFill>
              </a:rPr>
              <a:t>Optional/required: </a:t>
            </a:r>
            <a:r>
              <a:rPr lang="en-GB" sz="1000" dirty="0">
                <a:solidFill>
                  <a:schemeClr val="dk1"/>
                </a:solidFill>
              </a:rPr>
              <a:t>Required</a:t>
            </a:r>
            <a:endParaRPr lang="en-GB" sz="1000" dirty="0"/>
          </a:p>
          <a:p>
            <a:r>
              <a:rPr lang="en-GB" sz="1000" b="1" dirty="0">
                <a:solidFill>
                  <a:schemeClr val="dk1"/>
                </a:solidFill>
              </a:rPr>
              <a:t>Responsibilities: </a:t>
            </a:r>
            <a:r>
              <a:rPr lang="en-GB" sz="1000" dirty="0">
                <a:solidFill>
                  <a:schemeClr val="dk1"/>
                </a:solidFill>
              </a:rPr>
              <a:t>Checks that the expense is in line with the expenses principles as outlined in the </a:t>
            </a:r>
            <a:r>
              <a:rPr lang="en-GB" sz="1000" u="sng" dirty="0">
                <a:solidFill>
                  <a:schemeClr val="dk1"/>
                </a:solidFill>
                <a:hlinkClick r:id="rId3"/>
              </a:rPr>
              <a:t>University expenses policy</a:t>
            </a:r>
            <a:r>
              <a:rPr lang="en-GB" sz="1000" dirty="0">
                <a:solidFill>
                  <a:schemeClr val="dk1"/>
                </a:solidFill>
              </a:rPr>
              <a:t> (PDF). Checks include confirming receipts are correct and explanations are reasonable. Note, many checks are now built into SAP Concur, for example do the numbers add up, is the claim signed?</a:t>
            </a:r>
            <a:endParaRPr lang="en-GB" sz="1000" dirty="0"/>
          </a:p>
          <a:p>
            <a:r>
              <a:rPr lang="en-GB" sz="1000" dirty="0">
                <a:solidFill>
                  <a:schemeClr val="dk1"/>
                </a:solidFill>
              </a:rPr>
              <a:t>Confirms the claim is coded appropriately</a:t>
            </a:r>
            <a:endParaRPr lang="en-GB" sz="1000" dirty="0"/>
          </a:p>
          <a:p>
            <a:r>
              <a:rPr lang="en-GB" sz="1000" dirty="0">
                <a:solidFill>
                  <a:schemeClr val="dk1"/>
                </a:solidFill>
              </a:rPr>
              <a:t>Considers any relevant restrictions (for example, donation, trust fund or any departmental terms and conditions)</a:t>
            </a:r>
            <a:endParaRPr lang="en-GB" sz="1000" dirty="0"/>
          </a:p>
          <a:p>
            <a:r>
              <a:rPr lang="en-GB" sz="1000" b="1" dirty="0">
                <a:solidFill>
                  <a:schemeClr val="dk1"/>
                </a:solidFill>
              </a:rPr>
              <a:t>Actions: </a:t>
            </a:r>
            <a:r>
              <a:rPr lang="en-GB" sz="1000" dirty="0">
                <a:solidFill>
                  <a:schemeClr val="dk1"/>
                </a:solidFill>
              </a:rPr>
              <a:t>Approves claim to progress to next level</a:t>
            </a:r>
            <a:endParaRPr lang="en-GB" sz="1000" dirty="0"/>
          </a:p>
          <a:p>
            <a:r>
              <a:rPr lang="en-GB" sz="1000" b="1" dirty="0">
                <a:solidFill>
                  <a:schemeClr val="dk1"/>
                </a:solidFill>
              </a:rPr>
              <a:t>Example job role: </a:t>
            </a:r>
            <a:r>
              <a:rPr lang="en-GB" sz="1000" dirty="0">
                <a:solidFill>
                  <a:schemeClr val="dk1"/>
                </a:solidFill>
              </a:rPr>
              <a:t>Finance assistant or finance officer</a:t>
            </a:r>
          </a:p>
          <a:p>
            <a:endParaRPr lang="en-GB" sz="1000" dirty="0"/>
          </a:p>
          <a:p>
            <a:r>
              <a:rPr lang="en-GB" sz="1000" b="1" dirty="0">
                <a:solidFill>
                  <a:schemeClr val="dk1"/>
                </a:solidFill>
              </a:rPr>
              <a:t>Approver level: </a:t>
            </a:r>
            <a:r>
              <a:rPr lang="en-GB" sz="1000" dirty="0">
                <a:solidFill>
                  <a:schemeClr val="dk1"/>
                </a:solidFill>
              </a:rPr>
              <a:t>Approver level 2: approval limit of up to £1,000 (Financial approval)</a:t>
            </a:r>
            <a:endParaRPr lang="en-GB" sz="1000" dirty="0"/>
          </a:p>
          <a:p>
            <a:r>
              <a:rPr lang="en-GB" sz="1000" b="1" dirty="0">
                <a:solidFill>
                  <a:schemeClr val="dk1"/>
                </a:solidFill>
              </a:rPr>
              <a:t>Optional/required: </a:t>
            </a:r>
            <a:r>
              <a:rPr lang="en-GB" sz="1000" dirty="0">
                <a:solidFill>
                  <a:schemeClr val="dk1"/>
                </a:solidFill>
              </a:rPr>
              <a:t>Required</a:t>
            </a:r>
            <a:endParaRPr lang="en-GB" sz="1000" dirty="0"/>
          </a:p>
          <a:p>
            <a:r>
              <a:rPr lang="en-GB" sz="1000" b="1" dirty="0">
                <a:solidFill>
                  <a:schemeClr val="dk1"/>
                </a:solidFill>
              </a:rPr>
              <a:t>Responsibilities: </a:t>
            </a:r>
            <a:r>
              <a:rPr lang="en-GB" sz="1000" dirty="0">
                <a:solidFill>
                  <a:schemeClr val="dk1"/>
                </a:solidFill>
              </a:rPr>
              <a:t>Confirms compliance with the expenses principles as outlined in the </a:t>
            </a:r>
            <a:r>
              <a:rPr lang="en-GB" sz="1000" u="sng" dirty="0">
                <a:solidFill>
                  <a:schemeClr val="dk1"/>
                </a:solidFill>
                <a:hlinkClick r:id="rId3"/>
              </a:rPr>
              <a:t>University expenses policy</a:t>
            </a:r>
            <a:r>
              <a:rPr lang="en-GB" sz="1000" dirty="0">
                <a:solidFill>
                  <a:schemeClr val="dk1"/>
                </a:solidFill>
              </a:rPr>
              <a:t> (PDF), taking assurance from the claimant and the budget-holder declarations that the costs are legitimate business expenses</a:t>
            </a:r>
            <a:endParaRPr lang="en-GB" sz="1000" dirty="0"/>
          </a:p>
          <a:p>
            <a:r>
              <a:rPr lang="en-GB" sz="1000" dirty="0">
                <a:solidFill>
                  <a:schemeClr val="dk1"/>
                </a:solidFill>
              </a:rPr>
              <a:t>Takes overall responsibility for confirming this is a legitimate expense to be refunded</a:t>
            </a:r>
            <a:endParaRPr lang="en-GB" sz="1000" dirty="0"/>
          </a:p>
          <a:p>
            <a:r>
              <a:rPr lang="en-GB" sz="1000" dirty="0">
                <a:solidFill>
                  <a:schemeClr val="dk1"/>
                </a:solidFill>
              </a:rPr>
              <a:t>Authorised signatory for claims of up to £1,000</a:t>
            </a:r>
            <a:endParaRPr lang="en-GB" sz="1000" dirty="0"/>
          </a:p>
          <a:p>
            <a:r>
              <a:rPr lang="en-GB" sz="1000" b="1" dirty="0">
                <a:solidFill>
                  <a:schemeClr val="dk1"/>
                </a:solidFill>
              </a:rPr>
              <a:t>Actions: </a:t>
            </a:r>
            <a:r>
              <a:rPr lang="en-GB" sz="1000" dirty="0">
                <a:solidFill>
                  <a:schemeClr val="dk1"/>
                </a:solidFill>
              </a:rPr>
              <a:t>Approves claims up to £1,000 for payment and claims </a:t>
            </a:r>
            <a:r>
              <a:rPr lang="en-GB" sz="1000" dirty="0" smtClean="0">
                <a:solidFill>
                  <a:schemeClr val="dk1"/>
                </a:solidFill>
              </a:rPr>
              <a:t>above </a:t>
            </a:r>
            <a:r>
              <a:rPr lang="en-GB" sz="1000" dirty="0">
                <a:solidFill>
                  <a:schemeClr val="dk1"/>
                </a:solidFill>
              </a:rPr>
              <a:t>£1,000  to progress to next level</a:t>
            </a:r>
            <a:endParaRPr lang="en-GB" sz="1000" dirty="0"/>
          </a:p>
          <a:p>
            <a:r>
              <a:rPr lang="en-GB" sz="1000" b="1" dirty="0">
                <a:solidFill>
                  <a:schemeClr val="dk1"/>
                </a:solidFill>
              </a:rPr>
              <a:t>Example job role: </a:t>
            </a:r>
            <a:r>
              <a:rPr lang="en-GB" sz="1000" dirty="0">
                <a:solidFill>
                  <a:schemeClr val="dk1"/>
                </a:solidFill>
              </a:rPr>
              <a:t>Finance manager, HAF (Head of Administration and Finance)</a:t>
            </a:r>
          </a:p>
          <a:p>
            <a:endParaRPr lang="en-GB" sz="1000" dirty="0"/>
          </a:p>
          <a:p>
            <a:r>
              <a:rPr lang="en-GB" sz="1000" b="1" dirty="0">
                <a:solidFill>
                  <a:schemeClr val="dk1"/>
                </a:solidFill>
              </a:rPr>
              <a:t>Approver level: </a:t>
            </a:r>
            <a:r>
              <a:rPr lang="en-GB" sz="1000" dirty="0">
                <a:solidFill>
                  <a:schemeClr val="dk1"/>
                </a:solidFill>
              </a:rPr>
              <a:t>Approver level 3: approval limit of up to £10,000 (Financial approval)</a:t>
            </a:r>
            <a:endParaRPr lang="en-GB" sz="1000" dirty="0"/>
          </a:p>
          <a:p>
            <a:r>
              <a:rPr lang="en-GB" sz="1000" b="1" dirty="0">
                <a:solidFill>
                  <a:schemeClr val="dk1"/>
                </a:solidFill>
              </a:rPr>
              <a:t>Optional/required: </a:t>
            </a:r>
            <a:r>
              <a:rPr lang="en-GB" sz="1000" dirty="0">
                <a:solidFill>
                  <a:schemeClr val="dk1"/>
                </a:solidFill>
              </a:rPr>
              <a:t>Required</a:t>
            </a:r>
            <a:endParaRPr lang="en-GB" sz="1000" dirty="0"/>
          </a:p>
          <a:p>
            <a:r>
              <a:rPr lang="en-GB" sz="1000" b="1" dirty="0">
                <a:solidFill>
                  <a:schemeClr val="dk1"/>
                </a:solidFill>
              </a:rPr>
              <a:t>Responsibilities: </a:t>
            </a:r>
            <a:r>
              <a:rPr lang="en-GB" sz="1000" dirty="0">
                <a:solidFill>
                  <a:schemeClr val="dk1"/>
                </a:solidFill>
              </a:rPr>
              <a:t>As above.</a:t>
            </a:r>
            <a:endParaRPr lang="en-GB" sz="1000" dirty="0"/>
          </a:p>
          <a:p>
            <a:r>
              <a:rPr lang="en-GB" sz="1000" dirty="0">
                <a:solidFill>
                  <a:schemeClr val="dk1"/>
                </a:solidFill>
              </a:rPr>
              <a:t>Authorised signatory for claims of up to £10,000</a:t>
            </a:r>
            <a:endParaRPr lang="en-GB" sz="1000" dirty="0"/>
          </a:p>
          <a:p>
            <a:r>
              <a:rPr lang="en-GB" sz="1000" b="1" dirty="0">
                <a:solidFill>
                  <a:schemeClr val="dk1"/>
                </a:solidFill>
              </a:rPr>
              <a:t>Actions: </a:t>
            </a:r>
            <a:r>
              <a:rPr lang="en-GB" sz="1000" dirty="0">
                <a:solidFill>
                  <a:schemeClr val="dk1"/>
                </a:solidFill>
              </a:rPr>
              <a:t>Approves claims above £1,000 and up to £10,000  for payment</a:t>
            </a:r>
            <a:endParaRPr lang="en-GB" sz="1000" dirty="0"/>
          </a:p>
          <a:p>
            <a:r>
              <a:rPr lang="en-GB" sz="1000" b="1" dirty="0">
                <a:solidFill>
                  <a:schemeClr val="dk1"/>
                </a:solidFill>
              </a:rPr>
              <a:t>Example job role: </a:t>
            </a:r>
            <a:r>
              <a:rPr lang="en-GB" sz="1000" dirty="0">
                <a:solidFill>
                  <a:schemeClr val="dk1"/>
                </a:solidFill>
              </a:rPr>
              <a:t>HAF, Head of Department, DFC (Divisional Financial Controller)</a:t>
            </a:r>
            <a:endParaRPr lang="en-GB" sz="1000" dirty="0"/>
          </a:p>
          <a:p>
            <a:endParaRPr lang="en-GB" sz="1400" dirty="0"/>
          </a:p>
          <a:p>
            <a:r>
              <a:rPr lang="en-GB" sz="1400" dirty="0">
                <a:solidFill>
                  <a:schemeClr val="dk1"/>
                </a:solidFill>
              </a:rPr>
              <a:t/>
            </a:r>
            <a:br>
              <a:rPr lang="en-GB" sz="1400" dirty="0">
                <a:solidFill>
                  <a:schemeClr val="dk1"/>
                </a:solidFill>
              </a:rPr>
            </a:br>
            <a:endParaRPr lang="en-GB" sz="1400" dirty="0"/>
          </a:p>
        </p:txBody>
      </p:sp>
    </p:spTree>
    <p:extLst>
      <p:ext uri="{BB962C8B-B14F-4D97-AF65-F5344CB8AC3E}">
        <p14:creationId xmlns:p14="http://schemas.microsoft.com/office/powerpoint/2010/main" val="31843761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AF452-310C-6942-BD35-2FCB0E838284}"/>
              </a:ext>
            </a:extLst>
          </p:cNvPr>
          <p:cNvSpPr>
            <a:spLocks noGrp="1"/>
          </p:cNvSpPr>
          <p:nvPr>
            <p:ph type="title"/>
          </p:nvPr>
        </p:nvSpPr>
        <p:spPr>
          <a:xfrm>
            <a:off x="537560" y="2975212"/>
            <a:ext cx="10515600" cy="1173707"/>
          </a:xfrm>
        </p:spPr>
        <p:txBody>
          <a:bodyPr>
            <a:noAutofit/>
          </a:bodyPr>
          <a:lstStyle/>
          <a:p>
            <a:pPr algn="l"/>
            <a:r>
              <a:rPr lang="en-US" dirty="0" smtClean="0">
                <a:solidFill>
                  <a:srgbClr val="20365F"/>
                </a:solidFill>
              </a:rPr>
              <a:t>Text for local communication channels</a:t>
            </a:r>
            <a:endParaRPr lang="en-US" dirty="0">
              <a:solidFill>
                <a:srgbClr val="20365F"/>
              </a:solidFill>
            </a:endParaRPr>
          </a:p>
        </p:txBody>
      </p:sp>
      <p:sp>
        <p:nvSpPr>
          <p:cNvPr id="6" name="Subtitle 2">
            <a:extLst>
              <a:ext uri="{FF2B5EF4-FFF2-40B4-BE49-F238E27FC236}">
                <a16:creationId xmlns:a16="http://schemas.microsoft.com/office/drawing/2014/main" id="{2E96B9A0-312C-E14F-99E6-F8B190546334}"/>
              </a:ext>
            </a:extLst>
          </p:cNvPr>
          <p:cNvSpPr txBox="1">
            <a:spLocks/>
          </p:cNvSpPr>
          <p:nvPr/>
        </p:nvSpPr>
        <p:spPr>
          <a:xfrm>
            <a:off x="8924109" y="6271148"/>
            <a:ext cx="1968009" cy="476633"/>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2"/>
                </a:solidFill>
                <a:latin typeface="FoundrySterling-MediumOSF" panose="02000500000000000000" pitchFamily="2" charset="0"/>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FoundrySterling-MediumOSF" panose="02000500000000000000" pitchFamily="2" charset="0"/>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FoundrySterling-MediumOSF" panose="02000500000000000000" pitchFamily="2" charset="0"/>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FoundrySterling-MediumOSF" panose="02000500000000000000" pitchFamily="2" charset="0"/>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FoundrySterling-MediumOSF" panose="02000500000000000000" pitchFamily="2" charset="0"/>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fld id="{D7C4D67F-AFD1-4216-9708-3868DFC8ECDB}" type="datetime1">
              <a:rPr lang="en-GB" sz="2800" b="1" smtClean="0">
                <a:solidFill>
                  <a:srgbClr val="20365F"/>
                </a:solidFill>
                <a:latin typeface="+mj-lt"/>
              </a:rPr>
              <a:t>21/10/2021</a:t>
            </a:fld>
            <a:endParaRPr lang="en-US" sz="3200" dirty="0">
              <a:solidFill>
                <a:srgbClr val="20365F"/>
              </a:solidFill>
              <a:latin typeface="Helvetica" pitchFamily="2" charset="0"/>
            </a:endParaRPr>
          </a:p>
        </p:txBody>
      </p:sp>
    </p:spTree>
    <p:extLst>
      <p:ext uri="{BB962C8B-B14F-4D97-AF65-F5344CB8AC3E}">
        <p14:creationId xmlns:p14="http://schemas.microsoft.com/office/powerpoint/2010/main" val="35011893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327547" y="0"/>
            <a:ext cx="9385217" cy="1340427"/>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b="1" kern="1200">
                <a:solidFill>
                  <a:schemeClr val="tx2"/>
                </a:solidFill>
                <a:latin typeface="FoundrySterling-Bold" panose="02000700000000000000" pitchFamily="2" charset="0"/>
                <a:ea typeface="+mj-ea"/>
                <a:cs typeface="+mj-cs"/>
              </a:defRPr>
            </a:lvl1pPr>
          </a:lstStyle>
          <a:p>
            <a:r>
              <a:rPr lang="en-GB" sz="2500" b="0" cap="all" spc="300" dirty="0" smtClean="0"/>
              <a:t>Text for local channels</a:t>
            </a:r>
            <a:r>
              <a:rPr lang="en-GB" sz="3600" b="0" dirty="0" smtClean="0"/>
              <a:t/>
            </a:r>
            <a:br>
              <a:rPr lang="en-GB" sz="3600" b="0" dirty="0" smtClean="0"/>
            </a:br>
            <a:endParaRPr lang="en-GB" sz="3600" b="0" dirty="0"/>
          </a:p>
        </p:txBody>
      </p:sp>
      <p:sp>
        <p:nvSpPr>
          <p:cNvPr id="5" name="TextBox 4"/>
          <p:cNvSpPr txBox="1"/>
          <p:nvPr/>
        </p:nvSpPr>
        <p:spPr>
          <a:xfrm>
            <a:off x="228600" y="672048"/>
            <a:ext cx="10853382" cy="6986528"/>
          </a:xfrm>
          <a:prstGeom prst="rect">
            <a:avLst/>
          </a:prstGeom>
          <a:noFill/>
        </p:spPr>
        <p:txBody>
          <a:bodyPr wrap="square" rtlCol="0">
            <a:spAutoFit/>
          </a:bodyPr>
          <a:lstStyle/>
          <a:p>
            <a:r>
              <a:rPr lang="en-GB" sz="1200" b="1" dirty="0"/>
              <a:t>Audience: </a:t>
            </a:r>
            <a:r>
              <a:rPr lang="en-GB" sz="1200" b="1" dirty="0" smtClean="0"/>
              <a:t>staff (and </a:t>
            </a:r>
            <a:r>
              <a:rPr lang="en-GB" sz="1200" b="1" dirty="0"/>
              <a:t>PG </a:t>
            </a:r>
            <a:r>
              <a:rPr lang="en-GB" sz="1200" b="1" dirty="0" smtClean="0"/>
              <a:t>students, if appropriate) </a:t>
            </a:r>
            <a:r>
              <a:rPr lang="en-GB" sz="1200" b="1" dirty="0"/>
              <a:t>in academic departments, GLAM, Continuing Education, UAS, Kellogg College, Reuben College and St Cross </a:t>
            </a:r>
            <a:r>
              <a:rPr lang="en-GB" sz="1200" b="1" dirty="0" smtClean="0"/>
              <a:t>College</a:t>
            </a:r>
          </a:p>
          <a:p>
            <a:r>
              <a:rPr lang="en-GB" sz="1400" b="1" u="sng" dirty="0" smtClean="0"/>
              <a:t>Long </a:t>
            </a:r>
            <a:r>
              <a:rPr lang="en-GB" sz="1400" b="1" u="sng" dirty="0"/>
              <a:t>version</a:t>
            </a:r>
          </a:p>
          <a:p>
            <a:r>
              <a:rPr lang="en-GB" sz="1000" i="1" dirty="0"/>
              <a:t>Title: New online expense claims system goes live </a:t>
            </a:r>
            <a:r>
              <a:rPr lang="en-GB" sz="1000" i="1" dirty="0" smtClean="0"/>
              <a:t> on</a:t>
            </a:r>
            <a:r>
              <a:rPr lang="en-GB" sz="1000" i="1" dirty="0" smtClean="0"/>
              <a:t> </a:t>
            </a:r>
            <a:r>
              <a:rPr lang="en-GB" sz="1000" i="1" dirty="0" smtClean="0">
                <a:solidFill>
                  <a:srgbClr val="FF0000"/>
                </a:solidFill>
              </a:rPr>
              <a:t>date</a:t>
            </a:r>
            <a:endParaRPr lang="en-GB" sz="1000" dirty="0">
              <a:solidFill>
                <a:srgbClr val="FF0000"/>
              </a:solidFill>
            </a:endParaRPr>
          </a:p>
          <a:p>
            <a:r>
              <a:rPr lang="en-GB" sz="1000" dirty="0"/>
              <a:t>The new online SAP Concur </a:t>
            </a:r>
            <a:r>
              <a:rPr lang="en-GB" sz="1000" dirty="0" err="1"/>
              <a:t>eExpenses</a:t>
            </a:r>
            <a:r>
              <a:rPr lang="en-GB" sz="1000" dirty="0"/>
              <a:t> system will go live in </a:t>
            </a:r>
            <a:r>
              <a:rPr lang="en-GB" sz="1000" dirty="0">
                <a:solidFill>
                  <a:srgbClr val="FF0000"/>
                </a:solidFill>
              </a:rPr>
              <a:t>DEPARTMENT/COLLEGE</a:t>
            </a:r>
            <a:r>
              <a:rPr lang="en-GB" sz="1000" dirty="0"/>
              <a:t> from </a:t>
            </a:r>
            <a:r>
              <a:rPr lang="en-GB" sz="1000" dirty="0">
                <a:solidFill>
                  <a:srgbClr val="FF0000"/>
                </a:solidFill>
              </a:rPr>
              <a:t>DATE</a:t>
            </a:r>
            <a:r>
              <a:rPr lang="en-GB" sz="1000" dirty="0"/>
              <a:t>.  From then you should use </a:t>
            </a:r>
            <a:r>
              <a:rPr lang="en-GB" sz="1000" dirty="0" err="1"/>
              <a:t>eExpenses</a:t>
            </a:r>
            <a:r>
              <a:rPr lang="en-GB" sz="1000" dirty="0"/>
              <a:t> for most expense claims and stop using the existing </a:t>
            </a:r>
            <a:r>
              <a:rPr lang="en-GB" sz="1000" dirty="0" smtClean="0"/>
              <a:t>offline </a:t>
            </a:r>
            <a:r>
              <a:rPr lang="en-GB" sz="1000" dirty="0"/>
              <a:t>form, which will be retired at Easter 2022.  </a:t>
            </a:r>
          </a:p>
          <a:p>
            <a:r>
              <a:rPr lang="en-GB" sz="1000" dirty="0"/>
              <a:t> </a:t>
            </a:r>
          </a:p>
          <a:p>
            <a:r>
              <a:rPr lang="en-GB" sz="1000" b="1" dirty="0"/>
              <a:t>How should I prepare for </a:t>
            </a:r>
            <a:r>
              <a:rPr lang="en-GB" sz="1000" b="1" dirty="0" err="1"/>
              <a:t>eExpenses</a:t>
            </a:r>
            <a:r>
              <a:rPr lang="en-GB" sz="1000" b="1" dirty="0"/>
              <a:t>?</a:t>
            </a:r>
            <a:endParaRPr lang="en-GB" sz="1000" dirty="0"/>
          </a:p>
          <a:p>
            <a:pPr marL="171450" lvl="0" indent="-171450">
              <a:buFont typeface="Arial" panose="020B0604020202020204" pitchFamily="34" charset="0"/>
              <a:buChar char="•"/>
            </a:pPr>
            <a:r>
              <a:rPr lang="en-GB" sz="1000" dirty="0"/>
              <a:t>Look out for emails about </a:t>
            </a:r>
            <a:r>
              <a:rPr lang="en-GB" sz="1000" dirty="0" err="1"/>
              <a:t>eExpenses</a:t>
            </a:r>
            <a:r>
              <a:rPr lang="en-GB" sz="1000" i="1" dirty="0" smtClean="0">
                <a:solidFill>
                  <a:srgbClr val="FF0000"/>
                </a:solidFill>
              </a:rPr>
              <a:t>. (if </a:t>
            </a:r>
            <a:r>
              <a:rPr lang="en-GB" sz="1000" i="1" dirty="0">
                <a:solidFill>
                  <a:srgbClr val="FF0000"/>
                </a:solidFill>
              </a:rPr>
              <a:t>these have not been sent already)</a:t>
            </a:r>
            <a:endParaRPr lang="en-GB" sz="1000" dirty="0">
              <a:solidFill>
                <a:srgbClr val="FF0000"/>
              </a:solidFill>
            </a:endParaRPr>
          </a:p>
          <a:p>
            <a:pPr marL="171450" lvl="0" indent="-171450">
              <a:buFont typeface="Arial" panose="020B0604020202020204" pitchFamily="34" charset="0"/>
              <a:buChar char="•"/>
            </a:pPr>
            <a:r>
              <a:rPr lang="en-GB" sz="1000" dirty="0"/>
              <a:t>Have a look at the training modules and ‘How to’ videos which are accessed via the </a:t>
            </a:r>
            <a:r>
              <a:rPr lang="en-GB" sz="1000" u="sng" dirty="0">
                <a:hlinkClick r:id="rId3"/>
              </a:rPr>
              <a:t>Finance Division website</a:t>
            </a:r>
            <a:r>
              <a:rPr lang="en-GB" sz="1000" dirty="0"/>
              <a:t>.  Doing this might save time later and avoid unnecessary errors. </a:t>
            </a:r>
          </a:p>
          <a:p>
            <a:pPr marL="171450" lvl="0" indent="-171450">
              <a:buFont typeface="Arial" panose="020B0604020202020204" pitchFamily="34" charset="0"/>
              <a:buChar char="•"/>
            </a:pPr>
            <a:r>
              <a:rPr lang="en-GB" sz="1000" dirty="0"/>
              <a:t>When </a:t>
            </a:r>
            <a:r>
              <a:rPr lang="en-GB" sz="1000" dirty="0" err="1"/>
              <a:t>eExpenses</a:t>
            </a:r>
            <a:r>
              <a:rPr lang="en-GB" sz="1000" dirty="0"/>
              <a:t> is live:</a:t>
            </a:r>
          </a:p>
          <a:p>
            <a:pPr marL="628650" lvl="1" indent="-171450">
              <a:buFont typeface="Arial" panose="020B0604020202020204" pitchFamily="34" charset="0"/>
              <a:buChar char="•"/>
            </a:pPr>
            <a:r>
              <a:rPr lang="en-GB" sz="1000" dirty="0"/>
              <a:t>Log into the system using your SSO (Single Sign-On) credentials (for </a:t>
            </a:r>
            <a:r>
              <a:rPr lang="en-GB" sz="1000" dirty="0" smtClean="0"/>
              <a:t>example </a:t>
            </a:r>
            <a:r>
              <a:rPr lang="en-GB" sz="1000" dirty="0">
                <a:hlinkClick r:id="rId4"/>
              </a:rPr>
              <a:t>abcd1234@OX.AC.UK</a:t>
            </a:r>
            <a:r>
              <a:rPr lang="en-GB" sz="1000" dirty="0" smtClean="0"/>
              <a:t>) </a:t>
            </a:r>
            <a:r>
              <a:rPr lang="en-GB" sz="1000" dirty="0"/>
              <a:t>and set up your profile. You need to input your bank details as a minimum to ensure your expenses can be paid.  This has to be done using the web browser, not the mobile app, and </a:t>
            </a:r>
            <a:r>
              <a:rPr lang="en-GB" sz="1000" dirty="0" smtClean="0"/>
              <a:t>cannot </a:t>
            </a:r>
            <a:r>
              <a:rPr lang="en-GB" sz="1000" dirty="0"/>
              <a:t>be delegated to someone else.</a:t>
            </a:r>
          </a:p>
          <a:p>
            <a:pPr marL="628650" lvl="1" indent="-171450">
              <a:buFont typeface="Arial" panose="020B0604020202020204" pitchFamily="34" charset="0"/>
              <a:buChar char="•"/>
            </a:pPr>
            <a:r>
              <a:rPr lang="en-GB" sz="1000" dirty="0"/>
              <a:t>Download the mobile app (although it may not work with pre V7 android devices and pre iOS 12.0 Apple devices).</a:t>
            </a:r>
          </a:p>
          <a:p>
            <a:pPr marL="171450" lvl="0" indent="-171450">
              <a:buFont typeface="Arial" panose="020B0604020202020204" pitchFamily="34" charset="0"/>
              <a:buChar char="•"/>
            </a:pPr>
            <a:r>
              <a:rPr lang="en-GB" sz="1000" dirty="0"/>
              <a:t>Remember that expense claims must be in line with the University’s four principles as outlined on the </a:t>
            </a:r>
            <a:r>
              <a:rPr lang="en-GB" sz="1000" u="sng" dirty="0">
                <a:hlinkClick r:id="rId5"/>
              </a:rPr>
              <a:t>Finance division website</a:t>
            </a:r>
            <a:r>
              <a:rPr lang="en-GB" sz="1000" dirty="0"/>
              <a:t>.</a:t>
            </a:r>
          </a:p>
          <a:p>
            <a:pPr marL="171450" lvl="0" indent="-171450">
              <a:buFont typeface="Arial" panose="020B0604020202020204" pitchFamily="34" charset="0"/>
              <a:buChar char="•"/>
            </a:pPr>
            <a:r>
              <a:rPr lang="en-GB" sz="1000" dirty="0"/>
              <a:t>Finance division will be running online launch events, including a system demo, for </a:t>
            </a:r>
            <a:r>
              <a:rPr lang="en-GB" sz="1000" dirty="0" smtClean="0"/>
              <a:t>claimants </a:t>
            </a:r>
            <a:r>
              <a:rPr lang="en-GB" sz="1000" dirty="0"/>
              <a:t>in Michaelmas </a:t>
            </a:r>
            <a:r>
              <a:rPr lang="en-GB" sz="1000" dirty="0" smtClean="0"/>
              <a:t>and Hilary terms.</a:t>
            </a:r>
          </a:p>
          <a:p>
            <a:pPr lvl="0"/>
            <a:endParaRPr lang="en-GB" sz="1000" dirty="0" smtClean="0"/>
          </a:p>
          <a:p>
            <a:r>
              <a:rPr lang="en-GB" sz="1000" b="1" dirty="0"/>
              <a:t>Who will use </a:t>
            </a:r>
            <a:r>
              <a:rPr lang="en-GB" sz="1000" b="1" dirty="0" err="1"/>
              <a:t>eExpenses</a:t>
            </a:r>
            <a:r>
              <a:rPr lang="en-GB" sz="1000" b="1" dirty="0"/>
              <a:t>?</a:t>
            </a:r>
            <a:endParaRPr lang="en-GB" sz="1000" dirty="0"/>
          </a:p>
          <a:p>
            <a:pPr marL="171450" indent="-171450">
              <a:buFont typeface="Arial" panose="020B0604020202020204" pitchFamily="34" charset="0"/>
              <a:buChar char="•"/>
            </a:pPr>
            <a:r>
              <a:rPr lang="en-GB" sz="1000" dirty="0" err="1"/>
              <a:t>eExpenses</a:t>
            </a:r>
            <a:r>
              <a:rPr lang="en-GB" sz="1000" dirty="0"/>
              <a:t> will be used by all staff and students with a University SSO for most expenses being claimed from the academic divisions, the gardens, libraries and museums (GLAM), UAS (University Administration and Services), Continuing Education and three colleges (Kellogg, Reuben and St Cross).</a:t>
            </a:r>
          </a:p>
          <a:p>
            <a:pPr marL="171450" indent="-171450">
              <a:buFont typeface="Arial" panose="020B0604020202020204" pitchFamily="34" charset="0"/>
              <a:buChar char="•"/>
            </a:pPr>
            <a:r>
              <a:rPr lang="en-GB" sz="1000" dirty="0"/>
              <a:t> </a:t>
            </a:r>
          </a:p>
          <a:p>
            <a:pPr marL="171450" indent="-171450">
              <a:buFont typeface="Arial" panose="020B0604020202020204" pitchFamily="34" charset="0"/>
              <a:buChar char="•"/>
            </a:pPr>
            <a:r>
              <a:rPr lang="en-GB" sz="1000" dirty="0"/>
              <a:t>Undergraduate students do not often claim expenses from their University departments, so will not be set up automatically in the </a:t>
            </a:r>
            <a:r>
              <a:rPr lang="en-GB" sz="1000" dirty="0" err="1"/>
              <a:t>eExpenses</a:t>
            </a:r>
            <a:r>
              <a:rPr lang="en-GB" sz="1000" dirty="0"/>
              <a:t> system, but can be added as needed. See further information about this on the </a:t>
            </a:r>
            <a:r>
              <a:rPr lang="en-GB" sz="1000" u="sng" dirty="0">
                <a:hlinkClick r:id="rId6"/>
              </a:rPr>
              <a:t>Finance division website</a:t>
            </a:r>
            <a:r>
              <a:rPr lang="en-GB" sz="1000" dirty="0" smtClean="0"/>
              <a:t>.</a:t>
            </a:r>
          </a:p>
          <a:p>
            <a:endParaRPr lang="en-GB" sz="1000" dirty="0"/>
          </a:p>
          <a:p>
            <a:r>
              <a:rPr lang="en-GB" sz="1000" b="1" dirty="0"/>
              <a:t>Exceptions</a:t>
            </a:r>
            <a:endParaRPr lang="en-GB" sz="1000" dirty="0"/>
          </a:p>
          <a:p>
            <a:pPr marL="171450" lvl="0" indent="-171450">
              <a:buFont typeface="Arial" panose="020B0604020202020204" pitchFamily="34" charset="0"/>
              <a:buChar char="•"/>
            </a:pPr>
            <a:r>
              <a:rPr lang="en-GB" sz="1000" dirty="0"/>
              <a:t>A new offline form has been developed for use by people external to the University, without an SSO ID (for example, visitors, research participants and interview candidates), who will not use </a:t>
            </a:r>
            <a:r>
              <a:rPr lang="en-GB" sz="1000" dirty="0" err="1"/>
              <a:t>eExpenses</a:t>
            </a:r>
            <a:r>
              <a:rPr lang="en-GB" sz="1000" dirty="0"/>
              <a:t> initially. See further information on the </a:t>
            </a:r>
            <a:r>
              <a:rPr lang="en-GB" sz="1000" u="sng" dirty="0">
                <a:hlinkClick r:id="rId7"/>
              </a:rPr>
              <a:t>Finance Division website</a:t>
            </a:r>
            <a:r>
              <a:rPr lang="en-GB" sz="1000" dirty="0"/>
              <a:t>.</a:t>
            </a:r>
          </a:p>
          <a:p>
            <a:pPr marL="171450" lvl="0" indent="-171450">
              <a:buFont typeface="Arial" panose="020B0604020202020204" pitchFamily="34" charset="0"/>
              <a:buChar char="•"/>
            </a:pPr>
            <a:r>
              <a:rPr lang="en-GB" sz="1000" dirty="0"/>
              <a:t>A new offline form also will need to be used for items that constitute a taxable benefit and it is available from the </a:t>
            </a:r>
            <a:r>
              <a:rPr lang="en-GB" sz="1000" u="sng" dirty="0">
                <a:hlinkClick r:id="rId8"/>
              </a:rPr>
              <a:t>Finance Division website</a:t>
            </a:r>
            <a:r>
              <a:rPr lang="en-GB" sz="1000" dirty="0"/>
              <a:t>.  </a:t>
            </a:r>
          </a:p>
          <a:p>
            <a:pPr marL="171450" lvl="0" indent="-171450">
              <a:buFont typeface="Arial" panose="020B0604020202020204" pitchFamily="34" charset="0"/>
              <a:buChar char="•"/>
            </a:pPr>
            <a:r>
              <a:rPr lang="en-GB" sz="1000" dirty="0"/>
              <a:t>There are no changes to the processes for </a:t>
            </a:r>
            <a:r>
              <a:rPr lang="en-GB" sz="1000" u="sng" dirty="0">
                <a:hlinkClick r:id="rId9"/>
              </a:rPr>
              <a:t>requesting and clearing advances</a:t>
            </a:r>
            <a:r>
              <a:rPr lang="en-GB" sz="1000" dirty="0"/>
              <a:t> or using </a:t>
            </a:r>
            <a:r>
              <a:rPr lang="en-GB" sz="1000" u="sng" dirty="0">
                <a:hlinkClick r:id="rId10"/>
              </a:rPr>
              <a:t>University credit cards</a:t>
            </a:r>
            <a:r>
              <a:rPr lang="en-GB" sz="1000" dirty="0"/>
              <a:t>.</a:t>
            </a:r>
          </a:p>
          <a:p>
            <a:r>
              <a:rPr lang="en-GB" sz="1000" dirty="0"/>
              <a:t> </a:t>
            </a:r>
          </a:p>
          <a:p>
            <a:r>
              <a:rPr lang="en-GB" sz="1000" b="1" dirty="0" smtClean="0"/>
              <a:t>What </a:t>
            </a:r>
            <a:r>
              <a:rPr lang="en-GB" sz="1000" b="1" dirty="0"/>
              <a:t>can I expect from </a:t>
            </a:r>
            <a:r>
              <a:rPr lang="en-GB" sz="1000" b="1" dirty="0" err="1"/>
              <a:t>eExpenses</a:t>
            </a:r>
            <a:r>
              <a:rPr lang="en-GB" sz="1000" b="1" dirty="0"/>
              <a:t>?</a:t>
            </a:r>
            <a:endParaRPr lang="en-GB" sz="1000" dirty="0"/>
          </a:p>
          <a:p>
            <a:pPr marL="171450" lvl="0" indent="-171450">
              <a:buFont typeface="Arial" panose="020B0604020202020204" pitchFamily="34" charset="0"/>
              <a:buChar char="•"/>
            </a:pPr>
            <a:r>
              <a:rPr lang="en-GB" sz="1000" dirty="0"/>
              <a:t>You can create and submit an expense claim electronically either via computer or smart device, wherever you are working, whether on the go, at home or at the University.</a:t>
            </a:r>
          </a:p>
          <a:p>
            <a:pPr marL="171450" lvl="0" indent="-171450">
              <a:buFont typeface="Arial" panose="020B0604020202020204" pitchFamily="34" charset="0"/>
              <a:buChar char="•"/>
            </a:pPr>
            <a:r>
              <a:rPr lang="en-GB" sz="1000" dirty="0"/>
              <a:t>You can photograph or scan your receipts and easily upload them to your claim or email them to </a:t>
            </a:r>
            <a:r>
              <a:rPr lang="en-GB" sz="1000" dirty="0" err="1"/>
              <a:t>eExpenses</a:t>
            </a:r>
            <a:r>
              <a:rPr lang="en-GB" sz="1000" dirty="0"/>
              <a:t>, ready to attach to your claim.</a:t>
            </a:r>
          </a:p>
          <a:p>
            <a:pPr marL="171450" lvl="0" indent="-171450">
              <a:buFont typeface="Arial" panose="020B0604020202020204" pitchFamily="34" charset="0"/>
              <a:buChar char="•"/>
            </a:pPr>
            <a:r>
              <a:rPr lang="en-GB" sz="1000" dirty="0"/>
              <a:t>You can delegate the creation of an expense claim, but </a:t>
            </a:r>
            <a:r>
              <a:rPr lang="en-GB" sz="1000" b="1" dirty="0"/>
              <a:t>you will need to submit it yourself</a:t>
            </a:r>
            <a:r>
              <a:rPr lang="en-GB" sz="1000" dirty="0"/>
              <a:t>. This forms a declaration on the system that the expenses you are claiming have been incurred for carrying out University business and that they are in line with the </a:t>
            </a:r>
            <a:r>
              <a:rPr lang="en-GB" sz="1000" u="sng" dirty="0">
                <a:hlinkClick r:id="rId5"/>
              </a:rPr>
              <a:t>University's expenses principles</a:t>
            </a:r>
            <a:r>
              <a:rPr lang="en-GB" sz="1000" dirty="0"/>
              <a:t>.</a:t>
            </a:r>
          </a:p>
          <a:p>
            <a:pPr marL="171450" lvl="0" indent="-171450">
              <a:buFont typeface="Arial" panose="020B0604020202020204" pitchFamily="34" charset="0"/>
              <a:buChar char="•"/>
            </a:pPr>
            <a:r>
              <a:rPr lang="en-GB" sz="1000" dirty="0"/>
              <a:t>Checks will still be carried out by finance staff and expenses approvers, but this will be done online and your claim will be returned to you, electronically within the system, if additional information or explanation is required.</a:t>
            </a:r>
          </a:p>
          <a:p>
            <a:pPr marL="171450" lvl="0" indent="-171450">
              <a:buFont typeface="Arial" panose="020B0604020202020204" pitchFamily="34" charset="0"/>
              <a:buChar char="•"/>
            </a:pPr>
            <a:r>
              <a:rPr lang="en-GB" sz="1000" dirty="0"/>
              <a:t>You can view the progress of your claim all the way through the approvals process within </a:t>
            </a:r>
            <a:r>
              <a:rPr lang="en-GB" sz="1000" dirty="0" err="1"/>
              <a:t>eExpenses</a:t>
            </a:r>
            <a:r>
              <a:rPr lang="en-GB" sz="1000" dirty="0"/>
              <a:t>.</a:t>
            </a:r>
          </a:p>
          <a:p>
            <a:r>
              <a:rPr lang="en-GB" sz="1000" b="1" dirty="0"/>
              <a:t>  </a:t>
            </a:r>
            <a:endParaRPr lang="en-GB" sz="1000" dirty="0"/>
          </a:p>
          <a:p>
            <a:r>
              <a:rPr lang="en-GB" sz="1000" dirty="0"/>
              <a:t>For further information, please see the </a:t>
            </a:r>
            <a:r>
              <a:rPr lang="en-GB" sz="1000" u="sng" dirty="0">
                <a:hlinkClick r:id="rId11"/>
              </a:rPr>
              <a:t>Finance Division website</a:t>
            </a:r>
            <a:r>
              <a:rPr lang="en-GB" sz="1000" dirty="0"/>
              <a:t>.  If you have any questions or suggestions please contact </a:t>
            </a:r>
            <a:r>
              <a:rPr lang="en-GB" sz="1000" u="sng" dirty="0">
                <a:hlinkClick r:id="rId12"/>
              </a:rPr>
              <a:t>expensesproject@admin.ox.ac.uk</a:t>
            </a:r>
            <a:r>
              <a:rPr lang="en-GB" sz="1000" dirty="0"/>
              <a:t>.</a:t>
            </a:r>
          </a:p>
          <a:p>
            <a:endParaRPr lang="en-GB" sz="1000" dirty="0"/>
          </a:p>
          <a:p>
            <a:pPr lvl="0"/>
            <a:endParaRPr lang="en-GB" sz="1400" dirty="0"/>
          </a:p>
          <a:p>
            <a:r>
              <a:rPr lang="en-GB" sz="1400" b="1" dirty="0"/>
              <a:t> </a:t>
            </a:r>
            <a:endParaRPr lang="en-GB" sz="1400" dirty="0"/>
          </a:p>
          <a:p>
            <a:r>
              <a:rPr lang="en-GB" sz="1400" b="1" dirty="0"/>
              <a:t> </a:t>
            </a:r>
            <a:endParaRPr lang="en-GB" sz="1400" dirty="0"/>
          </a:p>
        </p:txBody>
      </p:sp>
    </p:spTree>
    <p:extLst>
      <p:ext uri="{BB962C8B-B14F-4D97-AF65-F5344CB8AC3E}">
        <p14:creationId xmlns:p14="http://schemas.microsoft.com/office/powerpoint/2010/main" val="6723111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228600" y="-11813"/>
            <a:ext cx="9385217" cy="1340427"/>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b="1" kern="1200">
                <a:solidFill>
                  <a:schemeClr val="tx2"/>
                </a:solidFill>
                <a:latin typeface="FoundrySterling-Bold" panose="02000700000000000000" pitchFamily="2" charset="0"/>
                <a:ea typeface="+mj-ea"/>
                <a:cs typeface="+mj-cs"/>
              </a:defRPr>
            </a:lvl1pPr>
          </a:lstStyle>
          <a:p>
            <a:r>
              <a:rPr lang="en-GB" sz="2500" b="0" cap="all" spc="300" dirty="0" smtClean="0"/>
              <a:t>Text for local channels continued</a:t>
            </a:r>
            <a:r>
              <a:rPr lang="en-GB" sz="3600" b="0" dirty="0" smtClean="0"/>
              <a:t/>
            </a:r>
            <a:br>
              <a:rPr lang="en-GB" sz="3600" b="0" dirty="0" smtClean="0"/>
            </a:br>
            <a:endParaRPr lang="en-GB" sz="3600" b="0" dirty="0"/>
          </a:p>
        </p:txBody>
      </p:sp>
      <p:sp>
        <p:nvSpPr>
          <p:cNvPr id="5" name="TextBox 4"/>
          <p:cNvSpPr txBox="1"/>
          <p:nvPr/>
        </p:nvSpPr>
        <p:spPr>
          <a:xfrm>
            <a:off x="228600" y="1243782"/>
            <a:ext cx="10477500" cy="3662541"/>
          </a:xfrm>
          <a:prstGeom prst="rect">
            <a:avLst/>
          </a:prstGeom>
          <a:noFill/>
        </p:spPr>
        <p:txBody>
          <a:bodyPr wrap="square" rtlCol="0">
            <a:spAutoFit/>
          </a:bodyPr>
          <a:lstStyle/>
          <a:p>
            <a:r>
              <a:rPr lang="en-GB" sz="1200" dirty="0"/>
              <a:t> </a:t>
            </a:r>
            <a:r>
              <a:rPr lang="en-GB" sz="1200" b="1" dirty="0"/>
              <a:t>Audience: staff and PG students in academic departments, GLAM, Continuing Education, UAS, Kellogg College, Reuben College and St Cross </a:t>
            </a:r>
            <a:r>
              <a:rPr lang="en-GB" sz="1200" b="1" dirty="0" smtClean="0"/>
              <a:t>College</a:t>
            </a:r>
            <a:endParaRPr lang="en-GB" sz="1200" dirty="0"/>
          </a:p>
          <a:p>
            <a:endParaRPr lang="en-GB" sz="1200" b="1" u="sng" dirty="0" smtClean="0"/>
          </a:p>
          <a:p>
            <a:endParaRPr lang="en-GB" sz="1200" b="1" u="sng" dirty="0"/>
          </a:p>
          <a:p>
            <a:r>
              <a:rPr lang="en-GB" sz="1200" b="1" u="sng" dirty="0" smtClean="0"/>
              <a:t>100 </a:t>
            </a:r>
            <a:r>
              <a:rPr lang="en-GB" sz="1200" b="1" u="sng" dirty="0"/>
              <a:t>word version</a:t>
            </a:r>
          </a:p>
          <a:p>
            <a:r>
              <a:rPr lang="en-GB" sz="1000" i="1" dirty="0"/>
              <a:t>Title: New online expense claims system goes </a:t>
            </a:r>
            <a:r>
              <a:rPr lang="en-GB" sz="1000" i="1" dirty="0" smtClean="0"/>
              <a:t>live </a:t>
            </a:r>
            <a:r>
              <a:rPr lang="en-GB" sz="1000" i="1" dirty="0">
                <a:solidFill>
                  <a:srgbClr val="FF0000"/>
                </a:solidFill>
              </a:rPr>
              <a:t>DATE</a:t>
            </a:r>
            <a:endParaRPr lang="en-GB" sz="1000" dirty="0">
              <a:solidFill>
                <a:srgbClr val="FF0000"/>
              </a:solidFill>
            </a:endParaRPr>
          </a:p>
          <a:p>
            <a:r>
              <a:rPr lang="en-GB" sz="1000" dirty="0"/>
              <a:t>The online SAP Concur </a:t>
            </a:r>
            <a:r>
              <a:rPr lang="en-GB" sz="1000" dirty="0" err="1"/>
              <a:t>eExpenses</a:t>
            </a:r>
            <a:r>
              <a:rPr lang="en-GB" sz="1000" dirty="0"/>
              <a:t> system will be introduced in </a:t>
            </a:r>
            <a:r>
              <a:rPr lang="en-GB" sz="1000" dirty="0">
                <a:solidFill>
                  <a:srgbClr val="FF0000"/>
                </a:solidFill>
              </a:rPr>
              <a:t>DEPARTMENT/COLLEGE</a:t>
            </a:r>
            <a:r>
              <a:rPr lang="en-GB" sz="1000" dirty="0"/>
              <a:t> from </a:t>
            </a:r>
            <a:r>
              <a:rPr lang="en-GB" sz="1000" dirty="0">
                <a:solidFill>
                  <a:srgbClr val="FF0000"/>
                </a:solidFill>
              </a:rPr>
              <a:t>DATE</a:t>
            </a:r>
            <a:r>
              <a:rPr lang="en-GB" sz="1000" dirty="0"/>
              <a:t>.  From then most of your expense claims should be submitted using </a:t>
            </a:r>
            <a:r>
              <a:rPr lang="en-GB" sz="1000" dirty="0" err="1"/>
              <a:t>eExpenses</a:t>
            </a:r>
            <a:r>
              <a:rPr lang="en-GB" sz="1000" dirty="0"/>
              <a:t> and you should stop using the paper form, which will be retired at Easter 2022.</a:t>
            </a:r>
          </a:p>
          <a:p>
            <a:r>
              <a:rPr lang="en-GB" sz="1000" dirty="0"/>
              <a:t> </a:t>
            </a:r>
          </a:p>
          <a:p>
            <a:r>
              <a:rPr lang="en-GB" sz="1000" dirty="0"/>
              <a:t>Look out for emails about </a:t>
            </a:r>
            <a:r>
              <a:rPr lang="en-GB" sz="1000" dirty="0" err="1"/>
              <a:t>eExpenses</a:t>
            </a:r>
            <a:r>
              <a:rPr lang="en-GB" sz="1000" dirty="0"/>
              <a:t> </a:t>
            </a:r>
            <a:r>
              <a:rPr lang="en-GB" sz="1000" dirty="0">
                <a:solidFill>
                  <a:srgbClr val="FF0000"/>
                </a:solidFill>
              </a:rPr>
              <a:t>(if these have not already been sent).</a:t>
            </a:r>
            <a:r>
              <a:rPr lang="en-GB" sz="1000" dirty="0"/>
              <a:t>  Once </a:t>
            </a:r>
            <a:r>
              <a:rPr lang="en-GB" sz="1000" dirty="0" err="1"/>
              <a:t>eExpenses</a:t>
            </a:r>
            <a:r>
              <a:rPr lang="en-GB" sz="1000" dirty="0"/>
              <a:t> is live you need to set up your profile, including your bank account details.  There is help available via the online training modules and the ‘how to’ video guides accessed via the </a:t>
            </a:r>
            <a:r>
              <a:rPr lang="en-GB" sz="1000" u="sng" dirty="0">
                <a:hlinkClick r:id="rId3"/>
              </a:rPr>
              <a:t>Finance Division website</a:t>
            </a:r>
            <a:r>
              <a:rPr lang="en-GB" sz="1000" dirty="0"/>
              <a:t>.</a:t>
            </a:r>
          </a:p>
          <a:p>
            <a:r>
              <a:rPr lang="en-GB" sz="1000" dirty="0"/>
              <a:t> </a:t>
            </a:r>
          </a:p>
          <a:p>
            <a:r>
              <a:rPr lang="en-GB" sz="1000" dirty="0"/>
              <a:t>For more information please see the </a:t>
            </a:r>
            <a:r>
              <a:rPr lang="en-GB" sz="1000" u="sng" dirty="0">
                <a:hlinkClick r:id="rId4"/>
              </a:rPr>
              <a:t>Finance Division website</a:t>
            </a:r>
            <a:r>
              <a:rPr lang="en-GB" sz="1000" dirty="0"/>
              <a:t> or contact </a:t>
            </a:r>
            <a:r>
              <a:rPr lang="en-GB" sz="1000" u="sng" dirty="0">
                <a:hlinkClick r:id="rId5"/>
              </a:rPr>
              <a:t>expensesproject@admin.ox.ac.uk</a:t>
            </a:r>
            <a:r>
              <a:rPr lang="en-GB" sz="1000" dirty="0"/>
              <a:t>.</a:t>
            </a:r>
          </a:p>
          <a:p>
            <a:r>
              <a:rPr lang="en-GB" sz="1400" dirty="0"/>
              <a:t> </a:t>
            </a:r>
          </a:p>
          <a:p>
            <a:r>
              <a:rPr lang="en-GB" sz="1400" dirty="0"/>
              <a:t> </a:t>
            </a:r>
          </a:p>
          <a:p>
            <a:r>
              <a:rPr lang="en-GB" sz="1200" b="1" u="sng" dirty="0"/>
              <a:t>50 word version</a:t>
            </a:r>
          </a:p>
          <a:p>
            <a:r>
              <a:rPr lang="en-GB" sz="1000" i="1" dirty="0"/>
              <a:t>Title: New online expense claims system goes live </a:t>
            </a:r>
            <a:r>
              <a:rPr lang="en-GB" sz="1000" i="1" dirty="0">
                <a:solidFill>
                  <a:srgbClr val="FF0000"/>
                </a:solidFill>
              </a:rPr>
              <a:t>DATE</a:t>
            </a:r>
            <a:endParaRPr lang="en-GB" sz="1000" dirty="0">
              <a:solidFill>
                <a:srgbClr val="FF0000"/>
              </a:solidFill>
            </a:endParaRPr>
          </a:p>
          <a:p>
            <a:r>
              <a:rPr lang="en-GB" sz="1000" dirty="0"/>
              <a:t>The new online SAP Concur </a:t>
            </a:r>
            <a:r>
              <a:rPr lang="en-GB" sz="1000" dirty="0" err="1"/>
              <a:t>eExpenses</a:t>
            </a:r>
            <a:r>
              <a:rPr lang="en-GB" sz="1000" dirty="0"/>
              <a:t> system will be introduced in </a:t>
            </a:r>
            <a:r>
              <a:rPr lang="en-GB" sz="1000" dirty="0">
                <a:solidFill>
                  <a:srgbClr val="FF0000"/>
                </a:solidFill>
              </a:rPr>
              <a:t>DEPARTMENT/COLLEGE</a:t>
            </a:r>
            <a:r>
              <a:rPr lang="en-GB" sz="1000" dirty="0"/>
              <a:t> from </a:t>
            </a:r>
            <a:r>
              <a:rPr lang="en-GB" sz="1000" dirty="0">
                <a:solidFill>
                  <a:srgbClr val="FF0000"/>
                </a:solidFill>
              </a:rPr>
              <a:t>DATE</a:t>
            </a:r>
            <a:r>
              <a:rPr lang="en-GB" sz="1000" dirty="0"/>
              <a:t>.   From then, </a:t>
            </a:r>
            <a:r>
              <a:rPr lang="en-GB" sz="1000" dirty="0" err="1"/>
              <a:t>eExpenses</a:t>
            </a:r>
            <a:r>
              <a:rPr lang="en-GB" sz="1000" dirty="0"/>
              <a:t> should be used for most of your expense claims and you should stop using the paper form.  Look out for emails about </a:t>
            </a:r>
            <a:r>
              <a:rPr lang="en-GB" sz="1000" dirty="0" err="1"/>
              <a:t>eExpenses</a:t>
            </a:r>
            <a:r>
              <a:rPr lang="en-GB" sz="1000" dirty="0"/>
              <a:t>. (If these have not already been sent)</a:t>
            </a:r>
          </a:p>
          <a:p>
            <a:r>
              <a:rPr lang="en-GB" sz="1000" dirty="0"/>
              <a:t> </a:t>
            </a:r>
          </a:p>
          <a:p>
            <a:r>
              <a:rPr lang="en-GB" sz="1000" dirty="0"/>
              <a:t>Learn more on the </a:t>
            </a:r>
            <a:r>
              <a:rPr lang="en-GB" sz="1000" u="sng" dirty="0">
                <a:hlinkClick r:id="rId4"/>
              </a:rPr>
              <a:t>Finance Division website</a:t>
            </a:r>
            <a:r>
              <a:rPr lang="en-GB" sz="1000" dirty="0"/>
              <a:t> or contact </a:t>
            </a:r>
            <a:r>
              <a:rPr lang="en-GB" sz="1000" u="sng" dirty="0">
                <a:hlinkClick r:id="rId5"/>
              </a:rPr>
              <a:t>expensesproject@admin.ox.ac.uk</a:t>
            </a:r>
            <a:r>
              <a:rPr lang="en-GB" sz="1000" dirty="0"/>
              <a:t>.</a:t>
            </a:r>
          </a:p>
          <a:p>
            <a:endParaRPr lang="en-GB" sz="1400" dirty="0"/>
          </a:p>
        </p:txBody>
      </p:sp>
    </p:spTree>
    <p:extLst>
      <p:ext uri="{BB962C8B-B14F-4D97-AF65-F5344CB8AC3E}">
        <p14:creationId xmlns:p14="http://schemas.microsoft.com/office/powerpoint/2010/main" val="27854174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AF452-310C-6942-BD35-2FCB0E838284}"/>
              </a:ext>
            </a:extLst>
          </p:cNvPr>
          <p:cNvSpPr>
            <a:spLocks noGrp="1"/>
          </p:cNvSpPr>
          <p:nvPr>
            <p:ph type="title"/>
          </p:nvPr>
        </p:nvSpPr>
        <p:spPr>
          <a:xfrm>
            <a:off x="537560" y="2975212"/>
            <a:ext cx="10515600" cy="1173707"/>
          </a:xfrm>
        </p:spPr>
        <p:txBody>
          <a:bodyPr>
            <a:noAutofit/>
          </a:bodyPr>
          <a:lstStyle/>
          <a:p>
            <a:pPr algn="l"/>
            <a:r>
              <a:rPr lang="en-US" dirty="0" smtClean="0">
                <a:solidFill>
                  <a:srgbClr val="20365F"/>
                </a:solidFill>
              </a:rPr>
              <a:t>Text for two week countdown communication email</a:t>
            </a:r>
            <a:endParaRPr lang="en-US" dirty="0">
              <a:solidFill>
                <a:srgbClr val="20365F"/>
              </a:solidFill>
            </a:endParaRPr>
          </a:p>
        </p:txBody>
      </p:sp>
      <p:sp>
        <p:nvSpPr>
          <p:cNvPr id="6" name="Subtitle 2">
            <a:extLst>
              <a:ext uri="{FF2B5EF4-FFF2-40B4-BE49-F238E27FC236}">
                <a16:creationId xmlns:a16="http://schemas.microsoft.com/office/drawing/2014/main" id="{2E96B9A0-312C-E14F-99E6-F8B190546334}"/>
              </a:ext>
            </a:extLst>
          </p:cNvPr>
          <p:cNvSpPr txBox="1">
            <a:spLocks/>
          </p:cNvSpPr>
          <p:nvPr/>
        </p:nvSpPr>
        <p:spPr>
          <a:xfrm>
            <a:off x="8924109" y="6271148"/>
            <a:ext cx="1968009" cy="476633"/>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2"/>
                </a:solidFill>
                <a:latin typeface="FoundrySterling-MediumOSF" panose="02000500000000000000" pitchFamily="2" charset="0"/>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FoundrySterling-MediumOSF" panose="02000500000000000000" pitchFamily="2" charset="0"/>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FoundrySterling-MediumOSF" panose="02000500000000000000" pitchFamily="2" charset="0"/>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FoundrySterling-MediumOSF" panose="02000500000000000000" pitchFamily="2" charset="0"/>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FoundrySterling-MediumOSF" panose="02000500000000000000" pitchFamily="2" charset="0"/>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fld id="{D7C4D67F-AFD1-4216-9708-3868DFC8ECDB}" type="datetime1">
              <a:rPr lang="en-GB" sz="2800" b="1" smtClean="0">
                <a:solidFill>
                  <a:srgbClr val="20365F"/>
                </a:solidFill>
                <a:latin typeface="+mj-lt"/>
              </a:rPr>
              <a:t>21/10/2021</a:t>
            </a:fld>
            <a:endParaRPr lang="en-US" sz="3200" dirty="0">
              <a:solidFill>
                <a:srgbClr val="20365F"/>
              </a:solidFill>
              <a:latin typeface="Helvetica" pitchFamily="2" charset="0"/>
            </a:endParaRPr>
          </a:p>
        </p:txBody>
      </p:sp>
    </p:spTree>
    <p:extLst>
      <p:ext uri="{BB962C8B-B14F-4D97-AF65-F5344CB8AC3E}">
        <p14:creationId xmlns:p14="http://schemas.microsoft.com/office/powerpoint/2010/main" val="21123025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a:xfrm>
            <a:off x="245660" y="135082"/>
            <a:ext cx="9385217" cy="1340427"/>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400" b="1" kern="1200">
                <a:solidFill>
                  <a:schemeClr val="tx2"/>
                </a:solidFill>
                <a:latin typeface="FoundrySterling-Bold" panose="02000700000000000000" pitchFamily="2" charset="0"/>
                <a:ea typeface="+mj-ea"/>
                <a:cs typeface="+mj-cs"/>
              </a:defRPr>
            </a:lvl1pPr>
          </a:lstStyle>
          <a:p>
            <a:r>
              <a:rPr lang="en-GB" sz="2500" b="0" cap="all" spc="300" dirty="0" smtClean="0"/>
              <a:t>TWO WEEK COUNTDOWN </a:t>
            </a:r>
            <a:r>
              <a:rPr lang="en-GB" sz="2500" b="0" cap="all" spc="300" dirty="0" err="1" smtClean="0"/>
              <a:t>EMAI</a:t>
            </a:r>
            <a:r>
              <a:rPr lang="en-GB" sz="2500" b="0" cap="all" spc="300" dirty="0" err="1"/>
              <a:t>l</a:t>
            </a:r>
            <a:r>
              <a:rPr lang="en-GB" sz="3600" b="0" dirty="0" smtClean="0"/>
              <a:t/>
            </a:r>
            <a:br>
              <a:rPr lang="en-GB" sz="3600" b="0" dirty="0" smtClean="0"/>
            </a:br>
            <a:r>
              <a:rPr lang="en-GB" sz="3600" b="0" dirty="0" smtClean="0"/>
              <a:t/>
            </a:r>
            <a:br>
              <a:rPr lang="en-GB" sz="3600" b="0" dirty="0" smtClean="0"/>
            </a:br>
            <a:endParaRPr lang="en-GB" sz="3600" b="0" dirty="0"/>
          </a:p>
        </p:txBody>
      </p:sp>
      <p:sp>
        <p:nvSpPr>
          <p:cNvPr id="2" name="TextBox 1"/>
          <p:cNvSpPr txBox="1"/>
          <p:nvPr/>
        </p:nvSpPr>
        <p:spPr>
          <a:xfrm>
            <a:off x="245660" y="1050878"/>
            <a:ext cx="11546006" cy="4955203"/>
          </a:xfrm>
          <a:prstGeom prst="rect">
            <a:avLst/>
          </a:prstGeom>
          <a:noFill/>
        </p:spPr>
        <p:txBody>
          <a:bodyPr wrap="square" rtlCol="0">
            <a:spAutoFit/>
          </a:bodyPr>
          <a:lstStyle/>
          <a:p>
            <a:r>
              <a:rPr lang="en-GB" sz="1200" b="1" dirty="0"/>
              <a:t>Email from HAF or equivalent or their delegate or alternative team/individual (-2 weeks)</a:t>
            </a:r>
          </a:p>
          <a:p>
            <a:r>
              <a:rPr lang="en-GB" sz="1200" b="1" dirty="0" smtClean="0"/>
              <a:t>Audience: </a:t>
            </a:r>
            <a:r>
              <a:rPr lang="en-GB" sz="1200" b="1" dirty="0"/>
              <a:t>all staff </a:t>
            </a:r>
            <a:r>
              <a:rPr lang="en-GB" sz="1200" b="1" dirty="0" smtClean="0"/>
              <a:t>(and </a:t>
            </a:r>
            <a:r>
              <a:rPr lang="en-GB" sz="1200" b="1" dirty="0"/>
              <a:t>PG </a:t>
            </a:r>
            <a:r>
              <a:rPr lang="en-GB" sz="1200" b="1" dirty="0" smtClean="0"/>
              <a:t>students, </a:t>
            </a:r>
            <a:r>
              <a:rPr lang="en-GB" sz="1200" b="1" dirty="0" smtClean="0"/>
              <a:t>as</a:t>
            </a:r>
            <a:r>
              <a:rPr lang="en-GB" sz="1200" b="1" dirty="0" smtClean="0"/>
              <a:t> </a:t>
            </a:r>
            <a:r>
              <a:rPr lang="en-GB" sz="1200" b="1" dirty="0" smtClean="0"/>
              <a:t>appropriate)</a:t>
            </a:r>
            <a:endParaRPr lang="en-GB" sz="1200" b="1" dirty="0"/>
          </a:p>
          <a:p>
            <a:r>
              <a:rPr lang="en-GB" sz="1200" b="1" dirty="0"/>
              <a:t>Subject: INFORMATION: how you claim expenses will change on </a:t>
            </a:r>
            <a:r>
              <a:rPr lang="en-GB" sz="1200" b="1" dirty="0">
                <a:solidFill>
                  <a:srgbClr val="FF0000"/>
                </a:solidFill>
              </a:rPr>
              <a:t>DATE</a:t>
            </a:r>
          </a:p>
          <a:p>
            <a:endParaRPr lang="en-GB" sz="1400" dirty="0" smtClean="0"/>
          </a:p>
          <a:p>
            <a:r>
              <a:rPr lang="en-GB" sz="1000" dirty="0"/>
              <a:t>Dear </a:t>
            </a:r>
            <a:r>
              <a:rPr lang="en-GB" sz="1000" dirty="0" smtClean="0"/>
              <a:t>colleague,</a:t>
            </a:r>
          </a:p>
          <a:p>
            <a:endParaRPr lang="en-GB" sz="1000" dirty="0"/>
          </a:p>
          <a:p>
            <a:r>
              <a:rPr lang="en-GB" sz="1000" dirty="0"/>
              <a:t>I write to advise you that the online SAP Concur </a:t>
            </a:r>
            <a:r>
              <a:rPr lang="en-GB" sz="1000" dirty="0" err="1"/>
              <a:t>eExpenses</a:t>
            </a:r>
            <a:r>
              <a:rPr lang="en-GB" sz="1000" dirty="0"/>
              <a:t> system will be live in </a:t>
            </a:r>
            <a:r>
              <a:rPr lang="en-GB" sz="1000" dirty="0">
                <a:solidFill>
                  <a:srgbClr val="FF0000"/>
                </a:solidFill>
              </a:rPr>
              <a:t>DEPARTMENT </a:t>
            </a:r>
            <a:r>
              <a:rPr lang="en-GB" sz="1000" dirty="0"/>
              <a:t>on </a:t>
            </a:r>
            <a:r>
              <a:rPr lang="en-GB" sz="1000" dirty="0">
                <a:solidFill>
                  <a:srgbClr val="FF0000"/>
                </a:solidFill>
              </a:rPr>
              <a:t>DATE</a:t>
            </a:r>
            <a:r>
              <a:rPr lang="en-GB" sz="1000" dirty="0" smtClean="0"/>
              <a:t>.</a:t>
            </a:r>
          </a:p>
          <a:p>
            <a:endParaRPr lang="en-GB" sz="1400" dirty="0"/>
          </a:p>
          <a:p>
            <a:r>
              <a:rPr lang="en-GB" sz="1200" b="1" dirty="0"/>
              <a:t>Important information</a:t>
            </a:r>
          </a:p>
          <a:p>
            <a:pPr marL="285750" indent="-285750">
              <a:buFont typeface="Arial" panose="020B0604020202020204" pitchFamily="34" charset="0"/>
              <a:buChar char="•"/>
            </a:pPr>
            <a:r>
              <a:rPr lang="en-GB" sz="1000" dirty="0" smtClean="0"/>
              <a:t>On </a:t>
            </a:r>
            <a:r>
              <a:rPr lang="en-GB" sz="1000" dirty="0">
                <a:solidFill>
                  <a:srgbClr val="FF0000"/>
                </a:solidFill>
              </a:rPr>
              <a:t>DATE</a:t>
            </a:r>
            <a:r>
              <a:rPr lang="en-GB" sz="1000" dirty="0"/>
              <a:t> please look out for a further email from </a:t>
            </a:r>
            <a:r>
              <a:rPr lang="en-GB" sz="1000" dirty="0">
                <a:solidFill>
                  <a:srgbClr val="FF0000"/>
                </a:solidFill>
              </a:rPr>
              <a:t>EMAIL ADDRESS</a:t>
            </a:r>
            <a:r>
              <a:rPr lang="en-GB" sz="1000" dirty="0"/>
              <a:t>. This will contain important details about the actions you need to take before you can create an expense claim in </a:t>
            </a:r>
            <a:r>
              <a:rPr lang="en-GB" sz="1000" dirty="0" err="1"/>
              <a:t>eExpenses</a:t>
            </a:r>
            <a:r>
              <a:rPr lang="en-GB" sz="1000" dirty="0"/>
              <a:t>.</a:t>
            </a:r>
          </a:p>
          <a:p>
            <a:pPr marL="285750" indent="-285750">
              <a:buFont typeface="Arial" panose="020B0604020202020204" pitchFamily="34" charset="0"/>
              <a:buChar char="•"/>
            </a:pPr>
            <a:r>
              <a:rPr lang="en-GB" sz="1000" dirty="0" smtClean="0"/>
              <a:t>Remember </a:t>
            </a:r>
            <a:r>
              <a:rPr lang="en-GB" sz="1000" dirty="0"/>
              <a:t>that expense claims must be in line with the University’s four principles as outlined below and on the </a:t>
            </a:r>
            <a:r>
              <a:rPr lang="en-GB" sz="1000" dirty="0">
                <a:hlinkClick r:id="rId3"/>
              </a:rPr>
              <a:t>Finance division website</a:t>
            </a:r>
            <a:r>
              <a:rPr lang="en-GB" sz="1000" dirty="0"/>
              <a:t>.</a:t>
            </a:r>
          </a:p>
          <a:p>
            <a:pPr marL="285750" indent="-285750">
              <a:buFont typeface="Arial" panose="020B0604020202020204" pitchFamily="34" charset="0"/>
              <a:buChar char="•"/>
            </a:pPr>
            <a:r>
              <a:rPr lang="en-GB" sz="1000" dirty="0" smtClean="0"/>
              <a:t>If </a:t>
            </a:r>
            <a:r>
              <a:rPr lang="en-GB" sz="1000" dirty="0"/>
              <a:t>you are also a budget-holder for project or GL (general ledger) cost codes who will have responsibility for reviewing expense claims against those codes within </a:t>
            </a:r>
            <a:r>
              <a:rPr lang="en-GB" sz="1000" dirty="0" err="1"/>
              <a:t>eExpenses</a:t>
            </a:r>
            <a:r>
              <a:rPr lang="en-GB" sz="1000" dirty="0"/>
              <a:t> or a delegated approver, you should receive a separate email with information about this.</a:t>
            </a:r>
          </a:p>
          <a:p>
            <a:pPr marL="285750" indent="-285750">
              <a:buFont typeface="Arial" panose="020B0604020202020204" pitchFamily="34" charset="0"/>
              <a:buChar char="•"/>
            </a:pPr>
            <a:r>
              <a:rPr lang="en-GB" sz="1000" dirty="0" smtClean="0"/>
              <a:t>From </a:t>
            </a:r>
            <a:r>
              <a:rPr lang="en-GB" sz="1000" dirty="0"/>
              <a:t>DATE, please start using </a:t>
            </a:r>
            <a:r>
              <a:rPr lang="en-GB" sz="1000" dirty="0" err="1"/>
              <a:t>eExpenses</a:t>
            </a:r>
            <a:r>
              <a:rPr lang="en-GB" sz="1000" dirty="0"/>
              <a:t> for claiming expenses</a:t>
            </a:r>
            <a:r>
              <a:rPr lang="en-GB" sz="1000" dirty="0" smtClean="0"/>
              <a:t>.</a:t>
            </a:r>
          </a:p>
          <a:p>
            <a:pPr marL="285750" indent="-285750">
              <a:buFont typeface="Arial" panose="020B0604020202020204" pitchFamily="34" charset="0"/>
              <a:buChar char="•"/>
            </a:pPr>
            <a:endParaRPr lang="en-GB" sz="1400" dirty="0"/>
          </a:p>
          <a:p>
            <a:r>
              <a:rPr lang="en-GB" sz="1200" b="1" dirty="0"/>
              <a:t>Action recommended</a:t>
            </a:r>
          </a:p>
          <a:p>
            <a:r>
              <a:rPr lang="en-GB" sz="1000" dirty="0"/>
              <a:t>While SAP Concur is relatively intuitive to use, I recommend that you view the relevant training (see the link below). Doing this might save you time later. The training is presented in modules so you can navigate to the specific element you want to learn about.</a:t>
            </a:r>
          </a:p>
          <a:p>
            <a:r>
              <a:rPr lang="en-GB" sz="1000" dirty="0"/>
              <a:t>Once you start using </a:t>
            </a:r>
            <a:r>
              <a:rPr lang="en-GB" sz="1000" dirty="0" err="1"/>
              <a:t>eExpenses</a:t>
            </a:r>
            <a:r>
              <a:rPr lang="en-GB" sz="1000" dirty="0"/>
              <a:t>, you might find it easier to refer to one of the series of ‘How to’ videos each of which lasts no longer than three minutes. (Again, see the link below</a:t>
            </a:r>
            <a:r>
              <a:rPr lang="en-GB" sz="1000" dirty="0" smtClean="0"/>
              <a:t>.)</a:t>
            </a:r>
          </a:p>
          <a:p>
            <a:endParaRPr lang="en-GB" sz="1000" dirty="0"/>
          </a:p>
          <a:p>
            <a:endParaRPr lang="en-GB" sz="1000" dirty="0"/>
          </a:p>
          <a:p>
            <a:r>
              <a:rPr lang="en-GB" sz="1000" b="1" dirty="0"/>
              <a:t>Exceptions</a:t>
            </a:r>
          </a:p>
          <a:p>
            <a:pPr marL="285750" indent="-285750">
              <a:buFont typeface="Arial" panose="020B0604020202020204" pitchFamily="34" charset="0"/>
              <a:buChar char="•"/>
            </a:pPr>
            <a:r>
              <a:rPr lang="en-GB" sz="1000" dirty="0"/>
              <a:t>A new offline form has been developed for use by people external to the University, without an SSO ID (for example, visitors, research participants and interview candidates), who will not use </a:t>
            </a:r>
            <a:r>
              <a:rPr lang="en-GB" sz="1000" dirty="0" err="1"/>
              <a:t>eExpenses</a:t>
            </a:r>
            <a:r>
              <a:rPr lang="en-GB" sz="1000" dirty="0"/>
              <a:t> initially. See further information on the </a:t>
            </a:r>
            <a:r>
              <a:rPr lang="en-GB" sz="1000" dirty="0">
                <a:hlinkClick r:id="rId4"/>
              </a:rPr>
              <a:t>Finance Division website</a:t>
            </a:r>
            <a:r>
              <a:rPr lang="en-GB" sz="1000" dirty="0"/>
              <a:t>, from where you can access the form.</a:t>
            </a:r>
          </a:p>
          <a:p>
            <a:pPr marL="285750" indent="-285750">
              <a:buFont typeface="Arial" panose="020B0604020202020204" pitchFamily="34" charset="0"/>
              <a:buChar char="•"/>
            </a:pPr>
            <a:r>
              <a:rPr lang="en-GB" sz="1000" dirty="0"/>
              <a:t>A new offline form also will need to be used for items that constitute a taxable benefit. This is also available from the </a:t>
            </a:r>
            <a:r>
              <a:rPr lang="en-GB" sz="1000" dirty="0">
                <a:hlinkClick r:id="rId5"/>
              </a:rPr>
              <a:t>Finance Division website</a:t>
            </a:r>
            <a:r>
              <a:rPr lang="en-GB" sz="1000" dirty="0"/>
              <a:t>. </a:t>
            </a:r>
            <a:endParaRPr lang="en-GB" sz="1000" dirty="0" smtClean="0"/>
          </a:p>
          <a:p>
            <a:pPr marL="285750" indent="-285750">
              <a:buFont typeface="Arial" panose="020B0604020202020204" pitchFamily="34" charset="0"/>
              <a:buChar char="•"/>
            </a:pPr>
            <a:r>
              <a:rPr lang="en-GB" sz="1000" dirty="0" smtClean="0"/>
              <a:t>There </a:t>
            </a:r>
            <a:r>
              <a:rPr lang="en-GB" sz="1000" dirty="0"/>
              <a:t>are no changes to the processes for </a:t>
            </a:r>
            <a:r>
              <a:rPr lang="en-GB" sz="1000" dirty="0">
                <a:hlinkClick r:id="rId6"/>
              </a:rPr>
              <a:t>requesting and clearing advances </a:t>
            </a:r>
            <a:r>
              <a:rPr lang="en-GB" sz="1000" dirty="0"/>
              <a:t>or </a:t>
            </a:r>
            <a:r>
              <a:rPr lang="en-GB" sz="1000" dirty="0">
                <a:hlinkClick r:id="rId7"/>
              </a:rPr>
              <a:t>using University credit cards</a:t>
            </a:r>
            <a:r>
              <a:rPr lang="en-GB" sz="1000" dirty="0"/>
              <a:t>.</a:t>
            </a:r>
          </a:p>
          <a:p>
            <a:pPr marL="285750" indent="-285750">
              <a:buFont typeface="Arial" panose="020B0604020202020204" pitchFamily="34" charset="0"/>
              <a:buChar char="•"/>
            </a:pPr>
            <a:endParaRPr lang="en-GB" sz="1000" dirty="0"/>
          </a:p>
          <a:p>
            <a:endParaRPr lang="en-GB" sz="1000" dirty="0" smtClean="0"/>
          </a:p>
          <a:p>
            <a:endParaRPr lang="en-GB" sz="1400" dirty="0"/>
          </a:p>
        </p:txBody>
      </p:sp>
      <p:sp>
        <p:nvSpPr>
          <p:cNvPr id="3" name="TextBox 2"/>
          <p:cNvSpPr txBox="1"/>
          <p:nvPr/>
        </p:nvSpPr>
        <p:spPr>
          <a:xfrm>
            <a:off x="4626590" y="6019729"/>
            <a:ext cx="3166281" cy="369332"/>
          </a:xfrm>
          <a:prstGeom prst="rect">
            <a:avLst/>
          </a:prstGeom>
          <a:noFill/>
        </p:spPr>
        <p:txBody>
          <a:bodyPr wrap="square" rtlCol="0">
            <a:spAutoFit/>
          </a:bodyPr>
          <a:lstStyle/>
          <a:p>
            <a:r>
              <a:rPr lang="en-GB" dirty="0" smtClean="0">
                <a:solidFill>
                  <a:srgbClr val="FF0000"/>
                </a:solidFill>
              </a:rPr>
              <a:t>Continued on next slide</a:t>
            </a:r>
            <a:endParaRPr lang="en-GB" dirty="0">
              <a:solidFill>
                <a:srgbClr val="FF0000"/>
              </a:solidFill>
            </a:endParaRPr>
          </a:p>
        </p:txBody>
      </p:sp>
    </p:spTree>
    <p:extLst>
      <p:ext uri="{BB962C8B-B14F-4D97-AF65-F5344CB8AC3E}">
        <p14:creationId xmlns:p14="http://schemas.microsoft.com/office/powerpoint/2010/main" val="18068953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a:xfrm>
            <a:off x="245660" y="122985"/>
            <a:ext cx="9385217" cy="1340427"/>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400" b="1" kern="1200">
                <a:solidFill>
                  <a:schemeClr val="tx2"/>
                </a:solidFill>
                <a:latin typeface="FoundrySterling-Bold" panose="02000700000000000000" pitchFamily="2" charset="0"/>
                <a:ea typeface="+mj-ea"/>
                <a:cs typeface="+mj-cs"/>
              </a:defRPr>
            </a:lvl1pPr>
          </a:lstStyle>
          <a:p>
            <a:r>
              <a:rPr lang="en-GB" sz="2500" b="0" cap="all" spc="300" dirty="0" smtClean="0"/>
              <a:t>TWO WEEK COUNTDOWN EMAIL continued</a:t>
            </a:r>
            <a:r>
              <a:rPr lang="en-GB" sz="3600" b="0" dirty="0" smtClean="0"/>
              <a:t/>
            </a:r>
            <a:br>
              <a:rPr lang="en-GB" sz="3600" b="0" dirty="0" smtClean="0"/>
            </a:br>
            <a:r>
              <a:rPr lang="en-GB" sz="3600" b="0" dirty="0" smtClean="0"/>
              <a:t/>
            </a:r>
            <a:br>
              <a:rPr lang="en-GB" sz="3600" b="0" dirty="0" smtClean="0"/>
            </a:br>
            <a:endParaRPr lang="en-GB" sz="3600" b="0" dirty="0"/>
          </a:p>
        </p:txBody>
      </p:sp>
      <p:sp>
        <p:nvSpPr>
          <p:cNvPr id="2" name="TextBox 1"/>
          <p:cNvSpPr txBox="1"/>
          <p:nvPr/>
        </p:nvSpPr>
        <p:spPr>
          <a:xfrm>
            <a:off x="245660" y="834142"/>
            <a:ext cx="10454185" cy="5262979"/>
          </a:xfrm>
          <a:prstGeom prst="rect">
            <a:avLst/>
          </a:prstGeom>
          <a:noFill/>
        </p:spPr>
        <p:txBody>
          <a:bodyPr wrap="square" rtlCol="0">
            <a:spAutoFit/>
          </a:bodyPr>
          <a:lstStyle/>
          <a:p>
            <a:r>
              <a:rPr lang="en-GB" sz="1200" b="1" dirty="0" smtClean="0"/>
              <a:t>Guidance </a:t>
            </a:r>
            <a:r>
              <a:rPr lang="en-GB" sz="1200" b="1" dirty="0"/>
              <a:t>and help</a:t>
            </a:r>
          </a:p>
          <a:p>
            <a:pPr marL="285750" indent="-285750">
              <a:buFont typeface="Arial" panose="020B0604020202020204" pitchFamily="34" charset="0"/>
              <a:buChar char="•"/>
            </a:pPr>
            <a:r>
              <a:rPr lang="en-GB" sz="1000" dirty="0" smtClean="0">
                <a:hlinkClick r:id="rId3"/>
              </a:rPr>
              <a:t>University </a:t>
            </a:r>
            <a:r>
              <a:rPr lang="en-GB" sz="1000" dirty="0">
                <a:hlinkClick r:id="rId3"/>
              </a:rPr>
              <a:t>expenses policy and guidance</a:t>
            </a:r>
            <a:r>
              <a:rPr lang="en-GB" sz="1000" dirty="0"/>
              <a:t>.</a:t>
            </a:r>
          </a:p>
          <a:p>
            <a:pPr marL="285750" indent="-285750">
              <a:buFont typeface="Arial" panose="020B0604020202020204" pitchFamily="34" charset="0"/>
              <a:buChar char="•"/>
            </a:pPr>
            <a:r>
              <a:rPr lang="en-GB" sz="1000" dirty="0">
                <a:hlinkClick r:id="rId4"/>
              </a:rPr>
              <a:t>Claimant Quick Reference Guide </a:t>
            </a:r>
            <a:r>
              <a:rPr lang="en-GB" sz="1000" dirty="0"/>
              <a:t>(PDF). </a:t>
            </a:r>
          </a:p>
          <a:p>
            <a:pPr marL="285750" indent="-285750">
              <a:buFont typeface="Arial" panose="020B0604020202020204" pitchFamily="34" charset="0"/>
              <a:buChar char="•"/>
            </a:pPr>
            <a:r>
              <a:rPr lang="en-GB" sz="1000" dirty="0">
                <a:hlinkClick r:id="rId5"/>
              </a:rPr>
              <a:t>Approver Quick Reference Guide </a:t>
            </a:r>
            <a:r>
              <a:rPr lang="en-GB" sz="1000" dirty="0"/>
              <a:t>(PDF). </a:t>
            </a:r>
          </a:p>
          <a:p>
            <a:pPr marL="285750" indent="-285750">
              <a:buFont typeface="Arial" panose="020B0604020202020204" pitchFamily="34" charset="0"/>
              <a:buChar char="•"/>
            </a:pPr>
            <a:r>
              <a:rPr lang="en-GB" sz="1000" dirty="0" err="1">
                <a:hlinkClick r:id="rId6"/>
              </a:rPr>
              <a:t>eExpenses</a:t>
            </a:r>
            <a:r>
              <a:rPr lang="en-GB" sz="1000" dirty="0">
                <a:hlinkClick r:id="rId6"/>
              </a:rPr>
              <a:t> training and support</a:t>
            </a:r>
            <a:r>
              <a:rPr lang="en-GB" sz="1000" dirty="0"/>
              <a:t>.</a:t>
            </a:r>
          </a:p>
          <a:p>
            <a:pPr marL="285750" indent="-285750">
              <a:buFont typeface="Arial" panose="020B0604020202020204" pitchFamily="34" charset="0"/>
              <a:buChar char="•"/>
            </a:pPr>
            <a:r>
              <a:rPr lang="en-GB" sz="1000" dirty="0">
                <a:hlinkClick r:id="rId7"/>
              </a:rPr>
              <a:t>‘How to’ topic-based video guides</a:t>
            </a:r>
            <a:r>
              <a:rPr lang="en-GB" sz="1000" dirty="0"/>
              <a:t>.</a:t>
            </a:r>
          </a:p>
          <a:p>
            <a:pPr marL="285750" indent="-285750">
              <a:buFont typeface="Arial" panose="020B0604020202020204" pitchFamily="34" charset="0"/>
              <a:buChar char="•"/>
            </a:pPr>
            <a:r>
              <a:rPr lang="en-GB" sz="1000" dirty="0"/>
              <a:t>24 hour SAP Concur user support </a:t>
            </a:r>
            <a:r>
              <a:rPr lang="en-GB" sz="1000" dirty="0" smtClean="0"/>
              <a:t>is available via 0800 389 8758.</a:t>
            </a:r>
            <a:endParaRPr lang="en-GB" sz="1000" dirty="0"/>
          </a:p>
          <a:p>
            <a:pPr marL="285750" indent="-285750">
              <a:buFont typeface="Arial" panose="020B0604020202020204" pitchFamily="34" charset="0"/>
              <a:buChar char="•"/>
            </a:pPr>
            <a:r>
              <a:rPr lang="en-GB" sz="1000" dirty="0" smtClean="0"/>
              <a:t>Finance </a:t>
            </a:r>
            <a:r>
              <a:rPr lang="en-GB" sz="1000" dirty="0"/>
              <a:t>division will be running online launch events, including a system demo, for </a:t>
            </a:r>
            <a:r>
              <a:rPr lang="en-GB" sz="1000" dirty="0" smtClean="0"/>
              <a:t>claimants </a:t>
            </a:r>
            <a:r>
              <a:rPr lang="en-GB" sz="1000" dirty="0"/>
              <a:t>in </a:t>
            </a:r>
            <a:r>
              <a:rPr lang="en-GB" sz="1000" dirty="0" smtClean="0"/>
              <a:t>Michaelmas and Hilary terms</a:t>
            </a:r>
            <a:r>
              <a:rPr lang="en-GB" sz="1000" dirty="0" smtClean="0"/>
              <a:t>.  Invitations will be forwarded in due course.</a:t>
            </a:r>
            <a:endParaRPr lang="en-GB" sz="1000" dirty="0"/>
          </a:p>
          <a:p>
            <a:pPr marL="285750" indent="-285750">
              <a:buFont typeface="Arial" panose="020B0604020202020204" pitchFamily="34" charset="0"/>
              <a:buChar char="•"/>
            </a:pPr>
            <a:endParaRPr lang="en-GB" sz="1000" dirty="0"/>
          </a:p>
          <a:p>
            <a:endParaRPr lang="en-GB" sz="1200" b="1" dirty="0"/>
          </a:p>
          <a:p>
            <a:r>
              <a:rPr lang="en-GB" sz="1200" b="1" dirty="0" smtClean="0"/>
              <a:t>What </a:t>
            </a:r>
            <a:r>
              <a:rPr lang="en-GB" sz="1200" b="1" dirty="0"/>
              <a:t>can I expect from </a:t>
            </a:r>
            <a:r>
              <a:rPr lang="en-GB" sz="1200" b="1" dirty="0" err="1"/>
              <a:t>eExpenses</a:t>
            </a:r>
            <a:r>
              <a:rPr lang="en-GB" sz="1200" b="1" dirty="0"/>
              <a:t>?</a:t>
            </a:r>
          </a:p>
          <a:p>
            <a:pPr marL="285750" indent="-285750">
              <a:buFont typeface="Arial" panose="020B0604020202020204" pitchFamily="34" charset="0"/>
              <a:buChar char="•"/>
            </a:pPr>
            <a:r>
              <a:rPr lang="en-GB" sz="1000" dirty="0" smtClean="0"/>
              <a:t>You </a:t>
            </a:r>
            <a:r>
              <a:rPr lang="en-GB" sz="1000" dirty="0"/>
              <a:t>can create and submit an expense claim electronically either via computer or smart device, wherever you are working, whether on the go, at home or at the </a:t>
            </a:r>
            <a:r>
              <a:rPr lang="en-GB" sz="1000" dirty="0" smtClean="0"/>
              <a:t>University.</a:t>
            </a:r>
          </a:p>
          <a:p>
            <a:pPr marL="285750" indent="-285750">
              <a:buFont typeface="Arial" panose="020B0604020202020204" pitchFamily="34" charset="0"/>
              <a:buChar char="•"/>
            </a:pPr>
            <a:r>
              <a:rPr lang="en-GB" sz="1000" dirty="0" smtClean="0"/>
              <a:t>You </a:t>
            </a:r>
            <a:r>
              <a:rPr lang="en-GB" sz="1000" dirty="0"/>
              <a:t>can photograph or scan your receipts and easily upload them to your claim or email them to </a:t>
            </a:r>
            <a:r>
              <a:rPr lang="en-GB" sz="1000" dirty="0" err="1"/>
              <a:t>eExpenses</a:t>
            </a:r>
            <a:r>
              <a:rPr lang="en-GB" sz="1000" dirty="0"/>
              <a:t>, ready to attach to your </a:t>
            </a:r>
            <a:r>
              <a:rPr lang="en-GB" sz="1000" dirty="0" smtClean="0"/>
              <a:t>claim.</a:t>
            </a:r>
          </a:p>
          <a:p>
            <a:pPr marL="285750" indent="-285750">
              <a:buFont typeface="Arial" panose="020B0604020202020204" pitchFamily="34" charset="0"/>
              <a:buChar char="•"/>
            </a:pPr>
            <a:r>
              <a:rPr lang="en-GB" sz="1000" dirty="0" smtClean="0"/>
              <a:t>You </a:t>
            </a:r>
            <a:r>
              <a:rPr lang="en-GB" sz="1000" dirty="0"/>
              <a:t>can delegate the creation of an expense claim, but you will need to submit it yourself. This forms a declaration that the expenses you are claiming have been incurred for carrying out University business and that they are in line with the University's expenses </a:t>
            </a:r>
            <a:r>
              <a:rPr lang="en-GB" sz="1000" dirty="0" smtClean="0"/>
              <a:t>principles.</a:t>
            </a:r>
          </a:p>
          <a:p>
            <a:pPr marL="285750" indent="-285750">
              <a:buFont typeface="Arial" panose="020B0604020202020204" pitchFamily="34" charset="0"/>
              <a:buChar char="•"/>
            </a:pPr>
            <a:r>
              <a:rPr lang="en-GB" sz="1000" dirty="0" smtClean="0"/>
              <a:t>Checks </a:t>
            </a:r>
            <a:r>
              <a:rPr lang="en-GB" sz="1000" dirty="0"/>
              <a:t>will be carried out by finance staff and expenses approvers online and, if there is a query, your claim will be returned to you, electronically within the system, for additional information or </a:t>
            </a:r>
            <a:r>
              <a:rPr lang="en-GB" sz="1000" dirty="0" smtClean="0"/>
              <a:t>explanation.</a:t>
            </a:r>
          </a:p>
          <a:p>
            <a:pPr marL="285750" indent="-285750">
              <a:buFont typeface="Arial" panose="020B0604020202020204" pitchFamily="34" charset="0"/>
              <a:buChar char="•"/>
            </a:pPr>
            <a:r>
              <a:rPr lang="en-GB" sz="1000" dirty="0" smtClean="0"/>
              <a:t>You </a:t>
            </a:r>
            <a:r>
              <a:rPr lang="en-GB" sz="1000" dirty="0"/>
              <a:t>can view the progress of your claim through the approvals process within </a:t>
            </a:r>
            <a:r>
              <a:rPr lang="en-GB" sz="1000" dirty="0" err="1"/>
              <a:t>eExpenses</a:t>
            </a:r>
            <a:r>
              <a:rPr lang="en-GB" sz="1000" dirty="0" smtClean="0"/>
              <a:t>.</a:t>
            </a:r>
          </a:p>
          <a:p>
            <a:pPr marL="285750" indent="-285750">
              <a:buFont typeface="Arial" panose="020B0604020202020204" pitchFamily="34" charset="0"/>
              <a:buChar char="•"/>
            </a:pPr>
            <a:endParaRPr lang="en-GB" sz="1000" dirty="0"/>
          </a:p>
          <a:p>
            <a:pPr marL="285750" indent="-285750">
              <a:buFont typeface="Arial" panose="020B0604020202020204" pitchFamily="34" charset="0"/>
              <a:buChar char="•"/>
            </a:pPr>
            <a:endParaRPr lang="en-GB" sz="1000" dirty="0"/>
          </a:p>
          <a:p>
            <a:r>
              <a:rPr lang="en-GB" sz="1000" dirty="0"/>
              <a:t>For further information about what to expect see the </a:t>
            </a:r>
            <a:r>
              <a:rPr lang="en-GB" sz="1000" dirty="0">
                <a:hlinkClick r:id="rId3"/>
              </a:rPr>
              <a:t>Finance Division website</a:t>
            </a:r>
            <a:r>
              <a:rPr lang="en-GB" sz="1000" dirty="0" smtClean="0"/>
              <a:t>.</a:t>
            </a:r>
          </a:p>
          <a:p>
            <a:endParaRPr lang="en-GB" sz="1000" dirty="0"/>
          </a:p>
          <a:p>
            <a:r>
              <a:rPr lang="en-GB" sz="1000" dirty="0">
                <a:solidFill>
                  <a:srgbClr val="FF0000"/>
                </a:solidFill>
              </a:rPr>
              <a:t>Signatory: HAF or equivalent or their delegate or alternative team or </a:t>
            </a:r>
            <a:r>
              <a:rPr lang="en-GB" sz="1000" dirty="0" smtClean="0">
                <a:solidFill>
                  <a:srgbClr val="FF0000"/>
                </a:solidFill>
              </a:rPr>
              <a:t>individual</a:t>
            </a:r>
          </a:p>
          <a:p>
            <a:endParaRPr lang="en-GB" sz="1000" dirty="0"/>
          </a:p>
          <a:p>
            <a:r>
              <a:rPr lang="en-GB" sz="1000" dirty="0"/>
              <a:t>University Expenses Principles</a:t>
            </a:r>
          </a:p>
          <a:p>
            <a:r>
              <a:rPr lang="en-GB" sz="1000" dirty="0"/>
              <a:t>1. Value for money is achieved.</a:t>
            </a:r>
          </a:p>
          <a:p>
            <a:r>
              <a:rPr lang="en-GB" sz="1000" dirty="0"/>
              <a:t>2. Expenses should only be used when it is not possible and / or practical for the University to pay for the good or service directly.</a:t>
            </a:r>
          </a:p>
          <a:p>
            <a:r>
              <a:rPr lang="en-GB" sz="1000" dirty="0"/>
              <a:t>3. Costs incurred are for business purposes only, and the individual does not receive a personal benefit.</a:t>
            </a:r>
          </a:p>
          <a:p>
            <a:r>
              <a:rPr lang="en-GB" sz="1000" dirty="0"/>
              <a:t>4. Only actual and evidenced costs are reclaimed.</a:t>
            </a:r>
          </a:p>
          <a:p>
            <a:pPr marL="285750" indent="-285750">
              <a:buFont typeface="Arial" panose="020B0604020202020204" pitchFamily="34" charset="0"/>
              <a:buChar char="•"/>
            </a:pPr>
            <a:endParaRPr lang="en-GB" sz="1400" dirty="0"/>
          </a:p>
          <a:p>
            <a:endParaRPr lang="en-GB" sz="1400" dirty="0"/>
          </a:p>
        </p:txBody>
      </p:sp>
      <p:pic>
        <p:nvPicPr>
          <p:cNvPr id="4" name="Picture 3"/>
          <p:cNvPicPr/>
          <p:nvPr/>
        </p:nvPicPr>
        <p:blipFill>
          <a:blip r:embed="rId8" cstate="print">
            <a:extLst>
              <a:ext uri="{28A0092B-C50C-407E-A947-70E740481C1C}">
                <a14:useLocalDpi xmlns:a14="http://schemas.microsoft.com/office/drawing/2010/main" val="0"/>
              </a:ext>
            </a:extLst>
          </a:blip>
          <a:stretch>
            <a:fillRect/>
          </a:stretch>
        </p:blipFill>
        <p:spPr>
          <a:xfrm>
            <a:off x="7983940" y="5117911"/>
            <a:ext cx="1344376" cy="1364776"/>
          </a:xfrm>
          <a:prstGeom prst="rect">
            <a:avLst/>
          </a:prstGeom>
        </p:spPr>
      </p:pic>
    </p:spTree>
    <p:extLst>
      <p:ext uri="{BB962C8B-B14F-4D97-AF65-F5344CB8AC3E}">
        <p14:creationId xmlns:p14="http://schemas.microsoft.com/office/powerpoint/2010/main" val="15622937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AF452-310C-6942-BD35-2FCB0E838284}"/>
              </a:ext>
            </a:extLst>
          </p:cNvPr>
          <p:cNvSpPr>
            <a:spLocks noGrp="1"/>
          </p:cNvSpPr>
          <p:nvPr>
            <p:ph type="title"/>
          </p:nvPr>
        </p:nvSpPr>
        <p:spPr>
          <a:xfrm>
            <a:off x="537560" y="2975212"/>
            <a:ext cx="10515600" cy="1173707"/>
          </a:xfrm>
        </p:spPr>
        <p:txBody>
          <a:bodyPr>
            <a:noAutofit/>
          </a:bodyPr>
          <a:lstStyle/>
          <a:p>
            <a:pPr algn="l"/>
            <a:r>
              <a:rPr lang="en-US" dirty="0" smtClean="0">
                <a:solidFill>
                  <a:srgbClr val="20365F"/>
                </a:solidFill>
              </a:rPr>
              <a:t>Text for go live communication email</a:t>
            </a:r>
            <a:endParaRPr lang="en-US" dirty="0">
              <a:solidFill>
                <a:srgbClr val="20365F"/>
              </a:solidFill>
            </a:endParaRPr>
          </a:p>
        </p:txBody>
      </p:sp>
      <p:sp>
        <p:nvSpPr>
          <p:cNvPr id="6" name="Subtitle 2">
            <a:extLst>
              <a:ext uri="{FF2B5EF4-FFF2-40B4-BE49-F238E27FC236}">
                <a16:creationId xmlns:a16="http://schemas.microsoft.com/office/drawing/2014/main" id="{2E96B9A0-312C-E14F-99E6-F8B190546334}"/>
              </a:ext>
            </a:extLst>
          </p:cNvPr>
          <p:cNvSpPr txBox="1">
            <a:spLocks/>
          </p:cNvSpPr>
          <p:nvPr/>
        </p:nvSpPr>
        <p:spPr>
          <a:xfrm>
            <a:off x="8924109" y="6271148"/>
            <a:ext cx="1968009" cy="476633"/>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2"/>
                </a:solidFill>
                <a:latin typeface="FoundrySterling-MediumOSF" panose="02000500000000000000" pitchFamily="2" charset="0"/>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FoundrySterling-MediumOSF" panose="02000500000000000000" pitchFamily="2" charset="0"/>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FoundrySterling-MediumOSF" panose="02000500000000000000" pitchFamily="2" charset="0"/>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FoundrySterling-MediumOSF" panose="02000500000000000000" pitchFamily="2" charset="0"/>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FoundrySterling-MediumOSF" panose="02000500000000000000" pitchFamily="2" charset="0"/>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fld id="{D7C4D67F-AFD1-4216-9708-3868DFC8ECDB}" type="datetime1">
              <a:rPr lang="en-GB" sz="2800" b="1" smtClean="0">
                <a:solidFill>
                  <a:srgbClr val="20365F"/>
                </a:solidFill>
                <a:latin typeface="+mj-lt"/>
              </a:rPr>
              <a:t>21/10/2021</a:t>
            </a:fld>
            <a:endParaRPr lang="en-US" sz="3200" dirty="0">
              <a:solidFill>
                <a:srgbClr val="20365F"/>
              </a:solidFill>
              <a:latin typeface="Helvetica" pitchFamily="2" charset="0"/>
            </a:endParaRPr>
          </a:p>
        </p:txBody>
      </p:sp>
    </p:spTree>
    <p:extLst>
      <p:ext uri="{BB962C8B-B14F-4D97-AF65-F5344CB8AC3E}">
        <p14:creationId xmlns:p14="http://schemas.microsoft.com/office/powerpoint/2010/main" val="26147218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a:xfrm>
            <a:off x="245660" y="135082"/>
            <a:ext cx="9385217" cy="1340427"/>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400" b="1" kern="1200">
                <a:solidFill>
                  <a:schemeClr val="tx2"/>
                </a:solidFill>
                <a:latin typeface="FoundrySterling-Bold" panose="02000700000000000000" pitchFamily="2" charset="0"/>
                <a:ea typeface="+mj-ea"/>
                <a:cs typeface="+mj-cs"/>
              </a:defRPr>
            </a:lvl1pPr>
          </a:lstStyle>
          <a:p>
            <a:r>
              <a:rPr lang="en-GB" sz="2500" b="0" cap="all" spc="300" dirty="0" smtClean="0"/>
              <a:t>GO LIVE EMAIL</a:t>
            </a:r>
            <a:r>
              <a:rPr lang="en-GB" sz="3600" b="0" dirty="0" smtClean="0"/>
              <a:t/>
            </a:r>
            <a:br>
              <a:rPr lang="en-GB" sz="3600" b="0" dirty="0" smtClean="0"/>
            </a:br>
            <a:r>
              <a:rPr lang="en-GB" sz="3600" b="0" dirty="0" smtClean="0"/>
              <a:t/>
            </a:r>
            <a:br>
              <a:rPr lang="en-GB" sz="3600" b="0" dirty="0" smtClean="0"/>
            </a:br>
            <a:endParaRPr lang="en-GB" sz="3600" b="0" dirty="0"/>
          </a:p>
        </p:txBody>
      </p:sp>
      <p:sp>
        <p:nvSpPr>
          <p:cNvPr id="2" name="TextBox 1"/>
          <p:cNvSpPr txBox="1"/>
          <p:nvPr/>
        </p:nvSpPr>
        <p:spPr>
          <a:xfrm>
            <a:off x="245660" y="1050878"/>
            <a:ext cx="10454185" cy="6247864"/>
          </a:xfrm>
          <a:prstGeom prst="rect">
            <a:avLst/>
          </a:prstGeom>
          <a:noFill/>
        </p:spPr>
        <p:txBody>
          <a:bodyPr wrap="square" rtlCol="0">
            <a:spAutoFit/>
          </a:bodyPr>
          <a:lstStyle/>
          <a:p>
            <a:r>
              <a:rPr lang="en-GB" sz="1200" b="1" dirty="0"/>
              <a:t>Email from HAF or equivalent or their delegate or alternative team/individual (go-live day)</a:t>
            </a:r>
          </a:p>
          <a:p>
            <a:r>
              <a:rPr lang="en-GB" sz="1200" b="1" dirty="0" smtClean="0"/>
              <a:t>Audience: </a:t>
            </a:r>
            <a:r>
              <a:rPr lang="en-GB" sz="1200" b="1" dirty="0"/>
              <a:t>all staff </a:t>
            </a:r>
            <a:r>
              <a:rPr lang="en-GB" sz="1200" b="1" dirty="0" smtClean="0"/>
              <a:t>(and </a:t>
            </a:r>
            <a:r>
              <a:rPr lang="en-GB" sz="1200" b="1" dirty="0"/>
              <a:t>PG </a:t>
            </a:r>
            <a:r>
              <a:rPr lang="en-GB" sz="1200" b="1" dirty="0" smtClean="0"/>
              <a:t>students, </a:t>
            </a:r>
            <a:r>
              <a:rPr lang="en-GB" sz="1200" b="1" dirty="0" smtClean="0"/>
              <a:t>as</a:t>
            </a:r>
            <a:r>
              <a:rPr lang="en-GB" sz="1200" b="1" dirty="0" smtClean="0"/>
              <a:t> appropriate) </a:t>
            </a:r>
            <a:endParaRPr lang="en-GB" sz="1200" b="1" dirty="0"/>
          </a:p>
          <a:p>
            <a:r>
              <a:rPr lang="en-GB" sz="1200" b="1" dirty="0"/>
              <a:t>Subject: ACTION REQUIRED: new expense claims system now live</a:t>
            </a:r>
          </a:p>
          <a:p>
            <a:pPr marL="285750" indent="-285750">
              <a:buFont typeface="Arial" panose="020B0604020202020204" pitchFamily="34" charset="0"/>
              <a:buChar char="•"/>
            </a:pPr>
            <a:endParaRPr lang="en-GB" sz="1400" dirty="0"/>
          </a:p>
          <a:p>
            <a:r>
              <a:rPr lang="en-GB" dirty="0"/>
              <a:t> </a:t>
            </a:r>
          </a:p>
          <a:p>
            <a:r>
              <a:rPr lang="en-GB" sz="1000" dirty="0"/>
              <a:t>Dear colleague</a:t>
            </a:r>
          </a:p>
          <a:p>
            <a:r>
              <a:rPr lang="en-GB" sz="1000" dirty="0"/>
              <a:t> </a:t>
            </a:r>
          </a:p>
          <a:p>
            <a:r>
              <a:rPr lang="en-GB" sz="1000" dirty="0"/>
              <a:t>You should now use the online SAP Concur </a:t>
            </a:r>
            <a:r>
              <a:rPr lang="en-GB" sz="1000" dirty="0" err="1"/>
              <a:t>eExpenses</a:t>
            </a:r>
            <a:r>
              <a:rPr lang="en-GB" sz="1000" dirty="0"/>
              <a:t> system for processing most expense claims.  You can access the system via the </a:t>
            </a:r>
            <a:r>
              <a:rPr lang="en-GB" sz="1000" u="sng" dirty="0">
                <a:hlinkClick r:id="rId3"/>
              </a:rPr>
              <a:t>Finance division website</a:t>
            </a:r>
            <a:r>
              <a:rPr lang="en-GB" sz="1000" dirty="0"/>
              <a:t>.  Please stop using the current claims form and start using </a:t>
            </a:r>
            <a:r>
              <a:rPr lang="en-GB" sz="1000" dirty="0" err="1"/>
              <a:t>eExpenses</a:t>
            </a:r>
            <a:r>
              <a:rPr lang="en-GB" sz="1000" dirty="0"/>
              <a:t> (other than for claims related to </a:t>
            </a:r>
            <a:r>
              <a:rPr lang="en-GB" sz="1000" u="sng" dirty="0">
                <a:hlinkClick r:id="rId4"/>
              </a:rPr>
              <a:t>advance payments</a:t>
            </a:r>
            <a:r>
              <a:rPr lang="en-GB" sz="1000" dirty="0"/>
              <a:t>, using </a:t>
            </a:r>
            <a:r>
              <a:rPr lang="en-GB" sz="1000" u="sng" dirty="0">
                <a:hlinkClick r:id="rId5"/>
              </a:rPr>
              <a:t>University credit cards</a:t>
            </a:r>
            <a:r>
              <a:rPr lang="en-GB" sz="1000" dirty="0"/>
              <a:t> and for some items that constitute a </a:t>
            </a:r>
            <a:r>
              <a:rPr lang="en-GB" sz="1000" u="sng" dirty="0">
                <a:hlinkClick r:id="rId6"/>
              </a:rPr>
              <a:t>taxable benefit</a:t>
            </a:r>
            <a:r>
              <a:rPr lang="en-GB" sz="1000" dirty="0"/>
              <a:t>).  The existing paper expense claims form will be retired at Easter 2022.</a:t>
            </a:r>
          </a:p>
          <a:p>
            <a:r>
              <a:rPr lang="en-GB" sz="1400" dirty="0"/>
              <a:t> </a:t>
            </a:r>
          </a:p>
          <a:p>
            <a:r>
              <a:rPr lang="en-GB" sz="1200" b="1" dirty="0"/>
              <a:t>Action required</a:t>
            </a:r>
            <a:endParaRPr lang="en-GB" sz="1200" dirty="0"/>
          </a:p>
          <a:p>
            <a:r>
              <a:rPr lang="en-GB" sz="1000" dirty="0"/>
              <a:t>Before you can create your first expense claim online, you need to add your bank account details and other information to your personal profile in </a:t>
            </a:r>
            <a:r>
              <a:rPr lang="en-GB" sz="1000" dirty="0" err="1"/>
              <a:t>eExpenses</a:t>
            </a:r>
            <a:r>
              <a:rPr lang="en-GB" sz="1000" dirty="0"/>
              <a:t>. You must do this using the web browser (not the mobile app).  </a:t>
            </a:r>
            <a:r>
              <a:rPr lang="en-GB" sz="1000" b="1" dirty="0"/>
              <a:t>You cannot delegate this activity to someone else.</a:t>
            </a:r>
            <a:r>
              <a:rPr lang="en-GB" sz="1000" dirty="0"/>
              <a:t>  You only need to do this once, unless your details </a:t>
            </a:r>
            <a:r>
              <a:rPr lang="en-GB" sz="1000" dirty="0" smtClean="0"/>
              <a:t>change. To </a:t>
            </a:r>
            <a:r>
              <a:rPr lang="en-GB" sz="1000" dirty="0"/>
              <a:t>update your profile:  </a:t>
            </a:r>
          </a:p>
          <a:p>
            <a:pPr marL="171450" indent="-171450">
              <a:buFont typeface="Arial" panose="020B0604020202020204" pitchFamily="34" charset="0"/>
              <a:buChar char="•"/>
            </a:pPr>
            <a:r>
              <a:rPr lang="en-GB" sz="1000" dirty="0"/>
              <a:t>Sign into SAP Concur using your SSO (Single Sign-On) credentials (for example, abcd1234@OX.AC.UK), using the button on the </a:t>
            </a:r>
            <a:r>
              <a:rPr lang="en-GB" sz="1000" u="sng" dirty="0">
                <a:hlinkClick r:id="rId3"/>
              </a:rPr>
              <a:t>Finance Division website.</a:t>
            </a:r>
            <a:endParaRPr lang="en-GB" sz="1000" dirty="0"/>
          </a:p>
          <a:p>
            <a:pPr marL="171450" indent="-171450">
              <a:buFont typeface="Arial" panose="020B0604020202020204" pitchFamily="34" charset="0"/>
              <a:buChar char="•"/>
            </a:pPr>
            <a:r>
              <a:rPr lang="en-GB" sz="1000" dirty="0"/>
              <a:t>Input your bank account details.</a:t>
            </a:r>
          </a:p>
          <a:p>
            <a:pPr marL="171450" indent="-171450">
              <a:buFont typeface="Arial" panose="020B0604020202020204" pitchFamily="34" charset="0"/>
              <a:buChar char="•"/>
            </a:pPr>
            <a:r>
              <a:rPr lang="en-GB" sz="1000" dirty="0"/>
              <a:t>If you will need to claim for mileage, add the required vehicle details. </a:t>
            </a:r>
          </a:p>
          <a:p>
            <a:pPr marL="171450" indent="-171450">
              <a:buFont typeface="Arial" panose="020B0604020202020204" pitchFamily="34" charset="0"/>
              <a:buChar char="•"/>
            </a:pPr>
            <a:r>
              <a:rPr lang="en-GB" sz="1000" dirty="0"/>
              <a:t>Verify your University email address, which is already uploaded, if you want to email receipts to the system.</a:t>
            </a:r>
          </a:p>
          <a:p>
            <a:pPr marL="171450" lvl="0" indent="-171450">
              <a:buFont typeface="Arial" panose="020B0604020202020204" pitchFamily="34" charset="0"/>
              <a:buChar char="•"/>
            </a:pPr>
            <a:r>
              <a:rPr lang="en-GB" sz="1000" dirty="0"/>
              <a:t>Add and verify an alternative email address if you will need to email receipts to the system from a different email account, for example the default address on your mobile device</a:t>
            </a:r>
            <a:r>
              <a:rPr lang="en-GB" sz="1000" dirty="0" smtClean="0"/>
              <a:t>.</a:t>
            </a:r>
          </a:p>
          <a:p>
            <a:pPr lvl="0"/>
            <a:endParaRPr lang="en-GB" sz="1000" dirty="0"/>
          </a:p>
          <a:p>
            <a:r>
              <a:rPr lang="en-GB" sz="1000" dirty="0"/>
              <a:t>You might also want to download the mobile app (but this may not be possible with pre V7 android devices and pre iOS 12.0 Apple devices). To do this, you will need to use the unique University code</a:t>
            </a:r>
            <a:r>
              <a:rPr lang="en-GB" sz="1000" dirty="0" smtClean="0"/>
              <a:t>, company/SSO code 95D6V7. </a:t>
            </a:r>
            <a:endParaRPr lang="en-GB" sz="1000" dirty="0"/>
          </a:p>
          <a:p>
            <a:endParaRPr lang="en-GB" sz="1000" dirty="0"/>
          </a:p>
          <a:p>
            <a:r>
              <a:rPr lang="en-GB" sz="1000" b="1" dirty="0"/>
              <a:t>Guidance and help</a:t>
            </a:r>
            <a:endParaRPr lang="en-GB" sz="1000" dirty="0"/>
          </a:p>
          <a:p>
            <a:pPr marL="171450" lvl="0" indent="-171450">
              <a:buFont typeface="Arial" panose="020B0604020202020204" pitchFamily="34" charset="0"/>
              <a:buChar char="•"/>
            </a:pPr>
            <a:r>
              <a:rPr lang="en-GB" sz="1000" dirty="0"/>
              <a:t>University expenses </a:t>
            </a:r>
            <a:r>
              <a:rPr lang="en-GB" sz="1000" u="sng" dirty="0">
                <a:hlinkClick r:id="rId3"/>
              </a:rPr>
              <a:t>policy</a:t>
            </a:r>
            <a:r>
              <a:rPr lang="en-GB" sz="1000" dirty="0"/>
              <a:t> and </a:t>
            </a:r>
            <a:r>
              <a:rPr lang="en-GB" sz="1000" u="sng" dirty="0">
                <a:hlinkClick r:id="rId7"/>
              </a:rPr>
              <a:t>guidance</a:t>
            </a:r>
            <a:r>
              <a:rPr lang="en-GB" sz="1000" dirty="0"/>
              <a:t>.</a:t>
            </a:r>
          </a:p>
          <a:p>
            <a:pPr marL="171450" lvl="0" indent="-171450">
              <a:buFont typeface="Arial" panose="020B0604020202020204" pitchFamily="34" charset="0"/>
              <a:buChar char="•"/>
            </a:pPr>
            <a:r>
              <a:rPr lang="en-GB" sz="1000" u="sng" dirty="0">
                <a:hlinkClick r:id="rId8"/>
              </a:rPr>
              <a:t>Claimant Quick Reference Guide</a:t>
            </a:r>
            <a:r>
              <a:rPr lang="en-GB" sz="1000" dirty="0"/>
              <a:t> (PDF).</a:t>
            </a:r>
          </a:p>
          <a:p>
            <a:pPr marL="171450" lvl="0" indent="-171450">
              <a:buFont typeface="Arial" panose="020B0604020202020204" pitchFamily="34" charset="0"/>
              <a:buChar char="•"/>
            </a:pPr>
            <a:r>
              <a:rPr lang="en-GB" sz="1000" u="sng" dirty="0">
                <a:hlinkClick r:id="rId9"/>
              </a:rPr>
              <a:t>Approver Quick Reference Guide</a:t>
            </a:r>
            <a:r>
              <a:rPr lang="en-GB" sz="1000" dirty="0"/>
              <a:t> (PDF).</a:t>
            </a:r>
          </a:p>
          <a:p>
            <a:pPr marL="171450" lvl="0" indent="-171450">
              <a:buFont typeface="Arial" panose="020B0604020202020204" pitchFamily="34" charset="0"/>
              <a:buChar char="•"/>
            </a:pPr>
            <a:r>
              <a:rPr lang="en-GB" sz="1000" u="sng" dirty="0" err="1">
                <a:hlinkClick r:id="rId10"/>
              </a:rPr>
              <a:t>eExpenses</a:t>
            </a:r>
            <a:r>
              <a:rPr lang="en-GB" sz="1000" u="sng" dirty="0">
                <a:hlinkClick r:id="rId10"/>
              </a:rPr>
              <a:t> training and support</a:t>
            </a:r>
            <a:r>
              <a:rPr lang="en-GB" sz="1000" dirty="0"/>
              <a:t>.  The training is presented in modules so you can navigate to the specific element you want to learn about.  Training is optional.</a:t>
            </a:r>
          </a:p>
          <a:p>
            <a:pPr marL="171450" lvl="0" indent="-171450">
              <a:buFont typeface="Arial" panose="020B0604020202020204" pitchFamily="34" charset="0"/>
              <a:buChar char="•"/>
            </a:pPr>
            <a:r>
              <a:rPr lang="en-GB" sz="1000" u="sng" dirty="0">
                <a:hlinkClick r:id="rId11"/>
              </a:rPr>
              <a:t>‘How to’ topic-based video guides</a:t>
            </a:r>
            <a:r>
              <a:rPr lang="en-GB" sz="1000" dirty="0"/>
              <a:t> (maximum length is 3 minutes).  </a:t>
            </a:r>
          </a:p>
          <a:p>
            <a:pPr marL="171450" lvl="0" indent="-171450">
              <a:buFont typeface="Arial" panose="020B0604020202020204" pitchFamily="34" charset="0"/>
              <a:buChar char="•"/>
            </a:pPr>
            <a:r>
              <a:rPr lang="en-GB" sz="1000" dirty="0"/>
              <a:t>24/7 SAP Concur user </a:t>
            </a:r>
            <a:r>
              <a:rPr lang="en-GB" sz="1000" dirty="0" smtClean="0"/>
              <a:t>support via 0800 389 8758.</a:t>
            </a:r>
            <a:endParaRPr lang="en-GB" sz="1000" dirty="0"/>
          </a:p>
          <a:p>
            <a:pPr marL="171450" lvl="0" indent="-171450">
              <a:buFont typeface="Arial" panose="020B0604020202020204" pitchFamily="34" charset="0"/>
              <a:buChar char="•"/>
            </a:pPr>
            <a:r>
              <a:rPr lang="en-GB" sz="1000" dirty="0"/>
              <a:t>Finance division will be running online launch events, including a system demo, for </a:t>
            </a:r>
            <a:r>
              <a:rPr lang="en-GB" sz="1000" dirty="0" smtClean="0"/>
              <a:t>claimants </a:t>
            </a:r>
            <a:r>
              <a:rPr lang="en-GB" sz="1000" dirty="0"/>
              <a:t>in Michaelmas </a:t>
            </a:r>
            <a:r>
              <a:rPr lang="en-GB" sz="1000" dirty="0" smtClean="0"/>
              <a:t>and Hilary terms</a:t>
            </a:r>
            <a:r>
              <a:rPr lang="en-GB" sz="1000" dirty="0" smtClean="0"/>
              <a:t>. </a:t>
            </a:r>
            <a:endParaRPr lang="en-GB" sz="1000" dirty="0"/>
          </a:p>
          <a:p>
            <a:pPr lvl="0"/>
            <a:endParaRPr lang="en-GB" sz="1000" dirty="0"/>
          </a:p>
          <a:p>
            <a:r>
              <a:rPr lang="en-GB" sz="1400" dirty="0"/>
              <a:t> </a:t>
            </a:r>
          </a:p>
          <a:p>
            <a:r>
              <a:rPr lang="en-GB" sz="1400" dirty="0" smtClean="0"/>
              <a:t>  </a:t>
            </a:r>
            <a:endParaRPr lang="en-GB" sz="1400" dirty="0"/>
          </a:p>
          <a:p>
            <a:r>
              <a:rPr lang="en-GB" sz="1400" dirty="0"/>
              <a:t> </a:t>
            </a:r>
          </a:p>
          <a:p>
            <a:endParaRPr lang="en-GB" sz="1400" dirty="0"/>
          </a:p>
        </p:txBody>
      </p:sp>
      <p:sp>
        <p:nvSpPr>
          <p:cNvPr id="4" name="TextBox 3"/>
          <p:cNvSpPr txBox="1"/>
          <p:nvPr/>
        </p:nvSpPr>
        <p:spPr>
          <a:xfrm>
            <a:off x="7792871" y="6377322"/>
            <a:ext cx="3166281" cy="369332"/>
          </a:xfrm>
          <a:prstGeom prst="rect">
            <a:avLst/>
          </a:prstGeom>
          <a:noFill/>
        </p:spPr>
        <p:txBody>
          <a:bodyPr wrap="square" rtlCol="0">
            <a:spAutoFit/>
          </a:bodyPr>
          <a:lstStyle/>
          <a:p>
            <a:r>
              <a:rPr lang="en-GB" dirty="0" smtClean="0">
                <a:solidFill>
                  <a:srgbClr val="FF0000"/>
                </a:solidFill>
              </a:rPr>
              <a:t>Continued on next slide</a:t>
            </a:r>
            <a:endParaRPr lang="en-GB" dirty="0">
              <a:solidFill>
                <a:srgbClr val="FF0000"/>
              </a:solidFill>
            </a:endParaRPr>
          </a:p>
        </p:txBody>
      </p:sp>
    </p:spTree>
    <p:extLst>
      <p:ext uri="{BB962C8B-B14F-4D97-AF65-F5344CB8AC3E}">
        <p14:creationId xmlns:p14="http://schemas.microsoft.com/office/powerpoint/2010/main" val="3791976324"/>
      </p:ext>
    </p:extLst>
  </p:cSld>
  <p:clrMapOvr>
    <a:masterClrMapping/>
  </p:clrMapOvr>
  <p:timing>
    <p:tnLst>
      <p:par>
        <p:cTn id="1" dur="indefinite" restart="never" nodeType="tmRoot"/>
      </p:par>
    </p:tnLst>
  </p:timing>
</p:sld>
</file>

<file path=ppt/theme/theme1.xml><?xml version="1.0" encoding="utf-8"?>
<a:theme xmlns:a="http://schemas.openxmlformats.org/drawingml/2006/main" name="20191209-Focus">
  <a:themeElements>
    <a:clrScheme name="Custom 8">
      <a:dk1>
        <a:sysClr val="windowText" lastClr="000000"/>
      </a:dk1>
      <a:lt1>
        <a:sysClr val="window" lastClr="FFFFFF"/>
      </a:lt1>
      <a:dk2>
        <a:srgbClr val="0E2051"/>
      </a:dk2>
      <a:lt2>
        <a:srgbClr val="E7E6E6"/>
      </a:lt2>
      <a:accent1>
        <a:srgbClr val="0F70B7"/>
      </a:accent1>
      <a:accent2>
        <a:srgbClr val="D70B52"/>
      </a:accent2>
      <a:accent3>
        <a:srgbClr val="52B1B0"/>
      </a:accent3>
      <a:accent4>
        <a:srgbClr val="08736D"/>
      </a:accent4>
      <a:accent5>
        <a:srgbClr val="F9B234"/>
      </a:accent5>
      <a:accent6>
        <a:srgbClr val="94C021"/>
      </a:accent6>
      <a:hlink>
        <a:srgbClr val="82A497"/>
      </a:hlink>
      <a:folHlink>
        <a:srgbClr val="954F72"/>
      </a:folHlink>
    </a:clrScheme>
    <a:fontScheme name="focus-fonts">
      <a:majorFont>
        <a:latin typeface="FoundrySterling-Demi"/>
        <a:ea typeface=""/>
        <a:cs typeface=""/>
      </a:majorFont>
      <a:minorFont>
        <a:latin typeface="FoundrySterling-Medium"/>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02. Focus blank slide template - new for Phase 2 (16x9 aspect ratio)" id="{D495F8D3-51AD-4D4B-BAAD-8FE03205EBE9}" vid="{2F9957AF-C35C-4857-BB9B-B1091FBE44C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2317F30BB8454438769CE0C3B1CDA68" ma:contentTypeVersion="5" ma:contentTypeDescription="Create a new document." ma:contentTypeScope="" ma:versionID="210a654bfac19887e34d2c3fcfa07db8">
  <xsd:schema xmlns:xsd="http://www.w3.org/2001/XMLSchema" xmlns:xs="http://www.w3.org/2001/XMLSchema" xmlns:p="http://schemas.microsoft.com/office/2006/metadata/properties" xmlns:ns1="http://schemas.microsoft.com/sharepoint/v3" xmlns:ns2="43E9E4FF-AAF9-43FE-8BFA-2E2A676D4CD7" xmlns:ns3="http://schemas.microsoft.com/sharepoint/v3/fields" xmlns:ns4="43e9e4ff-aaf9-43fe-8bfa-2e2a676d4cd7" targetNamespace="http://schemas.microsoft.com/office/2006/metadata/properties" ma:root="true" ma:fieldsID="49888704a9fcf0432e2a5c5a1dcfb7b4" ns1:_="" ns2:_="" ns3:_="" ns4:_="">
    <xsd:import namespace="http://schemas.microsoft.com/sharepoint/v3"/>
    <xsd:import namespace="43E9E4FF-AAF9-43FE-8BFA-2E2A676D4CD7"/>
    <xsd:import namespace="http://schemas.microsoft.com/sharepoint/v3/fields"/>
    <xsd:import namespace="43e9e4ff-aaf9-43fe-8bfa-2e2a676d4cd7"/>
    <xsd:element name="properties">
      <xsd:complexType>
        <xsd:sequence>
          <xsd:element name="documentManagement">
            <xsd:complexType>
              <xsd:all>
                <xsd:element ref="ns2:Description0" minOccurs="0"/>
                <xsd:element ref="ns3:_Version" minOccurs="0"/>
                <xsd:element ref="ns1:_dlc_Exempt" minOccurs="0"/>
                <xsd:element ref="ns4:DLCPolicyLabelValue" minOccurs="0"/>
                <xsd:element ref="ns4:DLCPolicyLabelClientValue" minOccurs="0"/>
                <xsd:element ref="ns4:DLCPolicyLabelLock"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empt" ma:index="10" nillable="true" ma:displayName="Exempt from Policy" ma:hidden="true" ma:internalName="_dlc_Exempt"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3E9E4FF-AAF9-43FE-8BFA-2E2A676D4CD7" elementFormDefault="qualified">
    <xsd:import namespace="http://schemas.microsoft.com/office/2006/documentManagement/types"/>
    <xsd:import namespace="http://schemas.microsoft.com/office/infopath/2007/PartnerControls"/>
    <xsd:element name="Description0" ma:index="8" nillable="true" ma:displayName="Description" ma:internalName="Description0">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Version" ma:index="9" nillable="true" ma:displayName="Version" ma:internalName="_Vers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3e9e4ff-aaf9-43fe-8bfa-2e2a676d4cd7" elementFormDefault="qualified">
    <xsd:import namespace="http://schemas.microsoft.com/office/2006/documentManagement/types"/>
    <xsd:import namespace="http://schemas.microsoft.com/office/infopath/2007/PartnerControls"/>
    <xsd:element name="DLCPolicyLabelValue" ma:index="11" nillable="true" ma:displayName="Label" ma:description="Stores the current value of the label." ma:internalName="DLCPolicyLabelValue" ma:readOnly="true">
      <xsd:simpleType>
        <xsd:restriction base="dms:Note">
          <xsd:maxLength value="255"/>
        </xsd:restriction>
      </xsd:simpleType>
    </xsd:element>
    <xsd:element name="DLCPolicyLabelClientValue" ma:index="12" nillable="true" ma:displayName="Client Label Value" ma:description="Stores the last label value computed on the client." ma:hidden="true" ma:internalName="DLCPolicyLabelClientValue" ma:readOnly="false">
      <xsd:simpleType>
        <xsd:restriction base="dms:Note"/>
      </xsd:simpleType>
    </xsd:element>
    <xsd:element name="DLCPolicyLabelLock" ma:index="13" nillable="true" ma:displayName="Label Locked" ma:description="Indicates whether the label should be updated when item properties are modified." ma:hidden="true" ma:internalName="DLCPolicyLabelLock" ma:readOnly="fals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escription0 xmlns="43E9E4FF-AAF9-43FE-8BFA-2E2A676D4CD7" xsi:nil="true"/>
    <_Version xmlns="http://schemas.microsoft.com/sharepoint/v3/fields" xsi:nil="true"/>
    <DLCPolicyLabelLock xmlns="43e9e4ff-aaf9-43fe-8bfa-2e2a676d4cd7" xsi:nil="true"/>
    <DLCPolicyLabelClientValue xmlns="43e9e4ff-aaf9-43fe-8bfa-2e2a676d4cd7" xsi:nil="true"/>
    <DLCPolicyLabelValue xmlns="43e9e4ff-aaf9-43fe-8bfa-2e2a676d4cd7">1.0</DLCPolicyLabelValue>
  </documentManagement>
</p:properties>
</file>

<file path=customXml/item4.xml><?xml version="1.0" encoding="utf-8"?>
<?mso-contentType ?>
<p:Policy xmlns:p="office.server.policy" id="" local="true">
  <p:Name>Document</p:Name>
  <p:Description/>
  <p:Statement/>
  <p:PolicyItems>
    <p:PolicyItem featureId="Microsoft.Office.RecordsManagement.PolicyFeatures.PolicyLabel" staticId="0x01010002317F30BB8454438769CE0C3B1CDA68|801092262" UniqueId="a5be07b1-90fb-458e-ad62-f5edb32b446a">
      <p:Name>Labels</p:Name>
      <p:Description>Generates labels that can be inserted in Microsoft Office documents to ensure that document properties or other important information are included when documents are printed. Labels can also be used to search for documents.</p:Description>
      <p:CustomData>
        <label>
          <segment type="metadata">_UIVersionString</segment>
        </label>
      </p:CustomData>
    </p:PolicyItem>
  </p:PolicyItems>
</p:Policy>
</file>

<file path=customXml/itemProps1.xml><?xml version="1.0" encoding="utf-8"?>
<ds:datastoreItem xmlns:ds="http://schemas.openxmlformats.org/officeDocument/2006/customXml" ds:itemID="{C6B86399-B1D6-4CDE-9D77-69A316913DA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3E9E4FF-AAF9-43FE-8BFA-2E2A676D4CD7"/>
    <ds:schemaRef ds:uri="http://schemas.microsoft.com/sharepoint/v3/fields"/>
    <ds:schemaRef ds:uri="43e9e4ff-aaf9-43fe-8bfa-2e2a676d4cd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351F40F-E5D4-4BFB-B251-EE82E9E67119}">
  <ds:schemaRefs>
    <ds:schemaRef ds:uri="http://schemas.microsoft.com/sharepoint/v3/contenttype/forms"/>
  </ds:schemaRefs>
</ds:datastoreItem>
</file>

<file path=customXml/itemProps3.xml><?xml version="1.0" encoding="utf-8"?>
<ds:datastoreItem xmlns:ds="http://schemas.openxmlformats.org/officeDocument/2006/customXml" ds:itemID="{B7026B0F-27D2-4486-B85F-0EF095ED5EF2}">
  <ds:schemaRefs>
    <ds:schemaRef ds:uri="http://schemas.microsoft.com/office/2006/documentManagement/types"/>
    <ds:schemaRef ds:uri="http://purl.org/dc/elements/1.1/"/>
    <ds:schemaRef ds:uri="http://schemas.microsoft.com/office/2006/metadata/properties"/>
    <ds:schemaRef ds:uri="http://schemas.microsoft.com/sharepoint/v3"/>
    <ds:schemaRef ds:uri="43e9e4ff-aaf9-43fe-8bfa-2e2a676d4cd7"/>
    <ds:schemaRef ds:uri="http://purl.org/dc/terms/"/>
    <ds:schemaRef ds:uri="http://schemas.openxmlformats.org/package/2006/metadata/core-properties"/>
    <ds:schemaRef ds:uri="http://purl.org/dc/dcmitype/"/>
    <ds:schemaRef ds:uri="http://schemas.microsoft.com/office/infopath/2007/PartnerControls"/>
    <ds:schemaRef ds:uri="http://schemas.microsoft.com/sharepoint/v3/fields"/>
    <ds:schemaRef ds:uri="43E9E4FF-AAF9-43FE-8BFA-2E2A676D4CD7"/>
    <ds:schemaRef ds:uri="http://www.w3.org/XML/1998/namespace"/>
  </ds:schemaRefs>
</ds:datastoreItem>
</file>

<file path=customXml/itemProps4.xml><?xml version="1.0" encoding="utf-8"?>
<ds:datastoreItem xmlns:ds="http://schemas.openxmlformats.org/officeDocument/2006/customXml" ds:itemID="{FD56F9EA-4CBD-469F-898B-140A2008B293}">
  <ds:schemaRefs>
    <ds:schemaRef ds:uri="office.server.policy"/>
  </ds:schemaRefs>
</ds:datastoreItem>
</file>

<file path=docProps/app.xml><?xml version="1.0" encoding="utf-8"?>
<Properties xmlns="http://schemas.openxmlformats.org/officeDocument/2006/extended-properties" xmlns:vt="http://schemas.openxmlformats.org/officeDocument/2006/docPropsVTypes">
  <Template>02. Focus blank slide template - new for Phase 2 (16x9 aspect ratio) (3)</Template>
  <TotalTime>7659</TotalTime>
  <Words>4034</Words>
  <Application>Microsoft Office PowerPoint</Application>
  <PresentationFormat>Widescreen</PresentationFormat>
  <Paragraphs>345</Paragraphs>
  <Slides>18</Slides>
  <Notes>18</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18</vt:i4>
      </vt:variant>
    </vt:vector>
  </HeadingPairs>
  <TitlesOfParts>
    <vt:vector size="28" baseType="lpstr">
      <vt:lpstr>DengXian</vt:lpstr>
      <vt:lpstr>FoundrySterling-Demi</vt:lpstr>
      <vt:lpstr>Arial</vt:lpstr>
      <vt:lpstr>Calibri</vt:lpstr>
      <vt:lpstr>FoundrySterling-Bold</vt:lpstr>
      <vt:lpstr>FoundrySterling-Medium</vt:lpstr>
      <vt:lpstr>FoundrySterling-MediumOSF</vt:lpstr>
      <vt:lpstr>Helvetica</vt:lpstr>
      <vt:lpstr>Times New Roman</vt:lpstr>
      <vt:lpstr>20191209-Focus</vt:lpstr>
      <vt:lpstr>E-Expenses Communication Pack</vt:lpstr>
      <vt:lpstr>Text for local communication channels</vt:lpstr>
      <vt:lpstr>PowerPoint Presentation</vt:lpstr>
      <vt:lpstr>PowerPoint Presentation</vt:lpstr>
      <vt:lpstr>Text for two week countdown communication email</vt:lpstr>
      <vt:lpstr>PowerPoint Presentation</vt:lpstr>
      <vt:lpstr>PowerPoint Presentation</vt:lpstr>
      <vt:lpstr>Text for go live communication email</vt:lpstr>
      <vt:lpstr>PowerPoint Presentation</vt:lpstr>
      <vt:lpstr>PowerPoint Presentation</vt:lpstr>
      <vt:lpstr>Text for email to approvers: Budget-holder approvers EXCLUDING those that are also senior staff expense claim approvers</vt:lpstr>
      <vt:lpstr>PowerPoint Presentation</vt:lpstr>
      <vt:lpstr>Text for email to approvers:  Level 1, 2, 3 authorised approvers EXCLUDING those that are also senior staff expense claim approvers</vt:lpstr>
      <vt:lpstr>PowerPoint Presentation</vt:lpstr>
      <vt:lpstr>PowerPoint Presentation</vt:lpstr>
      <vt:lpstr>Text for email to approvers: senior staff expense claim approvers (who might also be level 1, 2, 3 approvers and/or budget-holder approvers)</vt:lpstr>
      <vt:lpstr>PowerPoint Presentation</vt:lpstr>
      <vt:lpstr>PowerPoint Presentation</vt:lpstr>
    </vt:vector>
  </TitlesOfParts>
  <Company>University of Oxford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eExpenses communications</dc:title>
  <dc:creator>Eleanor Williamson</dc:creator>
  <cp:lastModifiedBy>Liz Beith</cp:lastModifiedBy>
  <cp:revision>192</cp:revision>
  <dcterms:created xsi:type="dcterms:W3CDTF">2021-02-16T12:49:37Z</dcterms:created>
  <dcterms:modified xsi:type="dcterms:W3CDTF">2021-10-21T10:50:31Z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0x01010002317F30BB8454438769CE0C3B1CDA68</vt:lpwstr>
  </property>
</Properties>
</file>