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 id="2147483660" r:id="rId6"/>
    <p:sldMasterId id="2147483673" r:id="rId7"/>
  </p:sldMasterIdLst>
  <p:notesMasterIdLst>
    <p:notesMasterId r:id="rId29"/>
  </p:notesMasterIdLst>
  <p:sldIdLst>
    <p:sldId id="263" r:id="rId8"/>
    <p:sldId id="547" r:id="rId9"/>
    <p:sldId id="288" r:id="rId10"/>
    <p:sldId id="520" r:id="rId11"/>
    <p:sldId id="519" r:id="rId12"/>
    <p:sldId id="549" r:id="rId13"/>
    <p:sldId id="555" r:id="rId14"/>
    <p:sldId id="585" r:id="rId15"/>
    <p:sldId id="580" r:id="rId16"/>
    <p:sldId id="578" r:id="rId17"/>
    <p:sldId id="577" r:id="rId18"/>
    <p:sldId id="579" r:id="rId19"/>
    <p:sldId id="584" r:id="rId20"/>
    <p:sldId id="586" r:id="rId21"/>
    <p:sldId id="543" r:id="rId22"/>
    <p:sldId id="267" r:id="rId23"/>
    <p:sldId id="574" r:id="rId24"/>
    <p:sldId id="285" r:id="rId25"/>
    <p:sldId id="286" r:id="rId26"/>
    <p:sldId id="291" r:id="rId27"/>
    <p:sldId id="562" r:id="rId28"/>
  </p:sldIdLst>
  <p:sldSz cx="12192000" cy="6858000"/>
  <p:notesSz cx="6670675" cy="97774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22" userDrawn="1">
          <p15:clr>
            <a:srgbClr val="A4A3A4"/>
          </p15:clr>
        </p15:guide>
        <p15:guide id="2" pos="363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shley Hewson" initials="AH" lastIdx="4" clrIdx="0">
    <p:extLst>
      <p:ext uri="{19B8F6BF-5375-455C-9EA6-DF929625EA0E}">
        <p15:presenceInfo xmlns:p15="http://schemas.microsoft.com/office/powerpoint/2012/main" userId="S-1-5-21-3677429852-3348008523-3920768389-2855" providerId="AD"/>
      </p:ext>
    </p:extLst>
  </p:cmAuthor>
  <p:cmAuthor id="2" name="Laura Robertson" initials="LR" lastIdx="1" clrIdx="1">
    <p:extLst>
      <p:ext uri="{19B8F6BF-5375-455C-9EA6-DF929625EA0E}">
        <p15:presenceInfo xmlns:p15="http://schemas.microsoft.com/office/powerpoint/2012/main" userId="S::LRobertson@independentvetcare.co.uk::e2e6a4fd-0078-47cb-90fe-6f7e0b92ef0b" providerId="AD"/>
      </p:ext>
    </p:extLst>
  </p:cmAuthor>
  <p:cmAuthor id="3" name="Colin Mason" initials="CM" lastIdx="1" clrIdx="2">
    <p:extLst>
      <p:ext uri="{19B8F6BF-5375-455C-9EA6-DF929625EA0E}">
        <p15:presenceInfo xmlns:p15="http://schemas.microsoft.com/office/powerpoint/2012/main" userId="Colin Mason" providerId="None"/>
      </p:ext>
    </p:extLst>
  </p:cmAuthor>
  <p:cmAuthor id="4" name="Dan Callow" initials="DC" lastIdx="1" clrIdx="3">
    <p:extLst>
      <p:ext uri="{19B8F6BF-5375-455C-9EA6-DF929625EA0E}">
        <p15:presenceInfo xmlns:p15="http://schemas.microsoft.com/office/powerpoint/2012/main" userId="Dan Callow" providerId="None"/>
      </p:ext>
    </p:extLst>
  </p:cmAuthor>
  <p:cmAuthor id="5" name="Michelle Crew-Gee" initials="MC" lastIdx="1" clrIdx="4">
    <p:extLst>
      <p:ext uri="{19B8F6BF-5375-455C-9EA6-DF929625EA0E}">
        <p15:presenceInfo xmlns:p15="http://schemas.microsoft.com/office/powerpoint/2012/main" userId="S::michelle.crew-gee@crewconsulting.co.uk::593531a6-9f85-4beb-89e9-b9257a51b6f3" providerId="AD"/>
      </p:ext>
    </p:extLst>
  </p:cmAuthor>
  <p:cmAuthor id="6" name="Elizabeth Beith" initials="EB" lastIdx="13" clrIdx="5">
    <p:extLst>
      <p:ext uri="{19B8F6BF-5375-455C-9EA6-DF929625EA0E}">
        <p15:presenceInfo xmlns:p15="http://schemas.microsoft.com/office/powerpoint/2012/main" userId="S-1-5-21-2510641317-1238086002-3281934144-1594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FF"/>
    <a:srgbClr val="0000FF"/>
    <a:srgbClr val="6600CC"/>
    <a:srgbClr val="CC00FF"/>
    <a:srgbClr val="CC3300"/>
    <a:srgbClr val="FF9933"/>
    <a:srgbClr val="66FF33"/>
    <a:srgbClr val="401E6E"/>
    <a:srgbClr val="FFCCCC"/>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D1EF142-33EB-4927-A511-34CBEA3EF8F0}" v="104" dt="2020-12-15T13:49:25.02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5232" autoAdjust="0"/>
  </p:normalViewPr>
  <p:slideViewPr>
    <p:cSldViewPr snapToGrid="0">
      <p:cViewPr varScale="1">
        <p:scale>
          <a:sx n="110" d="100"/>
          <a:sy n="110" d="100"/>
        </p:scale>
        <p:origin x="630" y="114"/>
      </p:cViewPr>
      <p:guideLst>
        <p:guide orient="horz" pos="822"/>
        <p:guide pos="3636"/>
      </p:guideLst>
    </p:cSldViewPr>
  </p:slideViewPr>
  <p:notesTextViewPr>
    <p:cViewPr>
      <p:scale>
        <a:sx n="3" d="2"/>
        <a:sy n="3" d="2"/>
      </p:scale>
      <p:origin x="0" y="0"/>
    </p:cViewPr>
  </p:notesTextViewPr>
  <p:sorterViewPr>
    <p:cViewPr>
      <p:scale>
        <a:sx n="120" d="100"/>
        <a:sy n="120" d="100"/>
      </p:scale>
      <p:origin x="0" y="-8154"/>
    </p:cViewPr>
  </p:sorterViewPr>
  <p:notesViewPr>
    <p:cSldViewPr snapToGrid="0">
      <p:cViewPr>
        <p:scale>
          <a:sx n="120" d="100"/>
          <a:sy n="120" d="100"/>
        </p:scale>
        <p:origin x="3192" y="-15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tableStyles" Target="tableStyles.xml"/><Relationship Id="rId7"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commentAuthors" Target="commentAuthors.xml"/><Relationship Id="rId35"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D641AAC-29C0-414E-A9FE-C64E9EEDCEF9}" type="doc">
      <dgm:prSet loTypeId="urn:microsoft.com/office/officeart/2005/8/layout/list1" loCatId="list" qsTypeId="urn:microsoft.com/office/officeart/2005/8/quickstyle/simple1" qsCatId="simple" csTypeId="urn:microsoft.com/office/officeart/2005/8/colors/accent5_2" csCatId="accent5" phldr="1"/>
      <dgm:spPr/>
      <dgm:t>
        <a:bodyPr/>
        <a:lstStyle/>
        <a:p>
          <a:endParaRPr lang="en-GB"/>
        </a:p>
      </dgm:t>
    </dgm:pt>
    <dgm:pt modelId="{A7E0E524-0D58-406E-A7F1-FAD703D844BE}">
      <dgm:prSet phldrT="[Text]" custT="1"/>
      <dgm:spPr/>
      <dgm:t>
        <a:bodyPr/>
        <a:lstStyle/>
        <a:p>
          <a:r>
            <a:rPr lang="en-GB" sz="2400" dirty="0"/>
            <a:t>Claims will be created and processed online within eExpenses and most paper claims will ultimately cease</a:t>
          </a:r>
        </a:p>
      </dgm:t>
      <dgm:extLst>
        <a:ext uri="{E40237B7-FDA0-4F09-8148-C483321AD2D9}">
          <dgm14:cNvPr xmlns:dgm14="http://schemas.microsoft.com/office/drawing/2010/diagram" id="0" name="" descr="Claims will be created and processed online within eExpenses and most paper claims will ultimately cease&#10;- Claims will be created and processed online within eExpenses and most paper claims will ultimately cease&#10;-"/>
        </a:ext>
      </dgm:extLst>
    </dgm:pt>
    <dgm:pt modelId="{101E9A91-9DC8-4491-A118-894456626E77}" type="parTrans" cxnId="{8BF5E2BC-8112-4B97-85A6-A523CD03EF24}">
      <dgm:prSet/>
      <dgm:spPr/>
      <dgm:t>
        <a:bodyPr/>
        <a:lstStyle/>
        <a:p>
          <a:endParaRPr lang="en-GB"/>
        </a:p>
      </dgm:t>
    </dgm:pt>
    <dgm:pt modelId="{79E9A133-2D01-4E7D-8889-9807EC9D6A69}" type="sibTrans" cxnId="{8BF5E2BC-8112-4B97-85A6-A523CD03EF24}">
      <dgm:prSet/>
      <dgm:spPr/>
      <dgm:t>
        <a:bodyPr/>
        <a:lstStyle/>
        <a:p>
          <a:endParaRPr lang="en-GB"/>
        </a:p>
      </dgm:t>
    </dgm:pt>
    <dgm:pt modelId="{6BEF90E9-2A5F-48DC-9F89-0A85FF594EC0}">
      <dgm:prSet phldrT="[Text]" custT="1"/>
      <dgm:spPr/>
      <dgm:t>
        <a:bodyPr/>
        <a:lstStyle/>
        <a:p>
          <a:r>
            <a:rPr lang="en-GB" sz="2400" dirty="0" err="1"/>
            <a:t>eExpenses</a:t>
          </a:r>
          <a:r>
            <a:rPr lang="en-GB" sz="2400" dirty="0"/>
            <a:t> will automatically flag items </a:t>
          </a:r>
          <a:r>
            <a:rPr lang="en-GB" sz="2400" dirty="0" smtClean="0"/>
            <a:t>that require </a:t>
          </a:r>
          <a:r>
            <a:rPr lang="en-GB" sz="2400" dirty="0"/>
            <a:t>further clarification or investigation</a:t>
          </a:r>
        </a:p>
      </dgm:t>
      <dgm:extLst>
        <a:ext uri="{E40237B7-FDA0-4F09-8148-C483321AD2D9}">
          <dgm14:cNvPr xmlns:dgm14="http://schemas.microsoft.com/office/drawing/2010/diagram" id="0" name="" descr="eExpenses will automatically flag items claimed that fall outside the University’s expenses policy, for further clarification or investigation&#10;"/>
        </a:ext>
      </dgm:extLst>
    </dgm:pt>
    <dgm:pt modelId="{2E1A54B5-410A-45FD-BF66-7A60F8FD17AE}" type="parTrans" cxnId="{426D8F19-2B24-416B-A4B6-036DEAFE98B7}">
      <dgm:prSet/>
      <dgm:spPr/>
      <dgm:t>
        <a:bodyPr/>
        <a:lstStyle/>
        <a:p>
          <a:endParaRPr lang="en-GB"/>
        </a:p>
      </dgm:t>
    </dgm:pt>
    <dgm:pt modelId="{A22F6F61-F6F4-4CA2-8067-BE186CD52A84}" type="sibTrans" cxnId="{426D8F19-2B24-416B-A4B6-036DEAFE98B7}">
      <dgm:prSet/>
      <dgm:spPr/>
      <dgm:t>
        <a:bodyPr/>
        <a:lstStyle/>
        <a:p>
          <a:endParaRPr lang="en-GB"/>
        </a:p>
      </dgm:t>
    </dgm:pt>
    <dgm:pt modelId="{0DEE8A2B-80AF-4E6D-BB80-9F5A4DBF03E9}">
      <dgm:prSet phldrT="[Text]" custT="1"/>
      <dgm:spPr/>
      <dgm:t>
        <a:bodyPr/>
        <a:lstStyle/>
        <a:p>
          <a:r>
            <a:rPr lang="en-GB" sz="2400" dirty="0"/>
            <a:t>Receipts will be photographed and uploaded to eExpenses directly or via email or scanning</a:t>
          </a:r>
        </a:p>
      </dgm:t>
      <dgm:extLst>
        <a:ext uri="{E40237B7-FDA0-4F09-8148-C483321AD2D9}">
          <dgm14:cNvPr xmlns:dgm14="http://schemas.microsoft.com/office/drawing/2010/diagram" id="0" name="" descr="Receipts will be photographed and uploaded to eExpenses directly or via email or scanning&#10;"/>
        </a:ext>
      </dgm:extLst>
    </dgm:pt>
    <dgm:pt modelId="{6C63BEFE-3A69-4D87-85A6-8F0AC96CEF5F}" type="parTrans" cxnId="{E55CC386-35E5-402F-9350-AC4C05BEB236}">
      <dgm:prSet/>
      <dgm:spPr/>
      <dgm:t>
        <a:bodyPr/>
        <a:lstStyle/>
        <a:p>
          <a:endParaRPr lang="en-GB"/>
        </a:p>
      </dgm:t>
    </dgm:pt>
    <dgm:pt modelId="{4455D406-7202-4D54-827D-705BDEBA8040}" type="sibTrans" cxnId="{E55CC386-35E5-402F-9350-AC4C05BEB236}">
      <dgm:prSet/>
      <dgm:spPr/>
      <dgm:t>
        <a:bodyPr/>
        <a:lstStyle/>
        <a:p>
          <a:endParaRPr lang="en-GB"/>
        </a:p>
      </dgm:t>
    </dgm:pt>
    <dgm:pt modelId="{47D1060C-E5E4-4812-A910-83DA294D87A9}">
      <dgm:prSet phldrT="[Text]" custT="1"/>
      <dgm:spPr/>
      <dgm:t>
        <a:bodyPr/>
        <a:lstStyle/>
        <a:p>
          <a:r>
            <a:rPr lang="en-GB" sz="2400" dirty="0"/>
            <a:t>Claims can be created and submitted via a mobile app</a:t>
          </a:r>
        </a:p>
      </dgm:t>
      <dgm:extLst>
        <a:ext uri="{E40237B7-FDA0-4F09-8148-C483321AD2D9}">
          <dgm14:cNvPr xmlns:dgm14="http://schemas.microsoft.com/office/drawing/2010/diagram" id="0" name="" descr="Claims can be created and submitted via a mobile app&#10;"/>
        </a:ext>
      </dgm:extLst>
    </dgm:pt>
    <dgm:pt modelId="{87B7708B-002D-461F-9D4F-9DC4FBE0A5E8}" type="parTrans" cxnId="{99507973-83DD-46D8-8FD4-69858787EF32}">
      <dgm:prSet/>
      <dgm:spPr/>
      <dgm:t>
        <a:bodyPr/>
        <a:lstStyle/>
        <a:p>
          <a:endParaRPr lang="en-GB"/>
        </a:p>
      </dgm:t>
    </dgm:pt>
    <dgm:pt modelId="{9373C29C-880C-4F79-96BB-B9B4899FCDFC}" type="sibTrans" cxnId="{99507973-83DD-46D8-8FD4-69858787EF32}">
      <dgm:prSet/>
      <dgm:spPr/>
      <dgm:t>
        <a:bodyPr/>
        <a:lstStyle/>
        <a:p>
          <a:endParaRPr lang="en-GB"/>
        </a:p>
      </dgm:t>
    </dgm:pt>
    <dgm:pt modelId="{7B2807AE-6450-4BFA-8392-18A3CAB225A2}" type="pres">
      <dgm:prSet presAssocID="{ED641AAC-29C0-414E-A9FE-C64E9EEDCEF9}" presName="linear" presStyleCnt="0">
        <dgm:presLayoutVars>
          <dgm:dir/>
          <dgm:animLvl val="lvl"/>
          <dgm:resizeHandles val="exact"/>
        </dgm:presLayoutVars>
      </dgm:prSet>
      <dgm:spPr/>
      <dgm:t>
        <a:bodyPr/>
        <a:lstStyle/>
        <a:p>
          <a:endParaRPr lang="en-US"/>
        </a:p>
      </dgm:t>
    </dgm:pt>
    <dgm:pt modelId="{3DE873BF-F594-418C-81B1-A048FC7F047B}" type="pres">
      <dgm:prSet presAssocID="{A7E0E524-0D58-406E-A7F1-FAD703D844BE}" presName="parentLin" presStyleCnt="0"/>
      <dgm:spPr/>
    </dgm:pt>
    <dgm:pt modelId="{7BE8B8A5-6F30-4D75-9678-956EE12469BE}" type="pres">
      <dgm:prSet presAssocID="{A7E0E524-0D58-406E-A7F1-FAD703D844BE}" presName="parentLeftMargin" presStyleLbl="node1" presStyleIdx="0" presStyleCnt="4"/>
      <dgm:spPr/>
      <dgm:t>
        <a:bodyPr/>
        <a:lstStyle/>
        <a:p>
          <a:endParaRPr lang="en-US"/>
        </a:p>
      </dgm:t>
    </dgm:pt>
    <dgm:pt modelId="{DA03EDA1-6611-4357-9FFA-3D646CAFD5B4}" type="pres">
      <dgm:prSet presAssocID="{A7E0E524-0D58-406E-A7F1-FAD703D844BE}" presName="parentText" presStyleLbl="node1" presStyleIdx="0" presStyleCnt="4" custScaleX="129258" custScaleY="243902">
        <dgm:presLayoutVars>
          <dgm:chMax val="0"/>
          <dgm:bulletEnabled val="1"/>
        </dgm:presLayoutVars>
      </dgm:prSet>
      <dgm:spPr/>
      <dgm:t>
        <a:bodyPr/>
        <a:lstStyle/>
        <a:p>
          <a:endParaRPr lang="en-US"/>
        </a:p>
      </dgm:t>
    </dgm:pt>
    <dgm:pt modelId="{0E1C279A-69C6-42EC-B664-7F1A676C6965}" type="pres">
      <dgm:prSet presAssocID="{A7E0E524-0D58-406E-A7F1-FAD703D844BE}" presName="negativeSpace" presStyleCnt="0"/>
      <dgm:spPr/>
    </dgm:pt>
    <dgm:pt modelId="{5A263683-1DC9-4D01-85FF-0498EE7848FF}" type="pres">
      <dgm:prSet presAssocID="{A7E0E524-0D58-406E-A7F1-FAD703D844BE}" presName="childText" presStyleLbl="conFgAcc1" presStyleIdx="0" presStyleCnt="4">
        <dgm:presLayoutVars>
          <dgm:bulletEnabled val="1"/>
        </dgm:presLayoutVars>
      </dgm:prSet>
      <dgm:spPr/>
    </dgm:pt>
    <dgm:pt modelId="{8677C5FC-4FC9-43C4-9095-87B601140C98}" type="pres">
      <dgm:prSet presAssocID="{79E9A133-2D01-4E7D-8889-9807EC9D6A69}" presName="spaceBetweenRectangles" presStyleCnt="0"/>
      <dgm:spPr/>
    </dgm:pt>
    <dgm:pt modelId="{0DE96B71-C859-4A85-BBF0-4B10BE3B3C10}" type="pres">
      <dgm:prSet presAssocID="{6BEF90E9-2A5F-48DC-9F89-0A85FF594EC0}" presName="parentLin" presStyleCnt="0"/>
      <dgm:spPr/>
    </dgm:pt>
    <dgm:pt modelId="{9CE08CD5-33AF-4777-995E-911EE366599A}" type="pres">
      <dgm:prSet presAssocID="{6BEF90E9-2A5F-48DC-9F89-0A85FF594EC0}" presName="parentLeftMargin" presStyleLbl="node1" presStyleIdx="0" presStyleCnt="4"/>
      <dgm:spPr/>
      <dgm:t>
        <a:bodyPr/>
        <a:lstStyle/>
        <a:p>
          <a:endParaRPr lang="en-US"/>
        </a:p>
      </dgm:t>
    </dgm:pt>
    <dgm:pt modelId="{59F0E502-37F5-41EF-A20E-E18B3824C2DD}" type="pres">
      <dgm:prSet presAssocID="{6BEF90E9-2A5F-48DC-9F89-0A85FF594EC0}" presName="parentText" presStyleLbl="node1" presStyleIdx="1" presStyleCnt="4" custScaleX="129258" custScaleY="243902">
        <dgm:presLayoutVars>
          <dgm:chMax val="0"/>
          <dgm:bulletEnabled val="1"/>
        </dgm:presLayoutVars>
      </dgm:prSet>
      <dgm:spPr/>
      <dgm:t>
        <a:bodyPr/>
        <a:lstStyle/>
        <a:p>
          <a:endParaRPr lang="en-US"/>
        </a:p>
      </dgm:t>
    </dgm:pt>
    <dgm:pt modelId="{2089CA30-F692-4BF0-BAA1-03006BD3FF74}" type="pres">
      <dgm:prSet presAssocID="{6BEF90E9-2A5F-48DC-9F89-0A85FF594EC0}" presName="negativeSpace" presStyleCnt="0"/>
      <dgm:spPr/>
    </dgm:pt>
    <dgm:pt modelId="{CCB58382-4C50-49FF-96B1-0FDAC35584C8}" type="pres">
      <dgm:prSet presAssocID="{6BEF90E9-2A5F-48DC-9F89-0A85FF594EC0}" presName="childText" presStyleLbl="conFgAcc1" presStyleIdx="1" presStyleCnt="4">
        <dgm:presLayoutVars>
          <dgm:bulletEnabled val="1"/>
        </dgm:presLayoutVars>
      </dgm:prSet>
      <dgm:spPr/>
    </dgm:pt>
    <dgm:pt modelId="{AE89DDC8-51A6-4C80-B2C3-4D911DB4FED7}" type="pres">
      <dgm:prSet presAssocID="{A22F6F61-F6F4-4CA2-8067-BE186CD52A84}" presName="spaceBetweenRectangles" presStyleCnt="0"/>
      <dgm:spPr/>
    </dgm:pt>
    <dgm:pt modelId="{20BA27C8-9D8C-44F3-B89D-DFE1E4A725CE}" type="pres">
      <dgm:prSet presAssocID="{0DEE8A2B-80AF-4E6D-BB80-9F5A4DBF03E9}" presName="parentLin" presStyleCnt="0"/>
      <dgm:spPr/>
    </dgm:pt>
    <dgm:pt modelId="{12AB019D-291A-4644-8D67-AFAB5A4F7EB0}" type="pres">
      <dgm:prSet presAssocID="{0DEE8A2B-80AF-4E6D-BB80-9F5A4DBF03E9}" presName="parentLeftMargin" presStyleLbl="node1" presStyleIdx="1" presStyleCnt="4"/>
      <dgm:spPr/>
      <dgm:t>
        <a:bodyPr/>
        <a:lstStyle/>
        <a:p>
          <a:endParaRPr lang="en-US"/>
        </a:p>
      </dgm:t>
    </dgm:pt>
    <dgm:pt modelId="{7E8A36E8-ADF9-4374-9392-BEDBA66134C2}" type="pres">
      <dgm:prSet presAssocID="{0DEE8A2B-80AF-4E6D-BB80-9F5A4DBF03E9}" presName="parentText" presStyleLbl="node1" presStyleIdx="2" presStyleCnt="4" custScaleX="129258" custScaleY="229380">
        <dgm:presLayoutVars>
          <dgm:chMax val="0"/>
          <dgm:bulletEnabled val="1"/>
        </dgm:presLayoutVars>
      </dgm:prSet>
      <dgm:spPr/>
      <dgm:t>
        <a:bodyPr/>
        <a:lstStyle/>
        <a:p>
          <a:endParaRPr lang="en-US"/>
        </a:p>
      </dgm:t>
    </dgm:pt>
    <dgm:pt modelId="{8A3FE4E4-17AF-4521-BB5C-31367B579465}" type="pres">
      <dgm:prSet presAssocID="{0DEE8A2B-80AF-4E6D-BB80-9F5A4DBF03E9}" presName="negativeSpace" presStyleCnt="0"/>
      <dgm:spPr/>
    </dgm:pt>
    <dgm:pt modelId="{95D2C52D-10FB-4555-95A5-0EB3EC3780AF}" type="pres">
      <dgm:prSet presAssocID="{0DEE8A2B-80AF-4E6D-BB80-9F5A4DBF03E9}" presName="childText" presStyleLbl="conFgAcc1" presStyleIdx="2" presStyleCnt="4">
        <dgm:presLayoutVars>
          <dgm:bulletEnabled val="1"/>
        </dgm:presLayoutVars>
      </dgm:prSet>
      <dgm:spPr/>
    </dgm:pt>
    <dgm:pt modelId="{BF97CDEA-3C21-4819-A624-79E805A4FB5D}" type="pres">
      <dgm:prSet presAssocID="{4455D406-7202-4D54-827D-705BDEBA8040}" presName="spaceBetweenRectangles" presStyleCnt="0"/>
      <dgm:spPr/>
    </dgm:pt>
    <dgm:pt modelId="{AD5284FF-2B0E-4A3B-9884-8FA385E9B84A}" type="pres">
      <dgm:prSet presAssocID="{47D1060C-E5E4-4812-A910-83DA294D87A9}" presName="parentLin" presStyleCnt="0"/>
      <dgm:spPr/>
    </dgm:pt>
    <dgm:pt modelId="{5E0C3047-EF54-4C76-A3E8-12C09820EB4B}" type="pres">
      <dgm:prSet presAssocID="{47D1060C-E5E4-4812-A910-83DA294D87A9}" presName="parentLeftMargin" presStyleLbl="node1" presStyleIdx="2" presStyleCnt="4"/>
      <dgm:spPr/>
      <dgm:t>
        <a:bodyPr/>
        <a:lstStyle/>
        <a:p>
          <a:endParaRPr lang="en-US"/>
        </a:p>
      </dgm:t>
    </dgm:pt>
    <dgm:pt modelId="{08C4D6BC-C73C-484D-9BEE-6946FA2EB70F}" type="pres">
      <dgm:prSet presAssocID="{47D1060C-E5E4-4812-A910-83DA294D87A9}" presName="parentText" presStyleLbl="node1" presStyleIdx="3" presStyleCnt="4" custScaleX="129258" custScaleY="152828">
        <dgm:presLayoutVars>
          <dgm:chMax val="0"/>
          <dgm:bulletEnabled val="1"/>
        </dgm:presLayoutVars>
      </dgm:prSet>
      <dgm:spPr/>
      <dgm:t>
        <a:bodyPr/>
        <a:lstStyle/>
        <a:p>
          <a:endParaRPr lang="en-US"/>
        </a:p>
      </dgm:t>
    </dgm:pt>
    <dgm:pt modelId="{B6B7F247-4F56-4F84-9C38-94C089175442}" type="pres">
      <dgm:prSet presAssocID="{47D1060C-E5E4-4812-A910-83DA294D87A9}" presName="negativeSpace" presStyleCnt="0"/>
      <dgm:spPr/>
    </dgm:pt>
    <dgm:pt modelId="{376DCCF8-A500-4E18-8622-05F0E047F735}" type="pres">
      <dgm:prSet presAssocID="{47D1060C-E5E4-4812-A910-83DA294D87A9}" presName="childText" presStyleLbl="conFgAcc1" presStyleIdx="3" presStyleCnt="4">
        <dgm:presLayoutVars>
          <dgm:bulletEnabled val="1"/>
        </dgm:presLayoutVars>
      </dgm:prSet>
      <dgm:spPr/>
    </dgm:pt>
  </dgm:ptLst>
  <dgm:cxnLst>
    <dgm:cxn modelId="{99507973-83DD-46D8-8FD4-69858787EF32}" srcId="{ED641AAC-29C0-414E-A9FE-C64E9EEDCEF9}" destId="{47D1060C-E5E4-4812-A910-83DA294D87A9}" srcOrd="3" destOrd="0" parTransId="{87B7708B-002D-461F-9D4F-9DC4FBE0A5E8}" sibTransId="{9373C29C-880C-4F79-96BB-B9B4899FCDFC}"/>
    <dgm:cxn modelId="{C7B8A368-79DE-410B-9AB1-A8537FE8F87A}" type="presOf" srcId="{ED641AAC-29C0-414E-A9FE-C64E9EEDCEF9}" destId="{7B2807AE-6450-4BFA-8392-18A3CAB225A2}" srcOrd="0" destOrd="0" presId="urn:microsoft.com/office/officeart/2005/8/layout/list1"/>
    <dgm:cxn modelId="{426D8F19-2B24-416B-A4B6-036DEAFE98B7}" srcId="{ED641AAC-29C0-414E-A9FE-C64E9EEDCEF9}" destId="{6BEF90E9-2A5F-48DC-9F89-0A85FF594EC0}" srcOrd="1" destOrd="0" parTransId="{2E1A54B5-410A-45FD-BF66-7A60F8FD17AE}" sibTransId="{A22F6F61-F6F4-4CA2-8067-BE186CD52A84}"/>
    <dgm:cxn modelId="{0C1A2FBF-766A-4D55-9C0D-B52F08A5186F}" type="presOf" srcId="{A7E0E524-0D58-406E-A7F1-FAD703D844BE}" destId="{DA03EDA1-6611-4357-9FFA-3D646CAFD5B4}" srcOrd="1" destOrd="0" presId="urn:microsoft.com/office/officeart/2005/8/layout/list1"/>
    <dgm:cxn modelId="{E55CC386-35E5-402F-9350-AC4C05BEB236}" srcId="{ED641AAC-29C0-414E-A9FE-C64E9EEDCEF9}" destId="{0DEE8A2B-80AF-4E6D-BB80-9F5A4DBF03E9}" srcOrd="2" destOrd="0" parTransId="{6C63BEFE-3A69-4D87-85A6-8F0AC96CEF5F}" sibTransId="{4455D406-7202-4D54-827D-705BDEBA8040}"/>
    <dgm:cxn modelId="{7C8E2D46-E1AD-41CA-9F8F-232738247A5E}" type="presOf" srcId="{47D1060C-E5E4-4812-A910-83DA294D87A9}" destId="{5E0C3047-EF54-4C76-A3E8-12C09820EB4B}" srcOrd="0" destOrd="0" presId="urn:microsoft.com/office/officeart/2005/8/layout/list1"/>
    <dgm:cxn modelId="{84B0061B-1F56-44AF-B5BF-3BA26B2FD929}" type="presOf" srcId="{6BEF90E9-2A5F-48DC-9F89-0A85FF594EC0}" destId="{9CE08CD5-33AF-4777-995E-911EE366599A}" srcOrd="0" destOrd="0" presId="urn:microsoft.com/office/officeart/2005/8/layout/list1"/>
    <dgm:cxn modelId="{F0AACA3D-5ABA-4F4C-8288-EEB594571B6B}" type="presOf" srcId="{0DEE8A2B-80AF-4E6D-BB80-9F5A4DBF03E9}" destId="{12AB019D-291A-4644-8D67-AFAB5A4F7EB0}" srcOrd="0" destOrd="0" presId="urn:microsoft.com/office/officeart/2005/8/layout/list1"/>
    <dgm:cxn modelId="{8BF5E2BC-8112-4B97-85A6-A523CD03EF24}" srcId="{ED641AAC-29C0-414E-A9FE-C64E9EEDCEF9}" destId="{A7E0E524-0D58-406E-A7F1-FAD703D844BE}" srcOrd="0" destOrd="0" parTransId="{101E9A91-9DC8-4491-A118-894456626E77}" sibTransId="{79E9A133-2D01-4E7D-8889-9807EC9D6A69}"/>
    <dgm:cxn modelId="{926CF826-D4EB-4E51-9533-3FF8691A1A1C}" type="presOf" srcId="{0DEE8A2B-80AF-4E6D-BB80-9F5A4DBF03E9}" destId="{7E8A36E8-ADF9-4374-9392-BEDBA66134C2}" srcOrd="1" destOrd="0" presId="urn:microsoft.com/office/officeart/2005/8/layout/list1"/>
    <dgm:cxn modelId="{BDD26A0F-09EC-4E13-8902-C70A2A730E6A}" type="presOf" srcId="{6BEF90E9-2A5F-48DC-9F89-0A85FF594EC0}" destId="{59F0E502-37F5-41EF-A20E-E18B3824C2DD}" srcOrd="1" destOrd="0" presId="urn:microsoft.com/office/officeart/2005/8/layout/list1"/>
    <dgm:cxn modelId="{E3BA25FC-EF68-490D-B92A-09676F3BB58D}" type="presOf" srcId="{A7E0E524-0D58-406E-A7F1-FAD703D844BE}" destId="{7BE8B8A5-6F30-4D75-9678-956EE12469BE}" srcOrd="0" destOrd="0" presId="urn:microsoft.com/office/officeart/2005/8/layout/list1"/>
    <dgm:cxn modelId="{A49EA742-682C-4A49-B84B-223E2D23B9FB}" type="presOf" srcId="{47D1060C-E5E4-4812-A910-83DA294D87A9}" destId="{08C4D6BC-C73C-484D-9BEE-6946FA2EB70F}" srcOrd="1" destOrd="0" presId="urn:microsoft.com/office/officeart/2005/8/layout/list1"/>
    <dgm:cxn modelId="{D374891D-5FC9-4C54-B867-8CFA783059E1}" type="presParOf" srcId="{7B2807AE-6450-4BFA-8392-18A3CAB225A2}" destId="{3DE873BF-F594-418C-81B1-A048FC7F047B}" srcOrd="0" destOrd="0" presId="urn:microsoft.com/office/officeart/2005/8/layout/list1"/>
    <dgm:cxn modelId="{46EE5D59-C909-4CE4-A80C-D6CC31742681}" type="presParOf" srcId="{3DE873BF-F594-418C-81B1-A048FC7F047B}" destId="{7BE8B8A5-6F30-4D75-9678-956EE12469BE}" srcOrd="0" destOrd="0" presId="urn:microsoft.com/office/officeart/2005/8/layout/list1"/>
    <dgm:cxn modelId="{C74B1D40-38D2-4DC9-99D9-6B5386F3A999}" type="presParOf" srcId="{3DE873BF-F594-418C-81B1-A048FC7F047B}" destId="{DA03EDA1-6611-4357-9FFA-3D646CAFD5B4}" srcOrd="1" destOrd="0" presId="urn:microsoft.com/office/officeart/2005/8/layout/list1"/>
    <dgm:cxn modelId="{BEFF2CDE-04CD-4AC0-BA35-2E04982A96DE}" type="presParOf" srcId="{7B2807AE-6450-4BFA-8392-18A3CAB225A2}" destId="{0E1C279A-69C6-42EC-B664-7F1A676C6965}" srcOrd="1" destOrd="0" presId="urn:microsoft.com/office/officeart/2005/8/layout/list1"/>
    <dgm:cxn modelId="{18564648-A7C6-41E7-9D8D-9B435DB83D7A}" type="presParOf" srcId="{7B2807AE-6450-4BFA-8392-18A3CAB225A2}" destId="{5A263683-1DC9-4D01-85FF-0498EE7848FF}" srcOrd="2" destOrd="0" presId="urn:microsoft.com/office/officeart/2005/8/layout/list1"/>
    <dgm:cxn modelId="{20F9DE76-0141-4D68-9909-9A195BA82A8D}" type="presParOf" srcId="{7B2807AE-6450-4BFA-8392-18A3CAB225A2}" destId="{8677C5FC-4FC9-43C4-9095-87B601140C98}" srcOrd="3" destOrd="0" presId="urn:microsoft.com/office/officeart/2005/8/layout/list1"/>
    <dgm:cxn modelId="{C5550E56-0F29-4CD7-80E3-8F6DD4BEC6DC}" type="presParOf" srcId="{7B2807AE-6450-4BFA-8392-18A3CAB225A2}" destId="{0DE96B71-C859-4A85-BBF0-4B10BE3B3C10}" srcOrd="4" destOrd="0" presId="urn:microsoft.com/office/officeart/2005/8/layout/list1"/>
    <dgm:cxn modelId="{D925A22A-55AE-4C9E-BB69-81562C305701}" type="presParOf" srcId="{0DE96B71-C859-4A85-BBF0-4B10BE3B3C10}" destId="{9CE08CD5-33AF-4777-995E-911EE366599A}" srcOrd="0" destOrd="0" presId="urn:microsoft.com/office/officeart/2005/8/layout/list1"/>
    <dgm:cxn modelId="{32CB49DE-5B62-42A0-9EF4-9B0E6575B93B}" type="presParOf" srcId="{0DE96B71-C859-4A85-BBF0-4B10BE3B3C10}" destId="{59F0E502-37F5-41EF-A20E-E18B3824C2DD}" srcOrd="1" destOrd="0" presId="urn:microsoft.com/office/officeart/2005/8/layout/list1"/>
    <dgm:cxn modelId="{416417FC-0608-4B5C-853E-4418DAADE7D1}" type="presParOf" srcId="{7B2807AE-6450-4BFA-8392-18A3CAB225A2}" destId="{2089CA30-F692-4BF0-BAA1-03006BD3FF74}" srcOrd="5" destOrd="0" presId="urn:microsoft.com/office/officeart/2005/8/layout/list1"/>
    <dgm:cxn modelId="{0F6BD696-6146-4545-8D71-6D336371CAC5}" type="presParOf" srcId="{7B2807AE-6450-4BFA-8392-18A3CAB225A2}" destId="{CCB58382-4C50-49FF-96B1-0FDAC35584C8}" srcOrd="6" destOrd="0" presId="urn:microsoft.com/office/officeart/2005/8/layout/list1"/>
    <dgm:cxn modelId="{BBB05427-B443-4540-AE59-76FD03CFC72B}" type="presParOf" srcId="{7B2807AE-6450-4BFA-8392-18A3CAB225A2}" destId="{AE89DDC8-51A6-4C80-B2C3-4D911DB4FED7}" srcOrd="7" destOrd="0" presId="urn:microsoft.com/office/officeart/2005/8/layout/list1"/>
    <dgm:cxn modelId="{EE1740AC-E2DD-4AC1-8877-420161ECF519}" type="presParOf" srcId="{7B2807AE-6450-4BFA-8392-18A3CAB225A2}" destId="{20BA27C8-9D8C-44F3-B89D-DFE1E4A725CE}" srcOrd="8" destOrd="0" presId="urn:microsoft.com/office/officeart/2005/8/layout/list1"/>
    <dgm:cxn modelId="{3556D3FB-2177-4628-BF72-CDA80AADEE3E}" type="presParOf" srcId="{20BA27C8-9D8C-44F3-B89D-DFE1E4A725CE}" destId="{12AB019D-291A-4644-8D67-AFAB5A4F7EB0}" srcOrd="0" destOrd="0" presId="urn:microsoft.com/office/officeart/2005/8/layout/list1"/>
    <dgm:cxn modelId="{5A1C3DEA-32D3-48D0-AF5D-E409D6C88B78}" type="presParOf" srcId="{20BA27C8-9D8C-44F3-B89D-DFE1E4A725CE}" destId="{7E8A36E8-ADF9-4374-9392-BEDBA66134C2}" srcOrd="1" destOrd="0" presId="urn:microsoft.com/office/officeart/2005/8/layout/list1"/>
    <dgm:cxn modelId="{FE278C09-5171-4448-99F2-5063DD15B7C9}" type="presParOf" srcId="{7B2807AE-6450-4BFA-8392-18A3CAB225A2}" destId="{8A3FE4E4-17AF-4521-BB5C-31367B579465}" srcOrd="9" destOrd="0" presId="urn:microsoft.com/office/officeart/2005/8/layout/list1"/>
    <dgm:cxn modelId="{DEE2F6D2-B90A-46B6-B06E-D3E67A2E6E63}" type="presParOf" srcId="{7B2807AE-6450-4BFA-8392-18A3CAB225A2}" destId="{95D2C52D-10FB-4555-95A5-0EB3EC3780AF}" srcOrd="10" destOrd="0" presId="urn:microsoft.com/office/officeart/2005/8/layout/list1"/>
    <dgm:cxn modelId="{F1A6D62D-FBC4-477D-9CB7-9AAD48BCAC21}" type="presParOf" srcId="{7B2807AE-6450-4BFA-8392-18A3CAB225A2}" destId="{BF97CDEA-3C21-4819-A624-79E805A4FB5D}" srcOrd="11" destOrd="0" presId="urn:microsoft.com/office/officeart/2005/8/layout/list1"/>
    <dgm:cxn modelId="{E09B1DBC-0F39-4582-8C2C-891CAFD75F7D}" type="presParOf" srcId="{7B2807AE-6450-4BFA-8392-18A3CAB225A2}" destId="{AD5284FF-2B0E-4A3B-9884-8FA385E9B84A}" srcOrd="12" destOrd="0" presId="urn:microsoft.com/office/officeart/2005/8/layout/list1"/>
    <dgm:cxn modelId="{9140824A-3D4E-4567-8DF9-A0352553660E}" type="presParOf" srcId="{AD5284FF-2B0E-4A3B-9884-8FA385E9B84A}" destId="{5E0C3047-EF54-4C76-A3E8-12C09820EB4B}" srcOrd="0" destOrd="0" presId="urn:microsoft.com/office/officeart/2005/8/layout/list1"/>
    <dgm:cxn modelId="{B05511C6-2E59-47B0-AE5C-FF525F5774CA}" type="presParOf" srcId="{AD5284FF-2B0E-4A3B-9884-8FA385E9B84A}" destId="{08C4D6BC-C73C-484D-9BEE-6946FA2EB70F}" srcOrd="1" destOrd="0" presId="urn:microsoft.com/office/officeart/2005/8/layout/list1"/>
    <dgm:cxn modelId="{9B8A778B-777B-4532-AC68-9731066E9D1B}" type="presParOf" srcId="{7B2807AE-6450-4BFA-8392-18A3CAB225A2}" destId="{B6B7F247-4F56-4F84-9C38-94C089175442}" srcOrd="13" destOrd="0" presId="urn:microsoft.com/office/officeart/2005/8/layout/list1"/>
    <dgm:cxn modelId="{8BE39FE3-48DF-485E-876C-8A8B9AF2A2DA}" type="presParOf" srcId="{7B2807AE-6450-4BFA-8392-18A3CAB225A2}" destId="{376DCCF8-A500-4E18-8622-05F0E047F735}"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263683-1DC9-4D01-85FF-0498EE7848FF}">
      <dsp:nvSpPr>
        <dsp:cNvPr id="0" name=""/>
        <dsp:cNvSpPr/>
      </dsp:nvSpPr>
      <dsp:spPr>
        <a:xfrm>
          <a:off x="0" y="882165"/>
          <a:ext cx="10598226" cy="3780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A03EDA1-6611-4357-9FFA-3D646CAFD5B4}">
      <dsp:nvSpPr>
        <dsp:cNvPr id="0" name=""/>
        <dsp:cNvSpPr/>
      </dsp:nvSpPr>
      <dsp:spPr>
        <a:xfrm>
          <a:off x="529911" y="23567"/>
          <a:ext cx="9589338" cy="1079998"/>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411" tIns="0" rIns="280411" bIns="0" numCol="1" spcCol="1270" anchor="ctr" anchorCtr="0">
          <a:noAutofit/>
        </a:bodyPr>
        <a:lstStyle/>
        <a:p>
          <a:pPr lvl="0" algn="l" defTabSz="1066800">
            <a:lnSpc>
              <a:spcPct val="90000"/>
            </a:lnSpc>
            <a:spcBef>
              <a:spcPct val="0"/>
            </a:spcBef>
            <a:spcAft>
              <a:spcPct val="35000"/>
            </a:spcAft>
          </a:pPr>
          <a:r>
            <a:rPr lang="en-GB" sz="2400" kern="1200" dirty="0"/>
            <a:t>Claims will be created and processed online within eExpenses and most paper claims will ultimately cease</a:t>
          </a:r>
        </a:p>
      </dsp:txBody>
      <dsp:txXfrm>
        <a:off x="582632" y="76288"/>
        <a:ext cx="9483896" cy="974556"/>
      </dsp:txXfrm>
    </dsp:sp>
    <dsp:sp modelId="{CCB58382-4C50-49FF-96B1-0FDAC35584C8}">
      <dsp:nvSpPr>
        <dsp:cNvPr id="0" name=""/>
        <dsp:cNvSpPr/>
      </dsp:nvSpPr>
      <dsp:spPr>
        <a:xfrm>
          <a:off x="0" y="2199763"/>
          <a:ext cx="10598226" cy="3780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9F0E502-37F5-41EF-A20E-E18B3824C2DD}">
      <dsp:nvSpPr>
        <dsp:cNvPr id="0" name=""/>
        <dsp:cNvSpPr/>
      </dsp:nvSpPr>
      <dsp:spPr>
        <a:xfrm>
          <a:off x="529911" y="1341165"/>
          <a:ext cx="9589338" cy="1079998"/>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411" tIns="0" rIns="280411" bIns="0" numCol="1" spcCol="1270" anchor="ctr" anchorCtr="0">
          <a:noAutofit/>
        </a:bodyPr>
        <a:lstStyle/>
        <a:p>
          <a:pPr lvl="0" algn="l" defTabSz="1066800">
            <a:lnSpc>
              <a:spcPct val="90000"/>
            </a:lnSpc>
            <a:spcBef>
              <a:spcPct val="0"/>
            </a:spcBef>
            <a:spcAft>
              <a:spcPct val="35000"/>
            </a:spcAft>
          </a:pPr>
          <a:r>
            <a:rPr lang="en-GB" sz="2400" kern="1200" dirty="0" err="1"/>
            <a:t>eExpenses</a:t>
          </a:r>
          <a:r>
            <a:rPr lang="en-GB" sz="2400" kern="1200" dirty="0"/>
            <a:t> will automatically flag items </a:t>
          </a:r>
          <a:r>
            <a:rPr lang="en-GB" sz="2400" kern="1200" dirty="0" smtClean="0"/>
            <a:t>that require </a:t>
          </a:r>
          <a:r>
            <a:rPr lang="en-GB" sz="2400" kern="1200" dirty="0"/>
            <a:t>further clarification or investigation</a:t>
          </a:r>
        </a:p>
      </dsp:txBody>
      <dsp:txXfrm>
        <a:off x="582632" y="1393886"/>
        <a:ext cx="9483896" cy="974556"/>
      </dsp:txXfrm>
    </dsp:sp>
    <dsp:sp modelId="{95D2C52D-10FB-4555-95A5-0EB3EC3780AF}">
      <dsp:nvSpPr>
        <dsp:cNvPr id="0" name=""/>
        <dsp:cNvSpPr/>
      </dsp:nvSpPr>
      <dsp:spPr>
        <a:xfrm>
          <a:off x="0" y="3453058"/>
          <a:ext cx="10598226" cy="3780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E8A36E8-ADF9-4374-9392-BEDBA66134C2}">
      <dsp:nvSpPr>
        <dsp:cNvPr id="0" name=""/>
        <dsp:cNvSpPr/>
      </dsp:nvSpPr>
      <dsp:spPr>
        <a:xfrm>
          <a:off x="529911" y="2658763"/>
          <a:ext cx="9589338" cy="1015694"/>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411" tIns="0" rIns="280411" bIns="0" numCol="1" spcCol="1270" anchor="ctr" anchorCtr="0">
          <a:noAutofit/>
        </a:bodyPr>
        <a:lstStyle/>
        <a:p>
          <a:pPr lvl="0" algn="l" defTabSz="1066800">
            <a:lnSpc>
              <a:spcPct val="90000"/>
            </a:lnSpc>
            <a:spcBef>
              <a:spcPct val="0"/>
            </a:spcBef>
            <a:spcAft>
              <a:spcPct val="35000"/>
            </a:spcAft>
          </a:pPr>
          <a:r>
            <a:rPr lang="en-GB" sz="2400" kern="1200" dirty="0"/>
            <a:t>Receipts will be photographed and uploaded to eExpenses directly or via email or scanning</a:t>
          </a:r>
        </a:p>
      </dsp:txBody>
      <dsp:txXfrm>
        <a:off x="579493" y="2708345"/>
        <a:ext cx="9490174" cy="916530"/>
      </dsp:txXfrm>
    </dsp:sp>
    <dsp:sp modelId="{376DCCF8-A500-4E18-8622-05F0E047F735}">
      <dsp:nvSpPr>
        <dsp:cNvPr id="0" name=""/>
        <dsp:cNvSpPr/>
      </dsp:nvSpPr>
      <dsp:spPr>
        <a:xfrm>
          <a:off x="0" y="4367380"/>
          <a:ext cx="10598226" cy="3780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8C4D6BC-C73C-484D-9BEE-6946FA2EB70F}">
      <dsp:nvSpPr>
        <dsp:cNvPr id="0" name=""/>
        <dsp:cNvSpPr/>
      </dsp:nvSpPr>
      <dsp:spPr>
        <a:xfrm>
          <a:off x="529911" y="3912058"/>
          <a:ext cx="9589338" cy="676722"/>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411" tIns="0" rIns="280411" bIns="0" numCol="1" spcCol="1270" anchor="ctr" anchorCtr="0">
          <a:noAutofit/>
        </a:bodyPr>
        <a:lstStyle/>
        <a:p>
          <a:pPr lvl="0" algn="l" defTabSz="1066800">
            <a:lnSpc>
              <a:spcPct val="90000"/>
            </a:lnSpc>
            <a:spcBef>
              <a:spcPct val="0"/>
            </a:spcBef>
            <a:spcAft>
              <a:spcPct val="35000"/>
            </a:spcAft>
          </a:pPr>
          <a:r>
            <a:rPr lang="en-GB" sz="2400" kern="1200" dirty="0"/>
            <a:t>Claims can be created and submitted via a mobile app</a:t>
          </a:r>
        </a:p>
      </dsp:txBody>
      <dsp:txXfrm>
        <a:off x="562946" y="3945093"/>
        <a:ext cx="9523268" cy="61065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91353" cy="489418"/>
          </a:xfrm>
          <a:prstGeom prst="rect">
            <a:avLst/>
          </a:prstGeom>
        </p:spPr>
        <p:txBody>
          <a:bodyPr vert="horz" lIns="89922" tIns="44961" rIns="89922" bIns="44961" rtlCol="0"/>
          <a:lstStyle>
            <a:lvl1pPr algn="l">
              <a:defRPr sz="1200"/>
            </a:lvl1pPr>
          </a:lstStyle>
          <a:p>
            <a:endParaRPr lang="en-GB" dirty="0"/>
          </a:p>
        </p:txBody>
      </p:sp>
      <p:sp>
        <p:nvSpPr>
          <p:cNvPr id="3" name="Date Placeholder 2"/>
          <p:cNvSpPr>
            <a:spLocks noGrp="1"/>
          </p:cNvSpPr>
          <p:nvPr>
            <p:ph type="dt" idx="1"/>
          </p:nvPr>
        </p:nvSpPr>
        <p:spPr>
          <a:xfrm>
            <a:off x="3777765" y="0"/>
            <a:ext cx="2891353" cy="489418"/>
          </a:xfrm>
          <a:prstGeom prst="rect">
            <a:avLst/>
          </a:prstGeom>
        </p:spPr>
        <p:txBody>
          <a:bodyPr vert="horz" lIns="89922" tIns="44961" rIns="89922" bIns="44961" rtlCol="0"/>
          <a:lstStyle>
            <a:lvl1pPr algn="r">
              <a:defRPr sz="1200"/>
            </a:lvl1pPr>
          </a:lstStyle>
          <a:p>
            <a:fld id="{E2AAC1F0-C2BA-4414-B942-00D7B4720C53}" type="datetimeFigureOut">
              <a:rPr lang="en-GB" smtClean="0"/>
              <a:t>16/09/2021</a:t>
            </a:fld>
            <a:endParaRPr lang="en-GB" dirty="0"/>
          </a:p>
        </p:txBody>
      </p:sp>
      <p:sp>
        <p:nvSpPr>
          <p:cNvPr id="4" name="Slide Image Placeholder 3"/>
          <p:cNvSpPr>
            <a:spLocks noGrp="1" noRot="1" noChangeAspect="1"/>
          </p:cNvSpPr>
          <p:nvPr>
            <p:ph type="sldImg" idx="2"/>
          </p:nvPr>
        </p:nvSpPr>
        <p:spPr>
          <a:xfrm>
            <a:off x="401638" y="1222375"/>
            <a:ext cx="5867400" cy="3300413"/>
          </a:xfrm>
          <a:prstGeom prst="rect">
            <a:avLst/>
          </a:prstGeom>
          <a:noFill/>
          <a:ln w="12700">
            <a:solidFill>
              <a:prstClr val="black"/>
            </a:solidFill>
          </a:ln>
        </p:spPr>
        <p:txBody>
          <a:bodyPr vert="horz" lIns="89922" tIns="44961" rIns="89922" bIns="44961" rtlCol="0" anchor="ctr"/>
          <a:lstStyle/>
          <a:p>
            <a:endParaRPr lang="en-GB" dirty="0"/>
          </a:p>
        </p:txBody>
      </p:sp>
      <p:sp>
        <p:nvSpPr>
          <p:cNvPr id="5" name="Notes Placeholder 4"/>
          <p:cNvSpPr>
            <a:spLocks noGrp="1"/>
          </p:cNvSpPr>
          <p:nvPr>
            <p:ph type="body" sz="quarter" idx="3"/>
          </p:nvPr>
        </p:nvSpPr>
        <p:spPr>
          <a:xfrm>
            <a:off x="666756" y="4704980"/>
            <a:ext cx="5337163" cy="3849670"/>
          </a:xfrm>
          <a:prstGeom prst="rect">
            <a:avLst/>
          </a:prstGeom>
        </p:spPr>
        <p:txBody>
          <a:bodyPr vert="horz" lIns="89922" tIns="44961" rIns="89922" bIns="44961" rtlCol="0"/>
          <a:lstStyle/>
          <a:p>
            <a:pPr lvl="0"/>
            <a:endParaRPr lang="en-GB" dirty="0"/>
          </a:p>
        </p:txBody>
      </p:sp>
      <p:sp>
        <p:nvSpPr>
          <p:cNvPr id="6" name="Footer Placeholder 5"/>
          <p:cNvSpPr>
            <a:spLocks noGrp="1"/>
          </p:cNvSpPr>
          <p:nvPr>
            <p:ph type="ftr" sz="quarter" idx="4"/>
          </p:nvPr>
        </p:nvSpPr>
        <p:spPr>
          <a:xfrm>
            <a:off x="0" y="9287995"/>
            <a:ext cx="2891353" cy="489418"/>
          </a:xfrm>
          <a:prstGeom prst="rect">
            <a:avLst/>
          </a:prstGeom>
        </p:spPr>
        <p:txBody>
          <a:bodyPr vert="horz" lIns="89922" tIns="44961" rIns="89922" bIns="44961" rtlCol="0" anchor="b"/>
          <a:lstStyle>
            <a:lvl1pPr algn="l">
              <a:defRPr sz="1200"/>
            </a:lvl1pPr>
          </a:lstStyle>
          <a:p>
            <a:endParaRPr lang="en-GB" dirty="0"/>
          </a:p>
        </p:txBody>
      </p:sp>
      <p:sp>
        <p:nvSpPr>
          <p:cNvPr id="7" name="Slide Number Placeholder 6"/>
          <p:cNvSpPr>
            <a:spLocks noGrp="1"/>
          </p:cNvSpPr>
          <p:nvPr>
            <p:ph type="sldNum" sz="quarter" idx="5"/>
          </p:nvPr>
        </p:nvSpPr>
        <p:spPr>
          <a:xfrm>
            <a:off x="3777765" y="9287995"/>
            <a:ext cx="2891353" cy="489418"/>
          </a:xfrm>
          <a:prstGeom prst="rect">
            <a:avLst/>
          </a:prstGeom>
        </p:spPr>
        <p:txBody>
          <a:bodyPr vert="horz" lIns="89922" tIns="44961" rIns="89922" bIns="44961" rtlCol="0" anchor="b"/>
          <a:lstStyle>
            <a:lvl1pPr algn="r">
              <a:defRPr sz="1200"/>
            </a:lvl1pPr>
          </a:lstStyle>
          <a:p>
            <a:fld id="{46326CD7-BDD4-4B9F-AAE8-F35E45B726DE}" type="slidenum">
              <a:rPr lang="en-GB" smtClean="0"/>
              <a:t>‹#›</a:t>
            </a:fld>
            <a:endParaRPr lang="en-GB" dirty="0"/>
          </a:p>
        </p:txBody>
      </p:sp>
    </p:spTree>
    <p:extLst>
      <p:ext uri="{BB962C8B-B14F-4D97-AF65-F5344CB8AC3E}">
        <p14:creationId xmlns:p14="http://schemas.microsoft.com/office/powerpoint/2010/main" val="1988681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baseline="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6326CD7-BDD4-4B9F-AAE8-F35E45B726DE}" type="slidenum">
              <a:rPr lang="en-GB" smtClean="0"/>
              <a:t>1</a:t>
            </a:fld>
            <a:endParaRPr lang="en-GB" dirty="0"/>
          </a:p>
        </p:txBody>
      </p:sp>
    </p:spTree>
    <p:extLst>
      <p:ext uri="{BB962C8B-B14F-4D97-AF65-F5344CB8AC3E}">
        <p14:creationId xmlns:p14="http://schemas.microsoft.com/office/powerpoint/2010/main" val="7916363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C893DF-33E7-4807-86CF-02052BA4BDA0}"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18543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C893DF-33E7-4807-86CF-02052BA4BDA0}"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44880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C893DF-33E7-4807-86CF-02052BA4BDA0}"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32289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C893DF-33E7-4807-86CF-02052BA4BDA0}"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40466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66756" y="4704980"/>
            <a:ext cx="5337163" cy="1516060"/>
          </a:xfrm>
        </p:spPr>
        <p:txBody>
          <a:bodyPr/>
          <a:lstStyle/>
          <a:p>
            <a:endParaRPr lang="en-GB" dirty="0"/>
          </a:p>
        </p:txBody>
      </p:sp>
      <p:sp>
        <p:nvSpPr>
          <p:cNvPr id="4" name="Slide Number Placeholder 3"/>
          <p:cNvSpPr>
            <a:spLocks noGrp="1"/>
          </p:cNvSpPr>
          <p:nvPr>
            <p:ph type="sldNum" sz="quarter" idx="10"/>
          </p:nvPr>
        </p:nvSpPr>
        <p:spPr/>
        <p:txBody>
          <a:bodyPr/>
          <a:lstStyle/>
          <a:p>
            <a:fld id="{46326CD7-BDD4-4B9F-AAE8-F35E45B726DE}" type="slidenum">
              <a:rPr lang="en-GB" smtClean="0"/>
              <a:t>15</a:t>
            </a:fld>
            <a:endParaRPr lang="en-GB" dirty="0"/>
          </a:p>
        </p:txBody>
      </p:sp>
      <p:sp>
        <p:nvSpPr>
          <p:cNvPr id="5" name="Footer Placeholder 4">
            <a:extLst>
              <a:ext uri="{FF2B5EF4-FFF2-40B4-BE49-F238E27FC236}">
                <a16:creationId xmlns:a16="http://schemas.microsoft.com/office/drawing/2014/main" id="{FCEF9C1A-D8F0-4AC7-B1D0-34FA730380B6}"/>
              </a:ext>
            </a:extLst>
          </p:cNvPr>
          <p:cNvSpPr>
            <a:spLocks noGrp="1"/>
          </p:cNvSpPr>
          <p:nvPr>
            <p:ph type="ftr" sz="quarter" idx="4"/>
          </p:nvPr>
        </p:nvSpPr>
        <p:spPr/>
        <p:txBody>
          <a:bodyPr/>
          <a:lstStyle/>
          <a:p>
            <a:endParaRPr lang="en-GB" dirty="0"/>
          </a:p>
        </p:txBody>
      </p:sp>
    </p:spTree>
    <p:extLst>
      <p:ext uri="{BB962C8B-B14F-4D97-AF65-F5344CB8AC3E}">
        <p14:creationId xmlns:p14="http://schemas.microsoft.com/office/powerpoint/2010/main" val="33527319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C893DF-33E7-4807-86CF-02052BA4BDA0}"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736296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C893DF-33E7-4807-86CF-02052BA4BDA0}"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27682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C893DF-33E7-4807-86CF-02052BA4BDA0}"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10267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66756" y="4704980"/>
            <a:ext cx="5337163" cy="1516060"/>
          </a:xfrm>
        </p:spPr>
        <p:txBody>
          <a:bodyPr/>
          <a:lstStyle/>
          <a:p>
            <a:endParaRPr lang="en-GB" dirty="0"/>
          </a:p>
        </p:txBody>
      </p:sp>
      <p:sp>
        <p:nvSpPr>
          <p:cNvPr id="4" name="Slide Number Placeholder 3"/>
          <p:cNvSpPr>
            <a:spLocks noGrp="1"/>
          </p:cNvSpPr>
          <p:nvPr>
            <p:ph type="sldNum" sz="quarter" idx="10"/>
          </p:nvPr>
        </p:nvSpPr>
        <p:spPr/>
        <p:txBody>
          <a:bodyPr/>
          <a:lstStyle/>
          <a:p>
            <a:fld id="{46326CD7-BDD4-4B9F-AAE8-F35E45B726DE}" type="slidenum">
              <a:rPr lang="en-GB" smtClean="0"/>
              <a:t>2</a:t>
            </a:fld>
            <a:endParaRPr lang="en-GB" dirty="0"/>
          </a:p>
        </p:txBody>
      </p:sp>
      <p:sp>
        <p:nvSpPr>
          <p:cNvPr id="5" name="Footer Placeholder 4">
            <a:extLst>
              <a:ext uri="{FF2B5EF4-FFF2-40B4-BE49-F238E27FC236}">
                <a16:creationId xmlns:a16="http://schemas.microsoft.com/office/drawing/2014/main" id="{FCEF9C1A-D8F0-4AC7-B1D0-34FA730380B6}"/>
              </a:ext>
            </a:extLst>
          </p:cNvPr>
          <p:cNvSpPr>
            <a:spLocks noGrp="1"/>
          </p:cNvSpPr>
          <p:nvPr>
            <p:ph type="ftr" sz="quarter" idx="4"/>
          </p:nvPr>
        </p:nvSpPr>
        <p:spPr/>
        <p:txBody>
          <a:bodyPr/>
          <a:lstStyle/>
          <a:p>
            <a:endParaRPr lang="en-GB" dirty="0"/>
          </a:p>
        </p:txBody>
      </p:sp>
    </p:spTree>
    <p:extLst>
      <p:ext uri="{BB962C8B-B14F-4D97-AF65-F5344CB8AC3E}">
        <p14:creationId xmlns:p14="http://schemas.microsoft.com/office/powerpoint/2010/main" val="23042418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If a claim for more than £10,000 contains multiple items it should be split into more than one claim.  For a single item of this value refer to your Head of Finance</a:t>
            </a:r>
          </a:p>
          <a:p>
            <a:pPr marL="171450" indent="-171450">
              <a:buFont typeface="Arial" panose="020B0604020202020204" pitchFamily="34" charset="0"/>
              <a:buChar char="•"/>
            </a:pPr>
            <a:r>
              <a:rPr lang="en-US" dirty="0"/>
              <a:t>Advance payments and claims using University credit cards should continue to use the existing process</a:t>
            </a:r>
          </a:p>
          <a:p>
            <a:pPr marL="171450" indent="-171450">
              <a:buFont typeface="Arial" panose="020B0604020202020204" pitchFamily="34" charset="0"/>
              <a:buChar char="•"/>
            </a:pPr>
            <a:r>
              <a:rPr lang="en-US" dirty="0"/>
              <a:t>There will be a new process and offline form for claims constituting a taxable benefits</a:t>
            </a:r>
          </a:p>
          <a:p>
            <a:pPr marL="171450" indent="-171450">
              <a:buFont typeface="Arial" panose="020B0604020202020204" pitchFamily="34" charset="0"/>
              <a:buChar char="•"/>
            </a:pPr>
            <a:r>
              <a:rPr lang="en-US" dirty="0"/>
              <a:t>There will be a revised offline form for people external to the University</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C893DF-33E7-4807-86CF-02052BA4BDA0}"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95639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2838" y="733425"/>
            <a:ext cx="4498975" cy="2532063"/>
          </a:xfrm>
        </p:spPr>
      </p:sp>
      <p:sp>
        <p:nvSpPr>
          <p:cNvPr id="3" name="Notes Placeholder 2"/>
          <p:cNvSpPr>
            <a:spLocks noGrp="1"/>
          </p:cNvSpPr>
          <p:nvPr>
            <p:ph type="body" idx="1"/>
          </p:nvPr>
        </p:nvSpPr>
        <p:spPr>
          <a:xfrm>
            <a:off x="666756" y="4704980"/>
            <a:ext cx="5337163" cy="1516060"/>
          </a:xfrm>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326CD7-BDD4-4B9F-AAE8-F35E45B726D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FCEF9C1A-D8F0-4AC7-B1D0-34FA730380B6}"/>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898007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66756" y="4704980"/>
            <a:ext cx="5337163" cy="1516060"/>
          </a:xfrm>
        </p:spPr>
        <p:txBody>
          <a:bodyPr/>
          <a:lstStyle/>
          <a:p>
            <a:endParaRPr lang="en-GB" dirty="0"/>
          </a:p>
        </p:txBody>
      </p:sp>
      <p:sp>
        <p:nvSpPr>
          <p:cNvPr id="4" name="Slide Number Placeholder 3"/>
          <p:cNvSpPr>
            <a:spLocks noGrp="1"/>
          </p:cNvSpPr>
          <p:nvPr>
            <p:ph type="sldNum" sz="quarter" idx="10"/>
          </p:nvPr>
        </p:nvSpPr>
        <p:spPr/>
        <p:txBody>
          <a:bodyPr/>
          <a:lstStyle/>
          <a:p>
            <a:fld id="{46326CD7-BDD4-4B9F-AAE8-F35E45B726DE}" type="slidenum">
              <a:rPr lang="en-GB" smtClean="0"/>
              <a:t>5</a:t>
            </a:fld>
            <a:endParaRPr lang="en-GB" dirty="0"/>
          </a:p>
        </p:txBody>
      </p:sp>
      <p:sp>
        <p:nvSpPr>
          <p:cNvPr id="5" name="Footer Placeholder 4">
            <a:extLst>
              <a:ext uri="{FF2B5EF4-FFF2-40B4-BE49-F238E27FC236}">
                <a16:creationId xmlns:a16="http://schemas.microsoft.com/office/drawing/2014/main" id="{FCEF9C1A-D8F0-4AC7-B1D0-34FA730380B6}"/>
              </a:ext>
            </a:extLst>
          </p:cNvPr>
          <p:cNvSpPr>
            <a:spLocks noGrp="1"/>
          </p:cNvSpPr>
          <p:nvPr>
            <p:ph type="ftr" sz="quarter" idx="4"/>
          </p:nvPr>
        </p:nvSpPr>
        <p:spPr/>
        <p:txBody>
          <a:bodyPr/>
          <a:lstStyle/>
          <a:p>
            <a:endParaRPr lang="en-GB" dirty="0"/>
          </a:p>
        </p:txBody>
      </p:sp>
    </p:spTree>
    <p:extLst>
      <p:ext uri="{BB962C8B-B14F-4D97-AF65-F5344CB8AC3E}">
        <p14:creationId xmlns:p14="http://schemas.microsoft.com/office/powerpoint/2010/main" val="9473117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66756" y="4704980"/>
            <a:ext cx="5337163" cy="1516060"/>
          </a:xfrm>
        </p:spPr>
        <p:txBody>
          <a:bodyPr/>
          <a:lstStyle/>
          <a:p>
            <a:endParaRPr lang="en-GB" dirty="0"/>
          </a:p>
        </p:txBody>
      </p:sp>
      <p:sp>
        <p:nvSpPr>
          <p:cNvPr id="4" name="Slide Number Placeholder 3"/>
          <p:cNvSpPr>
            <a:spLocks noGrp="1"/>
          </p:cNvSpPr>
          <p:nvPr>
            <p:ph type="sldNum" sz="quarter" idx="10"/>
          </p:nvPr>
        </p:nvSpPr>
        <p:spPr/>
        <p:txBody>
          <a:bodyPr/>
          <a:lstStyle/>
          <a:p>
            <a:fld id="{46326CD7-BDD4-4B9F-AAE8-F35E45B726DE}" type="slidenum">
              <a:rPr lang="en-GB" smtClean="0"/>
              <a:t>6</a:t>
            </a:fld>
            <a:endParaRPr lang="en-GB" dirty="0"/>
          </a:p>
        </p:txBody>
      </p:sp>
      <p:sp>
        <p:nvSpPr>
          <p:cNvPr id="5" name="Footer Placeholder 4">
            <a:extLst>
              <a:ext uri="{FF2B5EF4-FFF2-40B4-BE49-F238E27FC236}">
                <a16:creationId xmlns:a16="http://schemas.microsoft.com/office/drawing/2014/main" id="{FCEF9C1A-D8F0-4AC7-B1D0-34FA730380B6}"/>
              </a:ext>
            </a:extLst>
          </p:cNvPr>
          <p:cNvSpPr>
            <a:spLocks noGrp="1"/>
          </p:cNvSpPr>
          <p:nvPr>
            <p:ph type="ftr" sz="quarter" idx="4"/>
          </p:nvPr>
        </p:nvSpPr>
        <p:spPr/>
        <p:txBody>
          <a:bodyPr/>
          <a:lstStyle/>
          <a:p>
            <a:endParaRPr lang="en-GB" dirty="0"/>
          </a:p>
        </p:txBody>
      </p:sp>
    </p:spTree>
    <p:extLst>
      <p:ext uri="{BB962C8B-B14F-4D97-AF65-F5344CB8AC3E}">
        <p14:creationId xmlns:p14="http://schemas.microsoft.com/office/powerpoint/2010/main" val="38201969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C893DF-33E7-4807-86CF-02052BA4BDA0}"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32296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C893DF-33E7-4807-86CF-02052BA4BDA0}"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21626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C893DF-33E7-4807-86CF-02052BA4BDA0}"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30494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7B749B3-85CB-486B-93FF-38CE645F4686}" type="datetimeFigureOut">
              <a:rPr lang="en-GB" smtClean="0"/>
              <a:t>16/09/2021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6CBD40C-4EE4-4036-BE0B-1ECBAE7125BA}" type="slidenum">
              <a:rPr lang="en-GB" smtClean="0"/>
              <a:t>‹#›</a:t>
            </a:fld>
            <a:endParaRPr lang="en-GB" dirty="0"/>
          </a:p>
        </p:txBody>
      </p:sp>
    </p:spTree>
    <p:extLst>
      <p:ext uri="{BB962C8B-B14F-4D97-AF65-F5344CB8AC3E}">
        <p14:creationId xmlns:p14="http://schemas.microsoft.com/office/powerpoint/2010/main" val="1291918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7B749B3-85CB-486B-93FF-38CE645F4686}" type="datetimeFigureOut">
              <a:rPr lang="en-GB" smtClean="0"/>
              <a:t>16/09/2021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6CBD40C-4EE4-4036-BE0B-1ECBAE7125BA}" type="slidenum">
              <a:rPr lang="en-GB" smtClean="0"/>
              <a:t>‹#›</a:t>
            </a:fld>
            <a:endParaRPr lang="en-GB" dirty="0"/>
          </a:p>
        </p:txBody>
      </p:sp>
    </p:spTree>
    <p:extLst>
      <p:ext uri="{BB962C8B-B14F-4D97-AF65-F5344CB8AC3E}">
        <p14:creationId xmlns:p14="http://schemas.microsoft.com/office/powerpoint/2010/main" val="35961597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7B749B3-85CB-486B-93FF-38CE645F4686}" type="datetimeFigureOut">
              <a:rPr lang="en-GB" smtClean="0"/>
              <a:t>16/09/2021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6CBD40C-4EE4-4036-BE0B-1ECBAE7125BA}" type="slidenum">
              <a:rPr lang="en-GB" smtClean="0"/>
              <a:t>‹#›</a:t>
            </a:fld>
            <a:endParaRPr lang="en-GB" dirty="0"/>
          </a:p>
        </p:txBody>
      </p:sp>
    </p:spTree>
    <p:extLst>
      <p:ext uri="{BB962C8B-B14F-4D97-AF65-F5344CB8AC3E}">
        <p14:creationId xmlns:p14="http://schemas.microsoft.com/office/powerpoint/2010/main" val="22021736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391C8521-69DB-4A49-B374-594D090DAF82}" type="datetime1">
              <a:rPr lang="en-GB" smtClean="0"/>
              <a:t>16/09/2021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86CBD40C-4EE4-4036-BE0B-1ECBAE7125BA}" type="slidenum">
              <a:rPr lang="en-GB" smtClean="0"/>
              <a:t>‹#›</a:t>
            </a:fld>
            <a:endParaRPr lang="en-GB" dirty="0"/>
          </a:p>
        </p:txBody>
      </p:sp>
    </p:spTree>
    <p:extLst>
      <p:ext uri="{BB962C8B-B14F-4D97-AF65-F5344CB8AC3E}">
        <p14:creationId xmlns:p14="http://schemas.microsoft.com/office/powerpoint/2010/main" val="134892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1247" y="255846"/>
            <a:ext cx="10515600" cy="374708"/>
          </a:xfrm>
        </p:spPr>
        <p:txBody>
          <a:bodyPr>
            <a:normAutofit/>
          </a:bodyPr>
          <a:lstStyle>
            <a:lvl1pPr>
              <a:defRPr kumimoji="0" lang="en-GB" sz="2400" b="1" i="0" u="none" strike="noStrike" kern="1200" cap="none" spc="0" normalizeH="0" baseline="0" dirty="0">
                <a:ln>
                  <a:noFill/>
                </a:ln>
                <a:gradFill>
                  <a:gsLst>
                    <a:gs pos="0">
                      <a:srgbClr val="002060"/>
                    </a:gs>
                    <a:gs pos="100000">
                      <a:srgbClr val="7030A0"/>
                    </a:gs>
                  </a:gsLst>
                  <a:lin ang="2700000" scaled="0"/>
                </a:gradFill>
                <a:effectLst/>
                <a:uLnTx/>
                <a:uFillTx/>
                <a:latin typeface="Calibri" panose="020F0502020204030204" pitchFamily="34" charset="0"/>
                <a:ea typeface="+mn-ea"/>
                <a:cs typeface="Calibri" panose="020F0502020204030204" pitchFamily="34" charset="0"/>
              </a:defRPr>
            </a:lvl1pPr>
          </a:lstStyle>
          <a:p>
            <a:pPr marL="0" lvl="0" algn="l" defTabSz="914400" rtl="0" eaLnBrk="1" latinLnBrk="0" hangingPunct="1">
              <a:lnSpc>
                <a:spcPct val="90000"/>
              </a:lnSpc>
              <a:spcBef>
                <a:spcPct val="0"/>
              </a:spcBef>
              <a:buNone/>
              <a:defRPr/>
            </a:pPr>
            <a:r>
              <a:rPr lang="en-US" dirty="0"/>
              <a:t>Click to edit Master title style</a:t>
            </a:r>
            <a:endParaRPr lang="en-GB" dirty="0"/>
          </a:p>
        </p:txBody>
      </p:sp>
      <p:sp>
        <p:nvSpPr>
          <p:cNvPr id="3" name="Content Placeholder 2"/>
          <p:cNvSpPr>
            <a:spLocks noGrp="1"/>
          </p:cNvSpPr>
          <p:nvPr>
            <p:ph idx="1"/>
          </p:nvPr>
        </p:nvSpPr>
        <p:spPr>
          <a:xfrm>
            <a:off x="281247" y="1060854"/>
            <a:ext cx="10515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p>
            <a:fld id="{280ED426-AA08-4686-B756-AFD931441DF9}" type="datetime1">
              <a:rPr lang="en-GB" smtClean="0"/>
              <a:t>16/09/2021</a:t>
            </a:fld>
            <a:endParaRPr lang="en-GB" dirty="0"/>
          </a:p>
        </p:txBody>
      </p:sp>
      <p:sp>
        <p:nvSpPr>
          <p:cNvPr id="5" name="Footer Placeholder 4"/>
          <p:cNvSpPr>
            <a:spLocks noGrp="1"/>
          </p:cNvSpPr>
          <p:nvPr>
            <p:ph type="ftr" sz="quarter" idx="11"/>
          </p:nvPr>
        </p:nvSpPr>
        <p:spPr>
          <a:xfrm>
            <a:off x="9942020" y="6361776"/>
            <a:ext cx="2184861" cy="365125"/>
          </a:xfrm>
        </p:spPr>
        <p:txBody>
          <a:bodyPr/>
          <a:lstStyle/>
          <a:p>
            <a:endParaRPr lang="en-GB" dirty="0"/>
          </a:p>
        </p:txBody>
      </p:sp>
    </p:spTree>
    <p:extLst>
      <p:ext uri="{BB962C8B-B14F-4D97-AF65-F5344CB8AC3E}">
        <p14:creationId xmlns:p14="http://schemas.microsoft.com/office/powerpoint/2010/main" val="2183110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B3F2DEC-A378-4E2A-B12B-DE85A1C62915}" type="datetime1">
              <a:rPr lang="en-GB" smtClean="0"/>
              <a:t>16/09/2021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86CBD40C-4EE4-4036-BE0B-1ECBAE7125BA}" type="slidenum">
              <a:rPr lang="en-GB" smtClean="0"/>
              <a:t>‹#›</a:t>
            </a:fld>
            <a:endParaRPr lang="en-GB" dirty="0"/>
          </a:p>
        </p:txBody>
      </p:sp>
    </p:spTree>
    <p:extLst>
      <p:ext uri="{BB962C8B-B14F-4D97-AF65-F5344CB8AC3E}">
        <p14:creationId xmlns:p14="http://schemas.microsoft.com/office/powerpoint/2010/main" val="22119586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87E4CCA3-1EE1-466C-A3EB-D98CF8B66B67}" type="datetime1">
              <a:rPr lang="en-GB" smtClean="0"/>
              <a:t>16/09/2021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86CBD40C-4EE4-4036-BE0B-1ECBAE7125BA}" type="slidenum">
              <a:rPr lang="en-GB" smtClean="0"/>
              <a:t>‹#›</a:t>
            </a:fld>
            <a:endParaRPr lang="en-GB" dirty="0"/>
          </a:p>
        </p:txBody>
      </p:sp>
    </p:spTree>
    <p:extLst>
      <p:ext uri="{BB962C8B-B14F-4D97-AF65-F5344CB8AC3E}">
        <p14:creationId xmlns:p14="http://schemas.microsoft.com/office/powerpoint/2010/main" val="22585158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7D79483E-3B3C-4207-9AB8-7C3910A92B68}" type="datetime1">
              <a:rPr lang="en-GB" smtClean="0"/>
              <a:t>16/09/2021</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86CBD40C-4EE4-4036-BE0B-1ECBAE7125BA}" type="slidenum">
              <a:rPr lang="en-GB" smtClean="0"/>
              <a:t>‹#›</a:t>
            </a:fld>
            <a:endParaRPr lang="en-GB" dirty="0"/>
          </a:p>
        </p:txBody>
      </p:sp>
    </p:spTree>
    <p:extLst>
      <p:ext uri="{BB962C8B-B14F-4D97-AF65-F5344CB8AC3E}">
        <p14:creationId xmlns:p14="http://schemas.microsoft.com/office/powerpoint/2010/main" val="8441681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C3B9ABBD-4A23-4811-B6C1-A78474C68618}" type="datetime1">
              <a:rPr lang="en-GB" smtClean="0"/>
              <a:t>16/09/2021</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86CBD40C-4EE4-4036-BE0B-1ECBAE7125BA}" type="slidenum">
              <a:rPr lang="en-GB" smtClean="0"/>
              <a:t>‹#›</a:t>
            </a:fld>
            <a:endParaRPr lang="en-GB" dirty="0"/>
          </a:p>
        </p:txBody>
      </p:sp>
    </p:spTree>
    <p:extLst>
      <p:ext uri="{BB962C8B-B14F-4D97-AF65-F5344CB8AC3E}">
        <p14:creationId xmlns:p14="http://schemas.microsoft.com/office/powerpoint/2010/main" val="22973961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A28C3C-2609-4E59-A1F4-B8CEE3C0CA4E}" type="datetime1">
              <a:rPr lang="en-GB" smtClean="0"/>
              <a:t>16/09/2021</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86CBD40C-4EE4-4036-BE0B-1ECBAE7125BA}" type="slidenum">
              <a:rPr lang="en-GB" smtClean="0"/>
              <a:t>‹#›</a:t>
            </a:fld>
            <a:endParaRPr lang="en-GB" dirty="0"/>
          </a:p>
        </p:txBody>
      </p:sp>
    </p:spTree>
    <p:extLst>
      <p:ext uri="{BB962C8B-B14F-4D97-AF65-F5344CB8AC3E}">
        <p14:creationId xmlns:p14="http://schemas.microsoft.com/office/powerpoint/2010/main" val="24113128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660CEC1-77AB-46A8-A3F5-9CAABF00CA5A}" type="datetime1">
              <a:rPr lang="en-GB" smtClean="0"/>
              <a:t>16/09/2021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86CBD40C-4EE4-4036-BE0B-1ECBAE7125BA}" type="slidenum">
              <a:rPr lang="en-GB" smtClean="0"/>
              <a:t>‹#›</a:t>
            </a:fld>
            <a:endParaRPr lang="en-GB" dirty="0"/>
          </a:p>
        </p:txBody>
      </p:sp>
    </p:spTree>
    <p:extLst>
      <p:ext uri="{BB962C8B-B14F-4D97-AF65-F5344CB8AC3E}">
        <p14:creationId xmlns:p14="http://schemas.microsoft.com/office/powerpoint/2010/main" val="932245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7B749B3-85CB-486B-93FF-38CE645F4686}" type="datetimeFigureOut">
              <a:rPr lang="en-GB" smtClean="0"/>
              <a:t>16/09/2021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6CBD40C-4EE4-4036-BE0B-1ECBAE7125BA}" type="slidenum">
              <a:rPr lang="en-GB" smtClean="0"/>
              <a:t>‹#›</a:t>
            </a:fld>
            <a:endParaRPr lang="en-GB" dirty="0"/>
          </a:p>
        </p:txBody>
      </p:sp>
    </p:spTree>
    <p:extLst>
      <p:ext uri="{BB962C8B-B14F-4D97-AF65-F5344CB8AC3E}">
        <p14:creationId xmlns:p14="http://schemas.microsoft.com/office/powerpoint/2010/main" val="276780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047889C-C3A9-49A3-B3C9-014650B83D7D}" type="datetime1">
              <a:rPr lang="en-GB" smtClean="0"/>
              <a:t>16/09/2021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86CBD40C-4EE4-4036-BE0B-1ECBAE7125BA}" type="slidenum">
              <a:rPr lang="en-GB" smtClean="0"/>
              <a:t>‹#›</a:t>
            </a:fld>
            <a:endParaRPr lang="en-GB" dirty="0"/>
          </a:p>
        </p:txBody>
      </p:sp>
    </p:spTree>
    <p:extLst>
      <p:ext uri="{BB962C8B-B14F-4D97-AF65-F5344CB8AC3E}">
        <p14:creationId xmlns:p14="http://schemas.microsoft.com/office/powerpoint/2010/main" val="35710094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87D3370-8103-4321-B994-D089578548B8}" type="datetime1">
              <a:rPr lang="en-GB" smtClean="0"/>
              <a:t>16/09/2021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86CBD40C-4EE4-4036-BE0B-1ECBAE7125BA}" type="slidenum">
              <a:rPr lang="en-GB" smtClean="0"/>
              <a:t>‹#›</a:t>
            </a:fld>
            <a:endParaRPr lang="en-GB" dirty="0"/>
          </a:p>
        </p:txBody>
      </p:sp>
    </p:spTree>
    <p:extLst>
      <p:ext uri="{BB962C8B-B14F-4D97-AF65-F5344CB8AC3E}">
        <p14:creationId xmlns:p14="http://schemas.microsoft.com/office/powerpoint/2010/main" val="11666252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ED91FF1-FB10-4E7F-B7AD-56899D282916}" type="datetime1">
              <a:rPr lang="en-GB" smtClean="0"/>
              <a:t>16/09/2021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86CBD40C-4EE4-4036-BE0B-1ECBAE7125BA}" type="slidenum">
              <a:rPr lang="en-GB" smtClean="0"/>
              <a:t>‹#›</a:t>
            </a:fld>
            <a:endParaRPr lang="en-GB" dirty="0"/>
          </a:p>
        </p:txBody>
      </p:sp>
    </p:spTree>
    <p:extLst>
      <p:ext uri="{BB962C8B-B14F-4D97-AF65-F5344CB8AC3E}">
        <p14:creationId xmlns:p14="http://schemas.microsoft.com/office/powerpoint/2010/main" val="15913789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444500" y="6349773"/>
            <a:ext cx="2743200" cy="365125"/>
          </a:xfrm>
        </p:spPr>
        <p:txBody>
          <a:bodyPr/>
          <a:lstStyle/>
          <a:p>
            <a:fld id="{BEF8C8F5-7A56-44B9-9A8B-C291764F9429}" type="datetime1">
              <a:rPr lang="en-GB" smtClean="0"/>
              <a:t>16/09/2021</a:t>
            </a:fld>
            <a:endParaRPr lang="en-GB" dirty="0"/>
          </a:p>
        </p:txBody>
      </p:sp>
      <p:sp>
        <p:nvSpPr>
          <p:cNvPr id="6" name="Footer Placeholder 5"/>
          <p:cNvSpPr>
            <a:spLocks noGrp="1"/>
          </p:cNvSpPr>
          <p:nvPr>
            <p:ph type="ftr" sz="quarter" idx="11"/>
          </p:nvPr>
        </p:nvSpPr>
        <p:spPr>
          <a:xfrm>
            <a:off x="4038600" y="6349773"/>
            <a:ext cx="4114800" cy="365125"/>
          </a:xfrm>
        </p:spPr>
        <p:txBody>
          <a:bodyPr/>
          <a:lstStyle/>
          <a:p>
            <a:endParaRPr lang="en-GB" dirty="0"/>
          </a:p>
        </p:txBody>
      </p:sp>
      <p:sp>
        <p:nvSpPr>
          <p:cNvPr id="7" name="Slide Number Placeholder 6"/>
          <p:cNvSpPr>
            <a:spLocks noGrp="1"/>
          </p:cNvSpPr>
          <p:nvPr>
            <p:ph type="sldNum" sz="quarter" idx="12"/>
          </p:nvPr>
        </p:nvSpPr>
        <p:spPr>
          <a:xfrm>
            <a:off x="9080500" y="6349773"/>
            <a:ext cx="2743200" cy="365125"/>
          </a:xfrm>
          <a:prstGeom prst="rect">
            <a:avLst/>
          </a:prstGeom>
        </p:spPr>
        <p:txBody>
          <a:bodyPr/>
          <a:lstStyle/>
          <a:p>
            <a:endParaRPr lang="en-GB" dirty="0"/>
          </a:p>
        </p:txBody>
      </p:sp>
      <p:sp>
        <p:nvSpPr>
          <p:cNvPr id="10" name="Title 1"/>
          <p:cNvSpPr>
            <a:spLocks noGrp="1"/>
          </p:cNvSpPr>
          <p:nvPr>
            <p:ph type="title"/>
          </p:nvPr>
        </p:nvSpPr>
        <p:spPr>
          <a:xfrm>
            <a:off x="236681" y="224444"/>
            <a:ext cx="11379201" cy="487895"/>
          </a:xfrm>
          <a:prstGeom prst="rect">
            <a:avLst/>
          </a:prstGeom>
        </p:spPr>
        <p:txBody>
          <a:bodyPr>
            <a:normAutofit/>
          </a:bodyPr>
          <a:lstStyle>
            <a:lvl1pPr marL="0" algn="l" defTabSz="914400" rtl="0" eaLnBrk="1" latinLnBrk="0" hangingPunct="1">
              <a:defRPr lang="en-GB" sz="3200" b="0" kern="1200" dirty="0">
                <a:gradFill>
                  <a:gsLst>
                    <a:gs pos="0">
                      <a:srgbClr val="002060"/>
                    </a:gs>
                    <a:gs pos="100000">
                      <a:srgbClr val="7030A0"/>
                    </a:gs>
                  </a:gsLst>
                  <a:lin ang="2700000" scaled="0"/>
                </a:gradFill>
                <a:latin typeface="Proxima Nova Bl"/>
                <a:ea typeface="+mn-ea"/>
                <a:cs typeface="+mn-cs"/>
              </a:defRPr>
            </a:lvl1pPr>
          </a:lstStyle>
          <a:p>
            <a:r>
              <a:rPr lang="en-US" dirty="0"/>
              <a:t>Click to edit Master title style</a:t>
            </a:r>
            <a:endParaRPr lang="en-GB" dirty="0"/>
          </a:p>
        </p:txBody>
      </p:sp>
      <p:sp>
        <p:nvSpPr>
          <p:cNvPr id="11" name="Content Placeholder 2"/>
          <p:cNvSpPr>
            <a:spLocks noGrp="1"/>
          </p:cNvSpPr>
          <p:nvPr>
            <p:ph idx="1"/>
          </p:nvPr>
        </p:nvSpPr>
        <p:spPr>
          <a:xfrm>
            <a:off x="236681" y="889858"/>
            <a:ext cx="11379201" cy="4522334"/>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0293177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DF1CDAE8-9578-4FDB-959F-5EA86DA08CCB}" type="datetimeFigureOut">
              <a:rPr lang="en-GB" smtClean="0"/>
              <a:t>16/09/2021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EE4E361-06AB-4CBD-9BBA-5B3A9252AC66}" type="slidenum">
              <a:rPr lang="en-GB" smtClean="0"/>
              <a:t>‹#›</a:t>
            </a:fld>
            <a:endParaRPr lang="en-GB" dirty="0"/>
          </a:p>
        </p:txBody>
      </p:sp>
    </p:spTree>
    <p:extLst>
      <p:ext uri="{BB962C8B-B14F-4D97-AF65-F5344CB8AC3E}">
        <p14:creationId xmlns:p14="http://schemas.microsoft.com/office/powerpoint/2010/main" val="35248834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F1CDAE8-9578-4FDB-959F-5EA86DA08CCB}" type="datetimeFigureOut">
              <a:rPr lang="en-GB" smtClean="0"/>
              <a:t>16/09/2021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EE4E361-06AB-4CBD-9BBA-5B3A9252AC66}" type="slidenum">
              <a:rPr lang="en-GB" smtClean="0"/>
              <a:t>‹#›</a:t>
            </a:fld>
            <a:endParaRPr lang="en-GB" dirty="0"/>
          </a:p>
        </p:txBody>
      </p:sp>
    </p:spTree>
    <p:extLst>
      <p:ext uri="{BB962C8B-B14F-4D97-AF65-F5344CB8AC3E}">
        <p14:creationId xmlns:p14="http://schemas.microsoft.com/office/powerpoint/2010/main" val="34547292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F1CDAE8-9578-4FDB-959F-5EA86DA08CCB}" type="datetimeFigureOut">
              <a:rPr lang="en-GB" smtClean="0"/>
              <a:t>16/09/2021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EE4E361-06AB-4CBD-9BBA-5B3A9252AC66}" type="slidenum">
              <a:rPr lang="en-GB" smtClean="0"/>
              <a:t>‹#›</a:t>
            </a:fld>
            <a:endParaRPr lang="en-GB" dirty="0"/>
          </a:p>
        </p:txBody>
      </p:sp>
    </p:spTree>
    <p:extLst>
      <p:ext uri="{BB962C8B-B14F-4D97-AF65-F5344CB8AC3E}">
        <p14:creationId xmlns:p14="http://schemas.microsoft.com/office/powerpoint/2010/main" val="10453467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DF1CDAE8-9578-4FDB-959F-5EA86DA08CCB}" type="datetimeFigureOut">
              <a:rPr lang="en-GB" smtClean="0"/>
              <a:t>16/09/2021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EEE4E361-06AB-4CBD-9BBA-5B3A9252AC66}" type="slidenum">
              <a:rPr lang="en-GB" smtClean="0"/>
              <a:t>‹#›</a:t>
            </a:fld>
            <a:endParaRPr lang="en-GB" dirty="0"/>
          </a:p>
        </p:txBody>
      </p:sp>
    </p:spTree>
    <p:extLst>
      <p:ext uri="{BB962C8B-B14F-4D97-AF65-F5344CB8AC3E}">
        <p14:creationId xmlns:p14="http://schemas.microsoft.com/office/powerpoint/2010/main" val="18131166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F1CDAE8-9578-4FDB-959F-5EA86DA08CCB}" type="datetimeFigureOut">
              <a:rPr lang="en-GB" smtClean="0"/>
              <a:t>16/09/2021</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EEE4E361-06AB-4CBD-9BBA-5B3A9252AC66}" type="slidenum">
              <a:rPr lang="en-GB" smtClean="0"/>
              <a:t>‹#›</a:t>
            </a:fld>
            <a:endParaRPr lang="en-GB" dirty="0"/>
          </a:p>
        </p:txBody>
      </p:sp>
    </p:spTree>
    <p:extLst>
      <p:ext uri="{BB962C8B-B14F-4D97-AF65-F5344CB8AC3E}">
        <p14:creationId xmlns:p14="http://schemas.microsoft.com/office/powerpoint/2010/main" val="1623324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DF1CDAE8-9578-4FDB-959F-5EA86DA08CCB}" type="datetimeFigureOut">
              <a:rPr lang="en-GB" smtClean="0"/>
              <a:t>16/09/2021</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EEE4E361-06AB-4CBD-9BBA-5B3A9252AC66}" type="slidenum">
              <a:rPr lang="en-GB" smtClean="0"/>
              <a:t>‹#›</a:t>
            </a:fld>
            <a:endParaRPr lang="en-GB" dirty="0"/>
          </a:p>
        </p:txBody>
      </p:sp>
    </p:spTree>
    <p:extLst>
      <p:ext uri="{BB962C8B-B14F-4D97-AF65-F5344CB8AC3E}">
        <p14:creationId xmlns:p14="http://schemas.microsoft.com/office/powerpoint/2010/main" val="29381720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7B749B3-85CB-486B-93FF-38CE645F4686}" type="datetimeFigureOut">
              <a:rPr lang="en-GB" smtClean="0"/>
              <a:t>16/09/2021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6CBD40C-4EE4-4036-BE0B-1ECBAE7125BA}" type="slidenum">
              <a:rPr lang="en-GB" smtClean="0"/>
              <a:t>‹#›</a:t>
            </a:fld>
            <a:endParaRPr lang="en-GB" dirty="0"/>
          </a:p>
        </p:txBody>
      </p:sp>
    </p:spTree>
    <p:extLst>
      <p:ext uri="{BB962C8B-B14F-4D97-AF65-F5344CB8AC3E}">
        <p14:creationId xmlns:p14="http://schemas.microsoft.com/office/powerpoint/2010/main" val="409147237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1CDAE8-9578-4FDB-959F-5EA86DA08CCB}" type="datetimeFigureOut">
              <a:rPr lang="en-GB" smtClean="0"/>
              <a:t>16/09/2021</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EEE4E361-06AB-4CBD-9BBA-5B3A9252AC66}" type="slidenum">
              <a:rPr lang="en-GB" smtClean="0"/>
              <a:t>‹#›</a:t>
            </a:fld>
            <a:endParaRPr lang="en-GB" dirty="0"/>
          </a:p>
        </p:txBody>
      </p:sp>
    </p:spTree>
    <p:extLst>
      <p:ext uri="{BB962C8B-B14F-4D97-AF65-F5344CB8AC3E}">
        <p14:creationId xmlns:p14="http://schemas.microsoft.com/office/powerpoint/2010/main" val="36517929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F1CDAE8-9578-4FDB-959F-5EA86DA08CCB}" type="datetimeFigureOut">
              <a:rPr lang="en-GB" smtClean="0"/>
              <a:t>16/09/2021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EEE4E361-06AB-4CBD-9BBA-5B3A9252AC66}" type="slidenum">
              <a:rPr lang="en-GB" smtClean="0"/>
              <a:t>‹#›</a:t>
            </a:fld>
            <a:endParaRPr lang="en-GB" dirty="0"/>
          </a:p>
        </p:txBody>
      </p:sp>
    </p:spTree>
    <p:extLst>
      <p:ext uri="{BB962C8B-B14F-4D97-AF65-F5344CB8AC3E}">
        <p14:creationId xmlns:p14="http://schemas.microsoft.com/office/powerpoint/2010/main" val="27374141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F1CDAE8-9578-4FDB-959F-5EA86DA08CCB}" type="datetimeFigureOut">
              <a:rPr lang="en-GB" smtClean="0"/>
              <a:t>16/09/2021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EEE4E361-06AB-4CBD-9BBA-5B3A9252AC66}" type="slidenum">
              <a:rPr lang="en-GB" smtClean="0"/>
              <a:t>‹#›</a:t>
            </a:fld>
            <a:endParaRPr lang="en-GB" dirty="0"/>
          </a:p>
        </p:txBody>
      </p:sp>
    </p:spTree>
    <p:extLst>
      <p:ext uri="{BB962C8B-B14F-4D97-AF65-F5344CB8AC3E}">
        <p14:creationId xmlns:p14="http://schemas.microsoft.com/office/powerpoint/2010/main" val="30320779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F1CDAE8-9578-4FDB-959F-5EA86DA08CCB}" type="datetimeFigureOut">
              <a:rPr lang="en-GB" smtClean="0"/>
              <a:t>16/09/2021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EE4E361-06AB-4CBD-9BBA-5B3A9252AC66}" type="slidenum">
              <a:rPr lang="en-GB" smtClean="0"/>
              <a:t>‹#›</a:t>
            </a:fld>
            <a:endParaRPr lang="en-GB" dirty="0"/>
          </a:p>
        </p:txBody>
      </p:sp>
    </p:spTree>
    <p:extLst>
      <p:ext uri="{BB962C8B-B14F-4D97-AF65-F5344CB8AC3E}">
        <p14:creationId xmlns:p14="http://schemas.microsoft.com/office/powerpoint/2010/main" val="153996342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F1CDAE8-9578-4FDB-959F-5EA86DA08CCB}" type="datetimeFigureOut">
              <a:rPr lang="en-GB" smtClean="0"/>
              <a:t>16/09/2021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EE4E361-06AB-4CBD-9BBA-5B3A9252AC66}" type="slidenum">
              <a:rPr lang="en-GB" smtClean="0"/>
              <a:t>‹#›</a:t>
            </a:fld>
            <a:endParaRPr lang="en-GB" dirty="0"/>
          </a:p>
        </p:txBody>
      </p:sp>
    </p:spTree>
    <p:extLst>
      <p:ext uri="{BB962C8B-B14F-4D97-AF65-F5344CB8AC3E}">
        <p14:creationId xmlns:p14="http://schemas.microsoft.com/office/powerpoint/2010/main" val="34708522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7B749B3-85CB-486B-93FF-38CE645F4686}" type="datetimeFigureOut">
              <a:rPr lang="en-GB" smtClean="0"/>
              <a:t>16/09/2021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6CBD40C-4EE4-4036-BE0B-1ECBAE7125BA}" type="slidenum">
              <a:rPr lang="en-GB" smtClean="0"/>
              <a:t>‹#›</a:t>
            </a:fld>
            <a:endParaRPr lang="en-GB" dirty="0"/>
          </a:p>
        </p:txBody>
      </p:sp>
    </p:spTree>
    <p:extLst>
      <p:ext uri="{BB962C8B-B14F-4D97-AF65-F5344CB8AC3E}">
        <p14:creationId xmlns:p14="http://schemas.microsoft.com/office/powerpoint/2010/main" val="2534945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7B749B3-85CB-486B-93FF-38CE645F4686}" type="datetimeFigureOut">
              <a:rPr lang="en-GB" smtClean="0"/>
              <a:t>16/09/2021</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86CBD40C-4EE4-4036-BE0B-1ECBAE7125BA}" type="slidenum">
              <a:rPr lang="en-GB" smtClean="0"/>
              <a:t>‹#›</a:t>
            </a:fld>
            <a:endParaRPr lang="en-GB" dirty="0"/>
          </a:p>
        </p:txBody>
      </p:sp>
    </p:spTree>
    <p:extLst>
      <p:ext uri="{BB962C8B-B14F-4D97-AF65-F5344CB8AC3E}">
        <p14:creationId xmlns:p14="http://schemas.microsoft.com/office/powerpoint/2010/main" val="3937715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7B749B3-85CB-486B-93FF-38CE645F4686}" type="datetimeFigureOut">
              <a:rPr lang="en-GB" smtClean="0"/>
              <a:t>16/09/2021</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86CBD40C-4EE4-4036-BE0B-1ECBAE7125BA}" type="slidenum">
              <a:rPr lang="en-GB" smtClean="0"/>
              <a:t>‹#›</a:t>
            </a:fld>
            <a:endParaRPr lang="en-GB" dirty="0"/>
          </a:p>
        </p:txBody>
      </p:sp>
    </p:spTree>
    <p:extLst>
      <p:ext uri="{BB962C8B-B14F-4D97-AF65-F5344CB8AC3E}">
        <p14:creationId xmlns:p14="http://schemas.microsoft.com/office/powerpoint/2010/main" val="40538141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B749B3-85CB-486B-93FF-38CE645F4686}" type="datetimeFigureOut">
              <a:rPr lang="en-GB" smtClean="0"/>
              <a:t>16/09/2021</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86CBD40C-4EE4-4036-BE0B-1ECBAE7125BA}" type="slidenum">
              <a:rPr lang="en-GB" smtClean="0"/>
              <a:t>‹#›</a:t>
            </a:fld>
            <a:endParaRPr lang="en-GB" dirty="0"/>
          </a:p>
        </p:txBody>
      </p:sp>
    </p:spTree>
    <p:extLst>
      <p:ext uri="{BB962C8B-B14F-4D97-AF65-F5344CB8AC3E}">
        <p14:creationId xmlns:p14="http://schemas.microsoft.com/office/powerpoint/2010/main" val="12995476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7B749B3-85CB-486B-93FF-38CE645F4686}" type="datetimeFigureOut">
              <a:rPr lang="en-GB" smtClean="0"/>
              <a:t>16/09/2021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6CBD40C-4EE4-4036-BE0B-1ECBAE7125BA}" type="slidenum">
              <a:rPr lang="en-GB" smtClean="0"/>
              <a:t>‹#›</a:t>
            </a:fld>
            <a:endParaRPr lang="en-GB" dirty="0"/>
          </a:p>
        </p:txBody>
      </p:sp>
    </p:spTree>
    <p:extLst>
      <p:ext uri="{BB962C8B-B14F-4D97-AF65-F5344CB8AC3E}">
        <p14:creationId xmlns:p14="http://schemas.microsoft.com/office/powerpoint/2010/main" val="22885293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7B749B3-85CB-486B-93FF-38CE645F4686}" type="datetimeFigureOut">
              <a:rPr lang="en-GB" smtClean="0"/>
              <a:t>16/09/2021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6CBD40C-4EE4-4036-BE0B-1ECBAE7125BA}" type="slidenum">
              <a:rPr lang="en-GB" smtClean="0"/>
              <a:t>‹#›</a:t>
            </a:fld>
            <a:endParaRPr lang="en-GB" dirty="0"/>
          </a:p>
        </p:txBody>
      </p:sp>
    </p:spTree>
    <p:extLst>
      <p:ext uri="{BB962C8B-B14F-4D97-AF65-F5344CB8AC3E}">
        <p14:creationId xmlns:p14="http://schemas.microsoft.com/office/powerpoint/2010/main" val="32128705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125329" y="6294607"/>
            <a:ext cx="1334087" cy="488609"/>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B749B3-85CB-486B-93FF-38CE645F4686}" type="datetimeFigureOut">
              <a:rPr lang="en-GB" smtClean="0"/>
              <a:t>16/09/2021</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CBD40C-4EE4-4036-BE0B-1ECBAE7125BA}" type="slidenum">
              <a:rPr lang="en-GB" smtClean="0"/>
              <a:t>‹#›</a:t>
            </a:fld>
            <a:endParaRPr lang="en-GB" dirty="0"/>
          </a:p>
        </p:txBody>
      </p:sp>
    </p:spTree>
    <p:extLst>
      <p:ext uri="{BB962C8B-B14F-4D97-AF65-F5344CB8AC3E}">
        <p14:creationId xmlns:p14="http://schemas.microsoft.com/office/powerpoint/2010/main" val="41724186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5125329" y="6294607"/>
            <a:ext cx="1334087" cy="488609"/>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92A31D-E079-4894-B421-E12397A06BE5}" type="datetime1">
              <a:rPr lang="en-GB" smtClean="0"/>
              <a:t>16/09/2021</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Tree>
    <p:extLst>
      <p:ext uri="{BB962C8B-B14F-4D97-AF65-F5344CB8AC3E}">
        <p14:creationId xmlns:p14="http://schemas.microsoft.com/office/powerpoint/2010/main" val="22635012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1CDAE8-9578-4FDB-959F-5EA86DA08CCB}" type="datetimeFigureOut">
              <a:rPr lang="en-GB" smtClean="0"/>
              <a:t>16/09/2021</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E4E361-06AB-4CBD-9BBA-5B3A9252AC66}" type="slidenum">
              <a:rPr lang="en-GB" smtClean="0"/>
              <a:t>‹#›</a:t>
            </a:fld>
            <a:endParaRPr lang="en-GB" dirty="0"/>
          </a:p>
        </p:txBody>
      </p:sp>
    </p:spTree>
    <p:extLst>
      <p:ext uri="{BB962C8B-B14F-4D97-AF65-F5344CB8AC3E}">
        <p14:creationId xmlns:p14="http://schemas.microsoft.com/office/powerpoint/2010/main" val="202995954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5.gi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mailto:expensesproject@admin.ox.ac.uk" TargetMode="Externa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5.xml"/><Relationship Id="rId6" Type="http://schemas.openxmlformats.org/officeDocument/2006/relationships/image" Target="../media/image5.gif"/><Relationship Id="rId5" Type="http://schemas.openxmlformats.org/officeDocument/2006/relationships/hyperlink" Target="mailto:expensesproject@admin.ox.ac.uk" TargetMode="Externa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5.xml"/><Relationship Id="rId6" Type="http://schemas.openxmlformats.org/officeDocument/2006/relationships/image" Target="../media/image5.gif"/><Relationship Id="rId5" Type="http://schemas.openxmlformats.org/officeDocument/2006/relationships/hyperlink" Target="mailto:expensesproject@admin.ox.ac.uk" TargetMode="Externa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5.xml"/><Relationship Id="rId6" Type="http://schemas.openxmlformats.org/officeDocument/2006/relationships/image" Target="../media/image5.gif"/><Relationship Id="rId5" Type="http://schemas.openxmlformats.org/officeDocument/2006/relationships/hyperlink" Target="mailto:expensesproject@admin.ox.ac.uk" TargetMode="Externa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5.xml"/><Relationship Id="rId6" Type="http://schemas.openxmlformats.org/officeDocument/2006/relationships/image" Target="../media/image5.gif"/><Relationship Id="rId5" Type="http://schemas.openxmlformats.org/officeDocument/2006/relationships/hyperlink" Target="mailto:expensesproject@admin.ox.ac.uk" TargetMode="Externa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hyperlink" Target="mailto:expensesproject@admin.ox.ac.uk" TargetMode="External"/><Relationship Id="rId2" Type="http://schemas.openxmlformats.org/officeDocument/2006/relationships/image" Target="../media/image4.png"/><Relationship Id="rId1" Type="http://schemas.openxmlformats.org/officeDocument/2006/relationships/slideLayout" Target="../slideLayouts/slideLayout24.xml"/><Relationship Id="rId4" Type="http://schemas.openxmlformats.org/officeDocument/2006/relationships/image" Target="../media/image5.gif"/></Relationships>
</file>

<file path=ppt/slides/_rels/slide15.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4.png"/><Relationship Id="rId7"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17.jpeg"/><Relationship Id="rId11" Type="http://schemas.openxmlformats.org/officeDocument/2006/relationships/hyperlink" Target="mailto:expensesproject@admin.ox.ac.uk" TargetMode="External"/><Relationship Id="rId5" Type="http://schemas.openxmlformats.org/officeDocument/2006/relationships/image" Target="../media/image16.jpeg"/><Relationship Id="rId10" Type="http://schemas.openxmlformats.org/officeDocument/2006/relationships/image" Target="../media/image5.gif"/><Relationship Id="rId4" Type="http://schemas.openxmlformats.org/officeDocument/2006/relationships/image" Target="../media/image15.jpeg"/><Relationship Id="rId9" Type="http://schemas.openxmlformats.org/officeDocument/2006/relationships/image" Target="../media/image20.jpeg"/></Relationships>
</file>

<file path=ppt/slides/_rels/slide16.xml.rels><?xml version="1.0" encoding="UTF-8" standalone="yes"?>
<Relationships xmlns="http://schemas.openxmlformats.org/package/2006/relationships"><Relationship Id="rId8" Type="http://schemas.openxmlformats.org/officeDocument/2006/relationships/hyperlink" Target="mailto:expensesproject@admin.ox.ac.uk" TargetMode="External"/><Relationship Id="rId3" Type="http://schemas.openxmlformats.org/officeDocument/2006/relationships/image" Target="../media/image4.png"/><Relationship Id="rId7" Type="http://schemas.openxmlformats.org/officeDocument/2006/relationships/hyperlink" Target="https://youtu.be/bjUcl-KwF1E" TargetMode="External"/><Relationship Id="rId2" Type="http://schemas.openxmlformats.org/officeDocument/2006/relationships/notesSlide" Target="../notesSlides/notesSlide15.xml"/><Relationship Id="rId1" Type="http://schemas.openxmlformats.org/officeDocument/2006/relationships/slideLayout" Target="../slideLayouts/slideLayout25.xml"/><Relationship Id="rId6" Type="http://schemas.openxmlformats.org/officeDocument/2006/relationships/hyperlink" Target="https://web.microsoftstream.com/video/0ac4312a-ef00-44ac-a7a8-0fddd655a648" TargetMode="External"/><Relationship Id="rId5" Type="http://schemas.openxmlformats.org/officeDocument/2006/relationships/hyperlink" Target="https://web.microsoftstream.com/video/ebf64299-5903-45d2-a9b5-ec224e392266" TargetMode="External"/><Relationship Id="rId4" Type="http://schemas.openxmlformats.org/officeDocument/2006/relationships/hyperlink" Target="https://web.microsoftstream.com/video/a47d44b2-daab-4cc2-b332-b4a47d3c04df" TargetMode="External"/><Relationship Id="rId9" Type="http://schemas.openxmlformats.org/officeDocument/2006/relationships/image" Target="../media/image5.gif"/></Relationships>
</file>

<file path=ppt/slides/_rels/slide1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s://finance.admin.ox.ac.uk/claimants-expenses-guidance" TargetMode="External"/><Relationship Id="rId7" Type="http://schemas.openxmlformats.org/officeDocument/2006/relationships/hyperlink" Target="https://finance.admin.ox.ac.uk/how-to-videos-2" TargetMode="External"/><Relationship Id="rId2" Type="http://schemas.openxmlformats.org/officeDocument/2006/relationships/hyperlink" Target="https://finance.admin.ox.ac.uk/expenses" TargetMode="External"/><Relationship Id="rId1" Type="http://schemas.openxmlformats.org/officeDocument/2006/relationships/slideLayout" Target="../slideLayouts/slideLayout25.xml"/><Relationship Id="rId6" Type="http://schemas.openxmlformats.org/officeDocument/2006/relationships/hyperlink" Target="https://finance.admin.ox.ac.uk/eexpenses-training-and-support" TargetMode="External"/><Relationship Id="rId5" Type="http://schemas.openxmlformats.org/officeDocument/2006/relationships/hyperlink" Target="https://finance.admin.ox.ac.uk/files/sapconcureexpensesapproverqrgpdf" TargetMode="External"/><Relationship Id="rId10" Type="http://schemas.openxmlformats.org/officeDocument/2006/relationships/image" Target="../media/image5.gif"/><Relationship Id="rId4" Type="http://schemas.openxmlformats.org/officeDocument/2006/relationships/hyperlink" Target="https://finance.admin.ox.ac.uk/files/sapconcureexpensesclaimantqrgpdf" TargetMode="External"/><Relationship Id="rId9" Type="http://schemas.openxmlformats.org/officeDocument/2006/relationships/hyperlink" Target="mailto:expensesproject@admin.ox.ac.uk"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image" Target="../media/image5.gif"/><Relationship Id="rId5" Type="http://schemas.openxmlformats.org/officeDocument/2006/relationships/hyperlink" Target="mailto:expensesproject@admin.ox.ac.uk" TargetMode="Externa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hyperlink" Target="mailto:expensesproject@admin.ox.ac.uk" TargetMode="External"/><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5.gif"/></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7.xml"/><Relationship Id="rId5" Type="http://schemas.openxmlformats.org/officeDocument/2006/relationships/hyperlink" Target="mailto:expensesproject@admin.ox.ac.uk" TargetMode="External"/><Relationship Id="rId4" Type="http://schemas.openxmlformats.org/officeDocument/2006/relationships/image" Target="../media/image5.gif"/></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4.jpg"/><Relationship Id="rId2" Type="http://schemas.openxmlformats.org/officeDocument/2006/relationships/notesSlide" Target="../notesSlides/notesSlide16.xml"/><Relationship Id="rId1" Type="http://schemas.openxmlformats.org/officeDocument/2006/relationships/slideLayout" Target="../slideLayouts/slideLayout25.xml"/><Relationship Id="rId6" Type="http://schemas.openxmlformats.org/officeDocument/2006/relationships/image" Target="../media/image5.gif"/><Relationship Id="rId5" Type="http://schemas.openxmlformats.org/officeDocument/2006/relationships/hyperlink" Target="mailto:expensesproject@admin.ox.ac.uk" TargetMode="External"/><Relationship Id="rId4" Type="http://schemas.openxmlformats.org/officeDocument/2006/relationships/image" Target="../media/image23.jpeg"/></Relationships>
</file>

<file path=ppt/slides/_rels/slide21.xml.rels><?xml version="1.0" encoding="UTF-8" standalone="yes"?>
<Relationships xmlns="http://schemas.openxmlformats.org/package/2006/relationships"><Relationship Id="rId3" Type="http://schemas.openxmlformats.org/officeDocument/2006/relationships/hyperlink" Target="https://finance.admin.ox.ac.uk/expenses" TargetMode="External"/><Relationship Id="rId7" Type="http://schemas.openxmlformats.org/officeDocument/2006/relationships/image" Target="../media/image5.gif"/><Relationship Id="rId2" Type="http://schemas.openxmlformats.org/officeDocument/2006/relationships/notesSlide" Target="../notesSlides/notesSlide17.xml"/><Relationship Id="rId1" Type="http://schemas.openxmlformats.org/officeDocument/2006/relationships/slideLayout" Target="../slideLayouts/slideLayout25.xml"/><Relationship Id="rId6" Type="http://schemas.openxmlformats.org/officeDocument/2006/relationships/hyperlink" Target="mailto:expensesproject@admin.ox.ac.uk" TargetMode="External"/><Relationship Id="rId5" Type="http://schemas.openxmlformats.org/officeDocument/2006/relationships/image" Target="../media/image2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5.xml"/><Relationship Id="rId5" Type="http://schemas.openxmlformats.org/officeDocument/2006/relationships/hyperlink" Target="mailto:expensesproject@admin.ox.ac.uk" TargetMode="External"/><Relationship Id="rId4" Type="http://schemas.openxmlformats.org/officeDocument/2006/relationships/image" Target="../media/image5.gif"/></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5.gif"/><Relationship Id="rId4" Type="http://schemas.openxmlformats.org/officeDocument/2006/relationships/diagramLayout" Target="../diagrams/layout1.xml"/><Relationship Id="rId9" Type="http://schemas.openxmlformats.org/officeDocument/2006/relationships/hyperlink" Target="mailto:expensesproject@admin.ox.ac.uk"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5.gif"/><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hyperlink" Target="mailto:expensesproject@admin.ox.ac.uk" TargetMode="Externa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7.xml"/><Relationship Id="rId5" Type="http://schemas.openxmlformats.org/officeDocument/2006/relationships/hyperlink" Target="mailto:expensesproject@admin.ox.ac.uk" TargetMode="External"/><Relationship Id="rId4" Type="http://schemas.openxmlformats.org/officeDocument/2006/relationships/image" Target="../media/image5.gif"/></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5.xml"/><Relationship Id="rId6" Type="http://schemas.openxmlformats.org/officeDocument/2006/relationships/image" Target="../media/image5.gif"/><Relationship Id="rId5" Type="http://schemas.openxmlformats.org/officeDocument/2006/relationships/hyperlink" Target="mailto:expensesproject@admin.ox.ac.uk" TargetMode="Externa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5.xml"/><Relationship Id="rId6" Type="http://schemas.openxmlformats.org/officeDocument/2006/relationships/image" Target="../media/image5.gif"/><Relationship Id="rId5" Type="http://schemas.openxmlformats.org/officeDocument/2006/relationships/hyperlink" Target="mailto:expensesproject@admin.ox.ac.uk" TargetMode="Externa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5.xml"/><Relationship Id="rId6" Type="http://schemas.openxmlformats.org/officeDocument/2006/relationships/image" Target="../media/image5.gif"/><Relationship Id="rId5" Type="http://schemas.openxmlformats.org/officeDocument/2006/relationships/hyperlink" Target="mailto:expensesproject@admin.ox.ac.uk" TargetMode="Externa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RWattsDSC_0055_retouchedforPP2.jpg&#10;Photo of Radcliffe Camera&#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606"/>
            <a:ext cx="12192000" cy="5995829"/>
          </a:xfrm>
          <a:prstGeom prst="rect">
            <a:avLst/>
          </a:prstGeom>
        </p:spPr>
      </p:pic>
      <p:pic>
        <p:nvPicPr>
          <p:cNvPr id="9" name="Picture 8" descr="Oxford University logo"/>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08524" y="85709"/>
            <a:ext cx="1824257" cy="495603"/>
          </a:xfrm>
          <a:prstGeom prst="rect">
            <a:avLst/>
          </a:prstGeom>
        </p:spPr>
      </p:pic>
      <p:sp>
        <p:nvSpPr>
          <p:cNvPr id="10" name="TextBox 9">
            <a:extLst>
              <a:ext uri="{FF2B5EF4-FFF2-40B4-BE49-F238E27FC236}">
                <a16:creationId xmlns:a16="http://schemas.microsoft.com/office/drawing/2014/main" id="{611B2E55-FA5D-4C14-AFC6-ACDFB734263E}"/>
              </a:ext>
            </a:extLst>
          </p:cNvPr>
          <p:cNvSpPr txBox="1"/>
          <p:nvPr/>
        </p:nvSpPr>
        <p:spPr>
          <a:xfrm>
            <a:off x="715179" y="1235879"/>
            <a:ext cx="6572589" cy="1538883"/>
          </a:xfrm>
          <a:prstGeom prst="rect">
            <a:avLst/>
          </a:prstGeom>
          <a:noFill/>
        </p:spPr>
        <p:txBody>
          <a:bodyPr wrap="square" rtlCol="0">
            <a:spAutoFit/>
          </a:bodyPr>
          <a:lstStyle/>
          <a:p>
            <a:r>
              <a:rPr lang="en-GB" sz="5400" b="1" dirty="0">
                <a:solidFill>
                  <a:schemeClr val="bg1"/>
                </a:solidFill>
              </a:rPr>
              <a:t>SAP Concur </a:t>
            </a:r>
            <a:r>
              <a:rPr lang="en-GB" sz="5400" b="1" dirty="0" err="1">
                <a:solidFill>
                  <a:schemeClr val="bg1"/>
                </a:solidFill>
              </a:rPr>
              <a:t>eExpenses</a:t>
            </a:r>
            <a:r>
              <a:rPr lang="en-GB" sz="5400" b="1" dirty="0">
                <a:solidFill>
                  <a:schemeClr val="bg1"/>
                </a:solidFill>
              </a:rPr>
              <a:t> </a:t>
            </a:r>
          </a:p>
          <a:p>
            <a:pPr algn="ctr"/>
            <a:endParaRPr lang="en-GB" sz="2000" b="1" dirty="0">
              <a:solidFill>
                <a:schemeClr val="bg1"/>
              </a:solidFill>
            </a:endParaRPr>
          </a:p>
          <a:p>
            <a:r>
              <a:rPr lang="en-GB" sz="2000" b="1" dirty="0" smtClean="0">
                <a:solidFill>
                  <a:schemeClr val="bg1"/>
                </a:solidFill>
              </a:rPr>
              <a:t>2021</a:t>
            </a:r>
            <a:endParaRPr lang="en-GB" sz="2000" b="1" dirty="0">
              <a:solidFill>
                <a:schemeClr val="bg1"/>
              </a:solidFill>
            </a:endParaRPr>
          </a:p>
        </p:txBody>
      </p:sp>
      <p:pic>
        <p:nvPicPr>
          <p:cNvPr id="11" name="Picture 10" descr="Focus banner logo - dark blue with cogs">
            <a:extLst>
              <a:ext uri="{FF2B5EF4-FFF2-40B4-BE49-F238E27FC236}">
                <a16:creationId xmlns:a16="http://schemas.microsoft.com/office/drawing/2014/main" id="{6B41F1FA-6677-194C-99C7-A8C9CFBE0AE8}"/>
              </a:ext>
            </a:extLst>
          </p:cNvPr>
          <p:cNvPicPr>
            <a:picLocks noChangeAspect="1"/>
          </p:cNvPicPr>
          <p:nvPr/>
        </p:nvPicPr>
        <p:blipFill rotWithShape="1">
          <a:blip r:embed="rId5"/>
          <a:srcRect l="-657" t="23221" r="657" b="66016"/>
          <a:stretch/>
        </p:blipFill>
        <p:spPr>
          <a:xfrm>
            <a:off x="-81688" y="5937348"/>
            <a:ext cx="12273688" cy="934720"/>
          </a:xfrm>
          <a:prstGeom prst="rect">
            <a:avLst/>
          </a:prstGeom>
        </p:spPr>
      </p:pic>
      <p:sp>
        <p:nvSpPr>
          <p:cNvPr id="7" name="TextBox 6" descr="Project email address: expensesproject@admin.ox.ac.uk">
            <a:extLst>
              <a:ext uri="{FF2B5EF4-FFF2-40B4-BE49-F238E27FC236}">
                <a16:creationId xmlns:a16="http://schemas.microsoft.com/office/drawing/2014/main" id="{26474B95-D4A0-4518-8484-41BB534FCECB}"/>
              </a:ext>
            </a:extLst>
          </p:cNvPr>
          <p:cNvSpPr txBox="1"/>
          <p:nvPr/>
        </p:nvSpPr>
        <p:spPr>
          <a:xfrm>
            <a:off x="9780348" y="6121084"/>
            <a:ext cx="2430162" cy="276999"/>
          </a:xfrm>
          <a:prstGeom prst="rect">
            <a:avLst/>
          </a:prstGeom>
          <a:noFill/>
        </p:spPr>
        <p:txBody>
          <a:bodyPr wrap="square" rtlCol="0">
            <a:spAutoFit/>
          </a:bodyPr>
          <a:lstStyle/>
          <a:p>
            <a:r>
              <a:rPr lang="en-GB" sz="1200" dirty="0">
                <a:solidFill>
                  <a:schemeClr val="bg1"/>
                </a:solidFill>
                <a:hlinkClick r:id="rId6">
                  <a:extLst>
                    <a:ext uri="{A12FA001-AC4F-418D-AE19-62706E023703}">
                      <ahyp:hlinkClr xmlns="" xmlns:ahyp="http://schemas.microsoft.com/office/drawing/2018/hyperlinkcolor" val="tx"/>
                    </a:ext>
                  </a:extLst>
                </a:hlinkClick>
              </a:rPr>
              <a:t>expensesproject@admin.ox.ac.uk</a:t>
            </a:r>
            <a:endParaRPr lang="en-GB" sz="1200" dirty="0">
              <a:solidFill>
                <a:schemeClr val="bg1"/>
              </a:solidFill>
            </a:endParaRPr>
          </a:p>
        </p:txBody>
      </p:sp>
      <p:sp>
        <p:nvSpPr>
          <p:cNvPr id="12" name="Slide Number Placeholder 2">
            <a:extLst>
              <a:ext uri="{FF2B5EF4-FFF2-40B4-BE49-F238E27FC236}">
                <a16:creationId xmlns:a16="http://schemas.microsoft.com/office/drawing/2014/main" id="{260EEFB6-ED2D-450D-B299-8A438C08629E}"/>
              </a:ext>
            </a:extLst>
          </p:cNvPr>
          <p:cNvSpPr txBox="1">
            <a:spLocks/>
          </p:cNvSpPr>
          <p:nvPr/>
        </p:nvSpPr>
        <p:spPr>
          <a:xfrm>
            <a:off x="8763000" y="65087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6CBD40C-4EE4-4036-BE0B-1ECBAE7125BA}" type="slidenum">
              <a:rPr lang="en-GB" smtClean="0"/>
              <a:pPr/>
              <a:t>1</a:t>
            </a:fld>
            <a:endParaRPr lang="en-GB" dirty="0"/>
          </a:p>
        </p:txBody>
      </p:sp>
      <p:pic>
        <p:nvPicPr>
          <p:cNvPr id="13" name="Picture 12" descr="Oxford University logo">
            <a:extLst>
              <a:ext uri="{FF2B5EF4-FFF2-40B4-BE49-F238E27FC236}">
                <a16:creationId xmlns:a16="http://schemas.microsoft.com/office/drawing/2014/main" id="{725194FC-AEC4-442F-A18C-556D92A69821}"/>
              </a:ext>
            </a:extLst>
          </p:cNvPr>
          <p:cNvPicPr>
            <a:picLocks noChangeAspect="1"/>
          </p:cNvPicPr>
          <p:nvPr/>
        </p:nvPicPr>
        <p:blipFill>
          <a:blip r:embed="rId7"/>
          <a:stretch>
            <a:fillRect/>
          </a:stretch>
        </p:blipFill>
        <p:spPr>
          <a:xfrm>
            <a:off x="96974" y="6009663"/>
            <a:ext cx="761954" cy="761954"/>
          </a:xfrm>
          <a:prstGeom prst="rect">
            <a:avLst/>
          </a:prstGeom>
        </p:spPr>
      </p:pic>
      <p:sp>
        <p:nvSpPr>
          <p:cNvPr id="14" name="Title 1" descr="eExpenses project">
            <a:extLst>
              <a:ext uri="{FF2B5EF4-FFF2-40B4-BE49-F238E27FC236}">
                <a16:creationId xmlns:a16="http://schemas.microsoft.com/office/drawing/2014/main" id="{213D33C1-CB3F-42FD-AD35-625626A85319}"/>
              </a:ext>
            </a:extLst>
          </p:cNvPr>
          <p:cNvSpPr txBox="1">
            <a:spLocks/>
          </p:cNvSpPr>
          <p:nvPr/>
        </p:nvSpPr>
        <p:spPr>
          <a:xfrm>
            <a:off x="858928" y="6142132"/>
            <a:ext cx="2861734" cy="48672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1600" b="1" dirty="0">
                <a:solidFill>
                  <a:schemeClr val="bg1"/>
                </a:solidFill>
                <a:latin typeface="Helvetica" pitchFamily="2" charset="0"/>
              </a:rPr>
              <a:t>E-Expenses Project</a:t>
            </a:r>
            <a:endParaRPr lang="en-US" sz="1200" b="1" dirty="0">
              <a:solidFill>
                <a:schemeClr val="bg1"/>
              </a:solidFill>
              <a:latin typeface="Helvetica" pitchFamily="2" charset="0"/>
            </a:endParaRPr>
          </a:p>
        </p:txBody>
      </p:sp>
    </p:spTree>
    <p:extLst>
      <p:ext uri="{BB962C8B-B14F-4D97-AF65-F5344CB8AC3E}">
        <p14:creationId xmlns:p14="http://schemas.microsoft.com/office/powerpoint/2010/main" val="9701213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ocus banner logo - dark blue with cogs" title="Focus programme logo banner">
            <a:extLst>
              <a:ext uri="{FF2B5EF4-FFF2-40B4-BE49-F238E27FC236}">
                <a16:creationId xmlns:a16="http://schemas.microsoft.com/office/drawing/2014/main" id="{6B41F1FA-6677-194C-99C7-A8C9CFBE0AE8}"/>
              </a:ext>
            </a:extLst>
          </p:cNvPr>
          <p:cNvPicPr>
            <a:picLocks noChangeAspect="1"/>
          </p:cNvPicPr>
          <p:nvPr/>
        </p:nvPicPr>
        <p:blipFill rotWithShape="1">
          <a:blip r:embed="rId3"/>
          <a:srcRect l="-657" t="23221" r="657" b="66016"/>
          <a:stretch/>
        </p:blipFill>
        <p:spPr>
          <a:xfrm>
            <a:off x="-81688" y="5937348"/>
            <a:ext cx="12273688" cy="934720"/>
          </a:xfrm>
          <a:prstGeom prst="rect">
            <a:avLst/>
          </a:prstGeom>
        </p:spPr>
      </p:pic>
      <p:pic>
        <p:nvPicPr>
          <p:cNvPr id="5" name="Picture 4" descr="Claim successfully submitted page showing details of claim, amount claimed, company disbursements and employee disbursements">
            <a:extLst>
              <a:ext uri="{FF2B5EF4-FFF2-40B4-BE49-F238E27FC236}">
                <a16:creationId xmlns:a16="http://schemas.microsoft.com/office/drawing/2014/main" id="{C2A91817-266F-496C-85A8-0BC27DC83B7C}"/>
              </a:ext>
            </a:extLst>
          </p:cNvPr>
          <p:cNvPicPr>
            <a:picLocks noChangeAspect="1"/>
          </p:cNvPicPr>
          <p:nvPr/>
        </p:nvPicPr>
        <p:blipFill>
          <a:blip r:embed="rId4"/>
          <a:stretch>
            <a:fillRect/>
          </a:stretch>
        </p:blipFill>
        <p:spPr>
          <a:xfrm>
            <a:off x="3230597" y="531000"/>
            <a:ext cx="8885399" cy="5378234"/>
          </a:xfrm>
          <a:prstGeom prst="rect">
            <a:avLst/>
          </a:prstGeom>
        </p:spPr>
      </p:pic>
      <p:sp>
        <p:nvSpPr>
          <p:cNvPr id="6" name="TextBox 5" descr="Creating an expense claim 4&#10;">
            <a:extLst>
              <a:ext uri="{FF2B5EF4-FFF2-40B4-BE49-F238E27FC236}">
                <a16:creationId xmlns:a16="http://schemas.microsoft.com/office/drawing/2014/main" id="{3E482C03-E234-4955-BEFA-C207DE7A5E20}"/>
              </a:ext>
            </a:extLst>
          </p:cNvPr>
          <p:cNvSpPr txBox="1"/>
          <p:nvPr/>
        </p:nvSpPr>
        <p:spPr>
          <a:xfrm>
            <a:off x="144000" y="72000"/>
            <a:ext cx="9904376" cy="430887"/>
          </a:xfrm>
          <a:prstGeom prst="rect">
            <a:avLst/>
          </a:prstGeom>
          <a:noFill/>
        </p:spPr>
        <p:txBody>
          <a:bodyPr wrap="square" rtlCol="0">
            <a:spAutoFit/>
          </a:bodyPr>
          <a:lstStyle/>
          <a:p>
            <a:r>
              <a:rPr lang="en-GB" sz="2200" b="1" dirty="0">
                <a:solidFill>
                  <a:srgbClr val="401E6E"/>
                </a:solidFill>
              </a:rPr>
              <a:t>Creating an expense claim 4</a:t>
            </a:r>
          </a:p>
        </p:txBody>
      </p:sp>
      <p:sp>
        <p:nvSpPr>
          <p:cNvPr id="7" name="TextBox 6">
            <a:extLst>
              <a:ext uri="{FF2B5EF4-FFF2-40B4-BE49-F238E27FC236}">
                <a16:creationId xmlns:a16="http://schemas.microsoft.com/office/drawing/2014/main" id="{5D55E839-A322-4DE2-8BA1-4F0E30594E65}"/>
              </a:ext>
            </a:extLst>
          </p:cNvPr>
          <p:cNvSpPr txBox="1"/>
          <p:nvPr/>
        </p:nvSpPr>
        <p:spPr>
          <a:xfrm>
            <a:off x="9780348" y="6121084"/>
            <a:ext cx="2430162" cy="276999"/>
          </a:xfrm>
          <a:prstGeom prst="rect">
            <a:avLst/>
          </a:prstGeom>
          <a:noFill/>
        </p:spPr>
        <p:txBody>
          <a:bodyPr wrap="square" rtlCol="0">
            <a:spAutoFit/>
          </a:bodyPr>
          <a:lstStyle/>
          <a:p>
            <a:r>
              <a:rPr lang="en-GB" sz="1200" dirty="0">
                <a:solidFill>
                  <a:schemeClr val="bg1"/>
                </a:solidFill>
                <a:hlinkClick r:id="rId5">
                  <a:extLst>
                    <a:ext uri="{A12FA001-AC4F-418D-AE19-62706E023703}">
                      <ahyp:hlinkClr xmlns="" xmlns:ahyp="http://schemas.microsoft.com/office/drawing/2018/hyperlinkcolor" val="tx"/>
                    </a:ext>
                  </a:extLst>
                </a:hlinkClick>
              </a:rPr>
              <a:t>expensesproject@admin.ox.ac.uk</a:t>
            </a:r>
            <a:endParaRPr lang="en-GB" sz="1200" dirty="0">
              <a:solidFill>
                <a:schemeClr val="bg1"/>
              </a:solidFill>
            </a:endParaRPr>
          </a:p>
        </p:txBody>
      </p:sp>
      <p:sp>
        <p:nvSpPr>
          <p:cNvPr id="8" name="Slide Number Placeholder 2">
            <a:extLst>
              <a:ext uri="{FF2B5EF4-FFF2-40B4-BE49-F238E27FC236}">
                <a16:creationId xmlns:a16="http://schemas.microsoft.com/office/drawing/2014/main" id="{DE4A022A-6440-4C5D-B2B8-23873FF1803E}"/>
              </a:ext>
            </a:extLst>
          </p:cNvPr>
          <p:cNvSpPr txBox="1">
            <a:spLocks/>
          </p:cNvSpPr>
          <p:nvPr/>
        </p:nvSpPr>
        <p:spPr>
          <a:xfrm>
            <a:off x="8763000" y="65087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6CBD40C-4EE4-4036-BE0B-1ECBAE7125BA}" type="slidenum">
              <a:rPr lang="en-GB" smtClean="0"/>
              <a:pPr/>
              <a:t>10</a:t>
            </a:fld>
            <a:endParaRPr lang="en-GB" dirty="0"/>
          </a:p>
        </p:txBody>
      </p:sp>
      <p:pic>
        <p:nvPicPr>
          <p:cNvPr id="9" name="Picture 8" descr="Oxford University logo">
            <a:extLst>
              <a:ext uri="{FF2B5EF4-FFF2-40B4-BE49-F238E27FC236}">
                <a16:creationId xmlns:a16="http://schemas.microsoft.com/office/drawing/2014/main" id="{B4C787FA-E9DA-4590-9B2B-5CD1F615CE72}"/>
              </a:ext>
            </a:extLst>
          </p:cNvPr>
          <p:cNvPicPr>
            <a:picLocks noChangeAspect="1"/>
          </p:cNvPicPr>
          <p:nvPr/>
        </p:nvPicPr>
        <p:blipFill>
          <a:blip r:embed="rId6"/>
          <a:stretch>
            <a:fillRect/>
          </a:stretch>
        </p:blipFill>
        <p:spPr>
          <a:xfrm>
            <a:off x="96974" y="6009663"/>
            <a:ext cx="761954" cy="761954"/>
          </a:xfrm>
          <a:prstGeom prst="rect">
            <a:avLst/>
          </a:prstGeom>
        </p:spPr>
      </p:pic>
      <p:sp>
        <p:nvSpPr>
          <p:cNvPr id="10" name="Title 1">
            <a:extLst>
              <a:ext uri="{FF2B5EF4-FFF2-40B4-BE49-F238E27FC236}">
                <a16:creationId xmlns:a16="http://schemas.microsoft.com/office/drawing/2014/main" id="{5A5BB87D-E752-461E-BB2A-A1EAE209F90E}"/>
              </a:ext>
            </a:extLst>
          </p:cNvPr>
          <p:cNvSpPr txBox="1">
            <a:spLocks/>
          </p:cNvSpPr>
          <p:nvPr/>
        </p:nvSpPr>
        <p:spPr>
          <a:xfrm>
            <a:off x="858928" y="6142132"/>
            <a:ext cx="2861734" cy="48672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600" b="1" dirty="0">
                <a:solidFill>
                  <a:schemeClr val="bg1"/>
                </a:solidFill>
                <a:latin typeface="Helvetica" pitchFamily="2" charset="0"/>
              </a:rPr>
              <a:t>Focus </a:t>
            </a:r>
            <a:r>
              <a:rPr lang="en-GB" sz="1600" b="1" dirty="0">
                <a:solidFill>
                  <a:schemeClr val="bg1"/>
                </a:solidFill>
                <a:latin typeface="Helvetica" pitchFamily="2" charset="0"/>
              </a:rPr>
              <a:t>E-Expenses Project</a:t>
            </a:r>
            <a:endParaRPr lang="en-US" sz="1200" b="1" dirty="0">
              <a:solidFill>
                <a:schemeClr val="bg1"/>
              </a:solidFill>
              <a:latin typeface="Helvetica" pitchFamily="2" charset="0"/>
            </a:endParaRPr>
          </a:p>
        </p:txBody>
      </p:sp>
      <p:sp>
        <p:nvSpPr>
          <p:cNvPr id="11" name="TextBox 10"/>
          <p:cNvSpPr txBox="1"/>
          <p:nvPr/>
        </p:nvSpPr>
        <p:spPr>
          <a:xfrm>
            <a:off x="551842" y="1264524"/>
            <a:ext cx="2154467" cy="1200329"/>
          </a:xfrm>
          <a:prstGeom prst="rect">
            <a:avLst/>
          </a:prstGeom>
          <a:solidFill>
            <a:schemeClr val="accent1">
              <a:lumMod val="40000"/>
              <a:lumOff val="60000"/>
            </a:schemeClr>
          </a:solidFill>
        </p:spPr>
        <p:txBody>
          <a:bodyPr wrap="square" rtlCol="0">
            <a:spAutoFit/>
          </a:bodyPr>
          <a:lstStyle/>
          <a:p>
            <a:pPr lvl="0"/>
            <a:r>
              <a:rPr lang="en-GB" dirty="0"/>
              <a:t>The summary of the expense claim will be displayed once it has been submitted</a:t>
            </a:r>
          </a:p>
        </p:txBody>
      </p:sp>
    </p:spTree>
    <p:extLst>
      <p:ext uri="{BB962C8B-B14F-4D97-AF65-F5344CB8AC3E}">
        <p14:creationId xmlns:p14="http://schemas.microsoft.com/office/powerpoint/2010/main" val="14276276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ocus banner logo - dark blue with cogs" title="Focus programme logo banner">
            <a:extLst>
              <a:ext uri="{FF2B5EF4-FFF2-40B4-BE49-F238E27FC236}">
                <a16:creationId xmlns:a16="http://schemas.microsoft.com/office/drawing/2014/main" id="{6B41F1FA-6677-194C-99C7-A8C9CFBE0AE8}"/>
              </a:ext>
            </a:extLst>
          </p:cNvPr>
          <p:cNvPicPr>
            <a:picLocks noChangeAspect="1"/>
          </p:cNvPicPr>
          <p:nvPr/>
        </p:nvPicPr>
        <p:blipFill rotWithShape="1">
          <a:blip r:embed="rId3"/>
          <a:srcRect l="-657" t="23221" r="657" b="66016"/>
          <a:stretch/>
        </p:blipFill>
        <p:spPr>
          <a:xfrm>
            <a:off x="-81688" y="5937348"/>
            <a:ext cx="12273688" cy="934720"/>
          </a:xfrm>
          <a:prstGeom prst="rect">
            <a:avLst/>
          </a:prstGeom>
        </p:spPr>
      </p:pic>
      <p:pic>
        <p:nvPicPr>
          <p:cNvPr id="3" name="Picture 2" descr="SAP Concur eExpenses homepage showing Active claims and button to create new claim and Submitted claims">
            <a:extLst>
              <a:ext uri="{FF2B5EF4-FFF2-40B4-BE49-F238E27FC236}">
                <a16:creationId xmlns:a16="http://schemas.microsoft.com/office/drawing/2014/main" id="{32A269B2-A9E4-4DBB-941A-EDF6BE98E823}"/>
              </a:ext>
            </a:extLst>
          </p:cNvPr>
          <p:cNvPicPr>
            <a:picLocks noChangeAspect="1"/>
          </p:cNvPicPr>
          <p:nvPr/>
        </p:nvPicPr>
        <p:blipFill>
          <a:blip r:embed="rId4"/>
          <a:stretch>
            <a:fillRect/>
          </a:stretch>
        </p:blipFill>
        <p:spPr>
          <a:xfrm>
            <a:off x="3720662" y="502887"/>
            <a:ext cx="8243667" cy="5262280"/>
          </a:xfrm>
          <a:prstGeom prst="rect">
            <a:avLst/>
          </a:prstGeom>
        </p:spPr>
      </p:pic>
      <p:sp>
        <p:nvSpPr>
          <p:cNvPr id="5" name="TextBox 4" descr="Creating an expense claim 5&#10;">
            <a:extLst>
              <a:ext uri="{FF2B5EF4-FFF2-40B4-BE49-F238E27FC236}">
                <a16:creationId xmlns:a16="http://schemas.microsoft.com/office/drawing/2014/main" id="{C42BF4A9-5E13-40F1-8071-BF0CE5EBF056}"/>
              </a:ext>
            </a:extLst>
          </p:cNvPr>
          <p:cNvSpPr txBox="1"/>
          <p:nvPr/>
        </p:nvSpPr>
        <p:spPr>
          <a:xfrm>
            <a:off x="144000" y="72000"/>
            <a:ext cx="9904376" cy="430887"/>
          </a:xfrm>
          <a:prstGeom prst="rect">
            <a:avLst/>
          </a:prstGeom>
          <a:noFill/>
        </p:spPr>
        <p:txBody>
          <a:bodyPr wrap="square" rtlCol="0">
            <a:spAutoFit/>
          </a:bodyPr>
          <a:lstStyle/>
          <a:p>
            <a:r>
              <a:rPr lang="en-GB" sz="2200" b="1" dirty="0">
                <a:solidFill>
                  <a:srgbClr val="401E6E"/>
                </a:solidFill>
              </a:rPr>
              <a:t>Creating an expense claim 5</a:t>
            </a:r>
          </a:p>
        </p:txBody>
      </p:sp>
      <p:sp>
        <p:nvSpPr>
          <p:cNvPr id="6" name="TextBox 5">
            <a:extLst>
              <a:ext uri="{FF2B5EF4-FFF2-40B4-BE49-F238E27FC236}">
                <a16:creationId xmlns:a16="http://schemas.microsoft.com/office/drawing/2014/main" id="{99DF5A5E-B756-4C8C-8DBB-328B1E45B37F}"/>
              </a:ext>
            </a:extLst>
          </p:cNvPr>
          <p:cNvSpPr txBox="1"/>
          <p:nvPr/>
        </p:nvSpPr>
        <p:spPr>
          <a:xfrm>
            <a:off x="9780348" y="6121084"/>
            <a:ext cx="2430162" cy="276999"/>
          </a:xfrm>
          <a:prstGeom prst="rect">
            <a:avLst/>
          </a:prstGeom>
          <a:noFill/>
        </p:spPr>
        <p:txBody>
          <a:bodyPr wrap="square" rtlCol="0">
            <a:spAutoFit/>
          </a:bodyPr>
          <a:lstStyle/>
          <a:p>
            <a:r>
              <a:rPr lang="en-GB" sz="1200" dirty="0">
                <a:solidFill>
                  <a:schemeClr val="bg1"/>
                </a:solidFill>
                <a:hlinkClick r:id="rId5">
                  <a:extLst>
                    <a:ext uri="{A12FA001-AC4F-418D-AE19-62706E023703}">
                      <ahyp:hlinkClr xmlns="" xmlns:ahyp="http://schemas.microsoft.com/office/drawing/2018/hyperlinkcolor" val="tx"/>
                    </a:ext>
                  </a:extLst>
                </a:hlinkClick>
              </a:rPr>
              <a:t>expensesproject@admin.ox.ac.uk</a:t>
            </a:r>
            <a:endParaRPr lang="en-GB" sz="1200" dirty="0">
              <a:solidFill>
                <a:schemeClr val="bg1"/>
              </a:solidFill>
            </a:endParaRPr>
          </a:p>
        </p:txBody>
      </p:sp>
      <p:sp>
        <p:nvSpPr>
          <p:cNvPr id="7" name="Slide Number Placeholder 2">
            <a:extLst>
              <a:ext uri="{FF2B5EF4-FFF2-40B4-BE49-F238E27FC236}">
                <a16:creationId xmlns:a16="http://schemas.microsoft.com/office/drawing/2014/main" id="{2051703D-DDD9-434D-A486-64C533CE39C2}"/>
              </a:ext>
            </a:extLst>
          </p:cNvPr>
          <p:cNvSpPr txBox="1">
            <a:spLocks/>
          </p:cNvSpPr>
          <p:nvPr/>
        </p:nvSpPr>
        <p:spPr>
          <a:xfrm>
            <a:off x="8763000" y="65087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6CBD40C-4EE4-4036-BE0B-1ECBAE7125BA}" type="slidenum">
              <a:rPr lang="en-GB" smtClean="0"/>
              <a:pPr/>
              <a:t>11</a:t>
            </a:fld>
            <a:endParaRPr lang="en-GB" dirty="0"/>
          </a:p>
        </p:txBody>
      </p:sp>
      <p:pic>
        <p:nvPicPr>
          <p:cNvPr id="8" name="Picture 7" descr="Oxford University logo">
            <a:extLst>
              <a:ext uri="{FF2B5EF4-FFF2-40B4-BE49-F238E27FC236}">
                <a16:creationId xmlns:a16="http://schemas.microsoft.com/office/drawing/2014/main" id="{D92782E4-FD2D-4B13-890C-7C1E7C764159}"/>
              </a:ext>
            </a:extLst>
          </p:cNvPr>
          <p:cNvPicPr>
            <a:picLocks noChangeAspect="1"/>
          </p:cNvPicPr>
          <p:nvPr/>
        </p:nvPicPr>
        <p:blipFill>
          <a:blip r:embed="rId6"/>
          <a:stretch>
            <a:fillRect/>
          </a:stretch>
        </p:blipFill>
        <p:spPr>
          <a:xfrm>
            <a:off x="96974" y="6009663"/>
            <a:ext cx="761954" cy="761954"/>
          </a:xfrm>
          <a:prstGeom prst="rect">
            <a:avLst/>
          </a:prstGeom>
        </p:spPr>
      </p:pic>
      <p:sp>
        <p:nvSpPr>
          <p:cNvPr id="9" name="Title 1">
            <a:extLst>
              <a:ext uri="{FF2B5EF4-FFF2-40B4-BE49-F238E27FC236}">
                <a16:creationId xmlns:a16="http://schemas.microsoft.com/office/drawing/2014/main" id="{3C36D7EB-0AF2-4A8F-A1AE-0973B53AE9C6}"/>
              </a:ext>
            </a:extLst>
          </p:cNvPr>
          <p:cNvSpPr txBox="1">
            <a:spLocks/>
          </p:cNvSpPr>
          <p:nvPr/>
        </p:nvSpPr>
        <p:spPr>
          <a:xfrm>
            <a:off x="858928" y="6142132"/>
            <a:ext cx="2861734" cy="48672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600" b="1" dirty="0">
                <a:solidFill>
                  <a:schemeClr val="bg1"/>
                </a:solidFill>
                <a:latin typeface="Helvetica" pitchFamily="2" charset="0"/>
              </a:rPr>
              <a:t>Focus </a:t>
            </a:r>
            <a:r>
              <a:rPr lang="en-GB" sz="1600" b="1" dirty="0">
                <a:solidFill>
                  <a:schemeClr val="bg1"/>
                </a:solidFill>
                <a:latin typeface="Helvetica" pitchFamily="2" charset="0"/>
              </a:rPr>
              <a:t>E-Expenses Project</a:t>
            </a:r>
            <a:endParaRPr lang="en-US" sz="1200" b="1" dirty="0">
              <a:solidFill>
                <a:schemeClr val="bg1"/>
              </a:solidFill>
              <a:latin typeface="Helvetica" pitchFamily="2" charset="0"/>
            </a:endParaRPr>
          </a:p>
        </p:txBody>
      </p:sp>
      <p:sp>
        <p:nvSpPr>
          <p:cNvPr id="10" name="TextBox 9"/>
          <p:cNvSpPr txBox="1"/>
          <p:nvPr/>
        </p:nvSpPr>
        <p:spPr>
          <a:xfrm>
            <a:off x="551842" y="1264524"/>
            <a:ext cx="2154467" cy="1477328"/>
          </a:xfrm>
          <a:prstGeom prst="rect">
            <a:avLst/>
          </a:prstGeom>
          <a:solidFill>
            <a:schemeClr val="accent1">
              <a:lumMod val="40000"/>
              <a:lumOff val="60000"/>
            </a:schemeClr>
          </a:solidFill>
        </p:spPr>
        <p:txBody>
          <a:bodyPr wrap="square" rtlCol="0">
            <a:spAutoFit/>
          </a:bodyPr>
          <a:lstStyle/>
          <a:p>
            <a:pPr lvl="0"/>
            <a:r>
              <a:rPr lang="en-GB" dirty="0"/>
              <a:t>The claimant can see the progress of their claim(s) on their </a:t>
            </a:r>
            <a:r>
              <a:rPr lang="en-GB" dirty="0" err="1"/>
              <a:t>eExpenses</a:t>
            </a:r>
            <a:r>
              <a:rPr lang="en-GB" dirty="0"/>
              <a:t> homepage</a:t>
            </a:r>
          </a:p>
        </p:txBody>
      </p:sp>
    </p:spTree>
    <p:extLst>
      <p:ext uri="{BB962C8B-B14F-4D97-AF65-F5344CB8AC3E}">
        <p14:creationId xmlns:p14="http://schemas.microsoft.com/office/powerpoint/2010/main" val="32224473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ocus banner logo - dark blue with cogs" title="Focus programme logo banner">
            <a:extLst>
              <a:ext uri="{FF2B5EF4-FFF2-40B4-BE49-F238E27FC236}">
                <a16:creationId xmlns:a16="http://schemas.microsoft.com/office/drawing/2014/main" id="{6B41F1FA-6677-194C-99C7-A8C9CFBE0AE8}"/>
              </a:ext>
            </a:extLst>
          </p:cNvPr>
          <p:cNvPicPr>
            <a:picLocks noChangeAspect="1"/>
          </p:cNvPicPr>
          <p:nvPr/>
        </p:nvPicPr>
        <p:blipFill rotWithShape="1">
          <a:blip r:embed="rId3"/>
          <a:srcRect l="-657" t="23221" r="657" b="66016"/>
          <a:stretch/>
        </p:blipFill>
        <p:spPr>
          <a:xfrm>
            <a:off x="-81688" y="5937348"/>
            <a:ext cx="12273688" cy="934720"/>
          </a:xfrm>
          <a:prstGeom prst="rect">
            <a:avLst/>
          </a:prstGeom>
        </p:spPr>
      </p:pic>
      <p:pic>
        <p:nvPicPr>
          <p:cNvPr id="3" name="Picture 2" descr="SAP Concur eExpenses homepage for approver showing Required approvals, available expenses and open claims">
            <a:extLst>
              <a:ext uri="{FF2B5EF4-FFF2-40B4-BE49-F238E27FC236}">
                <a16:creationId xmlns:a16="http://schemas.microsoft.com/office/drawing/2014/main" id="{CF234221-5C95-4AF2-ACAA-728BEF5B9E40}"/>
              </a:ext>
            </a:extLst>
          </p:cNvPr>
          <p:cNvPicPr>
            <a:picLocks noChangeAspect="1"/>
          </p:cNvPicPr>
          <p:nvPr/>
        </p:nvPicPr>
        <p:blipFill>
          <a:blip r:embed="rId4"/>
          <a:stretch>
            <a:fillRect/>
          </a:stretch>
        </p:blipFill>
        <p:spPr>
          <a:xfrm>
            <a:off x="3720662" y="548373"/>
            <a:ext cx="7404452" cy="5333641"/>
          </a:xfrm>
          <a:prstGeom prst="rect">
            <a:avLst/>
          </a:prstGeom>
        </p:spPr>
      </p:pic>
      <p:sp>
        <p:nvSpPr>
          <p:cNvPr id="6" name="TextBox 5" descr="Approving an expense claim 1&#10;">
            <a:extLst>
              <a:ext uri="{FF2B5EF4-FFF2-40B4-BE49-F238E27FC236}">
                <a16:creationId xmlns:a16="http://schemas.microsoft.com/office/drawing/2014/main" id="{58CB73F9-44B6-46AD-A10E-7035CF14075A}"/>
              </a:ext>
            </a:extLst>
          </p:cNvPr>
          <p:cNvSpPr txBox="1"/>
          <p:nvPr/>
        </p:nvSpPr>
        <p:spPr>
          <a:xfrm>
            <a:off x="144000" y="72000"/>
            <a:ext cx="9904376" cy="430887"/>
          </a:xfrm>
          <a:prstGeom prst="rect">
            <a:avLst/>
          </a:prstGeom>
          <a:noFill/>
        </p:spPr>
        <p:txBody>
          <a:bodyPr wrap="square" rtlCol="0">
            <a:spAutoFit/>
          </a:bodyPr>
          <a:lstStyle/>
          <a:p>
            <a:r>
              <a:rPr lang="en-GB" sz="2200" b="1" dirty="0">
                <a:solidFill>
                  <a:srgbClr val="401E6E"/>
                </a:solidFill>
              </a:rPr>
              <a:t>Approving an expense claim 1</a:t>
            </a:r>
          </a:p>
        </p:txBody>
      </p:sp>
      <p:sp>
        <p:nvSpPr>
          <p:cNvPr id="5" name="TextBox 4">
            <a:extLst>
              <a:ext uri="{FF2B5EF4-FFF2-40B4-BE49-F238E27FC236}">
                <a16:creationId xmlns:a16="http://schemas.microsoft.com/office/drawing/2014/main" id="{075A1DFC-F311-4368-A5F4-37E1D829A9AF}"/>
              </a:ext>
            </a:extLst>
          </p:cNvPr>
          <p:cNvSpPr txBox="1"/>
          <p:nvPr/>
        </p:nvSpPr>
        <p:spPr>
          <a:xfrm>
            <a:off x="9780348" y="6121084"/>
            <a:ext cx="2430162" cy="276999"/>
          </a:xfrm>
          <a:prstGeom prst="rect">
            <a:avLst/>
          </a:prstGeom>
          <a:noFill/>
        </p:spPr>
        <p:txBody>
          <a:bodyPr wrap="square" rtlCol="0">
            <a:spAutoFit/>
          </a:bodyPr>
          <a:lstStyle/>
          <a:p>
            <a:r>
              <a:rPr lang="en-GB" sz="1200" dirty="0">
                <a:solidFill>
                  <a:schemeClr val="bg1"/>
                </a:solidFill>
                <a:hlinkClick r:id="rId5">
                  <a:extLst>
                    <a:ext uri="{A12FA001-AC4F-418D-AE19-62706E023703}">
                      <ahyp:hlinkClr xmlns="" xmlns:ahyp="http://schemas.microsoft.com/office/drawing/2018/hyperlinkcolor" val="tx"/>
                    </a:ext>
                  </a:extLst>
                </a:hlinkClick>
              </a:rPr>
              <a:t>expensesproject@admin.ox.ac.uk</a:t>
            </a:r>
            <a:endParaRPr lang="en-GB" sz="1200" dirty="0">
              <a:solidFill>
                <a:schemeClr val="bg1"/>
              </a:solidFill>
            </a:endParaRPr>
          </a:p>
        </p:txBody>
      </p:sp>
      <p:sp>
        <p:nvSpPr>
          <p:cNvPr id="7" name="Slide Number Placeholder 2">
            <a:extLst>
              <a:ext uri="{FF2B5EF4-FFF2-40B4-BE49-F238E27FC236}">
                <a16:creationId xmlns:a16="http://schemas.microsoft.com/office/drawing/2014/main" id="{6F92F794-C1FB-42DD-B688-C36399BBF3C8}"/>
              </a:ext>
            </a:extLst>
          </p:cNvPr>
          <p:cNvSpPr txBox="1">
            <a:spLocks/>
          </p:cNvSpPr>
          <p:nvPr/>
        </p:nvSpPr>
        <p:spPr>
          <a:xfrm>
            <a:off x="8763000" y="65087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6CBD40C-4EE4-4036-BE0B-1ECBAE7125BA}" type="slidenum">
              <a:rPr lang="en-GB" smtClean="0"/>
              <a:pPr/>
              <a:t>12</a:t>
            </a:fld>
            <a:endParaRPr lang="en-GB" dirty="0"/>
          </a:p>
        </p:txBody>
      </p:sp>
      <p:pic>
        <p:nvPicPr>
          <p:cNvPr id="8" name="Picture 7" descr="Oxford University logo">
            <a:extLst>
              <a:ext uri="{FF2B5EF4-FFF2-40B4-BE49-F238E27FC236}">
                <a16:creationId xmlns:a16="http://schemas.microsoft.com/office/drawing/2014/main" id="{A725F837-016B-4706-B933-A8A3BD0ADEF3}"/>
              </a:ext>
            </a:extLst>
          </p:cNvPr>
          <p:cNvPicPr>
            <a:picLocks noChangeAspect="1"/>
          </p:cNvPicPr>
          <p:nvPr/>
        </p:nvPicPr>
        <p:blipFill>
          <a:blip r:embed="rId6"/>
          <a:stretch>
            <a:fillRect/>
          </a:stretch>
        </p:blipFill>
        <p:spPr>
          <a:xfrm>
            <a:off x="96974" y="6009663"/>
            <a:ext cx="761954" cy="761954"/>
          </a:xfrm>
          <a:prstGeom prst="rect">
            <a:avLst/>
          </a:prstGeom>
        </p:spPr>
      </p:pic>
      <p:sp>
        <p:nvSpPr>
          <p:cNvPr id="9" name="Title 1">
            <a:extLst>
              <a:ext uri="{FF2B5EF4-FFF2-40B4-BE49-F238E27FC236}">
                <a16:creationId xmlns:a16="http://schemas.microsoft.com/office/drawing/2014/main" id="{741215F6-500D-42C2-91BD-D043DBF744F1}"/>
              </a:ext>
            </a:extLst>
          </p:cNvPr>
          <p:cNvSpPr txBox="1">
            <a:spLocks/>
          </p:cNvSpPr>
          <p:nvPr/>
        </p:nvSpPr>
        <p:spPr>
          <a:xfrm>
            <a:off x="858928" y="6142132"/>
            <a:ext cx="2861734" cy="48672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600" b="1" dirty="0">
                <a:solidFill>
                  <a:schemeClr val="bg1"/>
                </a:solidFill>
                <a:latin typeface="Helvetica" pitchFamily="2" charset="0"/>
              </a:rPr>
              <a:t>Focus </a:t>
            </a:r>
            <a:r>
              <a:rPr lang="en-GB" sz="1600" b="1" dirty="0">
                <a:solidFill>
                  <a:schemeClr val="bg1"/>
                </a:solidFill>
                <a:latin typeface="Helvetica" pitchFamily="2" charset="0"/>
              </a:rPr>
              <a:t>E-Expenses Project</a:t>
            </a:r>
            <a:endParaRPr lang="en-US" sz="1200" b="1" dirty="0">
              <a:solidFill>
                <a:schemeClr val="bg1"/>
              </a:solidFill>
              <a:latin typeface="Helvetica" pitchFamily="2" charset="0"/>
            </a:endParaRPr>
          </a:p>
        </p:txBody>
      </p:sp>
      <p:sp>
        <p:nvSpPr>
          <p:cNvPr id="10" name="TextBox 9"/>
          <p:cNvSpPr txBox="1"/>
          <p:nvPr/>
        </p:nvSpPr>
        <p:spPr>
          <a:xfrm>
            <a:off x="551842" y="1264524"/>
            <a:ext cx="2532180" cy="4247317"/>
          </a:xfrm>
          <a:prstGeom prst="rect">
            <a:avLst/>
          </a:prstGeom>
          <a:solidFill>
            <a:schemeClr val="accent1">
              <a:lumMod val="40000"/>
              <a:lumOff val="60000"/>
            </a:schemeClr>
          </a:solidFill>
        </p:spPr>
        <p:txBody>
          <a:bodyPr wrap="square" rtlCol="0">
            <a:spAutoFit/>
          </a:bodyPr>
          <a:lstStyle/>
          <a:p>
            <a:r>
              <a:rPr lang="en-GB" dirty="0"/>
              <a:t>Budget-holders and approvers will receive Email notification that a claim needs their attention.</a:t>
            </a:r>
          </a:p>
          <a:p>
            <a:pPr lvl="0"/>
            <a:r>
              <a:rPr lang="en-GB" dirty="0"/>
              <a:t>Budget-holders will automatically see any claims needing approval when they log in to SAP Concur </a:t>
            </a:r>
            <a:r>
              <a:rPr lang="en-GB" dirty="0" err="1"/>
              <a:t>eExpenses</a:t>
            </a:r>
            <a:r>
              <a:rPr lang="en-GB" dirty="0"/>
              <a:t>.  Level 1, 2 and 3 approvers would need to ensure they are acting as the master account approver (via Profile) to see this.  </a:t>
            </a:r>
          </a:p>
        </p:txBody>
      </p:sp>
    </p:spTree>
    <p:extLst>
      <p:ext uri="{BB962C8B-B14F-4D97-AF65-F5344CB8AC3E}">
        <p14:creationId xmlns:p14="http://schemas.microsoft.com/office/powerpoint/2010/main" val="40393171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ocus banner logo - dark blue with cogs" title="Focus programme logo banner">
            <a:extLst>
              <a:ext uri="{FF2B5EF4-FFF2-40B4-BE49-F238E27FC236}">
                <a16:creationId xmlns:a16="http://schemas.microsoft.com/office/drawing/2014/main" id="{6B41F1FA-6677-194C-99C7-A8C9CFBE0AE8}"/>
              </a:ext>
            </a:extLst>
          </p:cNvPr>
          <p:cNvPicPr>
            <a:picLocks noChangeAspect="1"/>
          </p:cNvPicPr>
          <p:nvPr/>
        </p:nvPicPr>
        <p:blipFill rotWithShape="1">
          <a:blip r:embed="rId3"/>
          <a:srcRect l="-657" t="23221" r="657" b="66016"/>
          <a:stretch/>
        </p:blipFill>
        <p:spPr>
          <a:xfrm>
            <a:off x="-81688" y="5937348"/>
            <a:ext cx="12273688" cy="934720"/>
          </a:xfrm>
          <a:prstGeom prst="rect">
            <a:avLst/>
          </a:prstGeom>
        </p:spPr>
      </p:pic>
      <p:pic>
        <p:nvPicPr>
          <p:cNvPr id="5" name="Picture 4" descr="Approvals screen showing claim details and exceptions that need checking by approver.  Also option button to Send back to employee or Approve">
            <a:extLst>
              <a:ext uri="{FF2B5EF4-FFF2-40B4-BE49-F238E27FC236}">
                <a16:creationId xmlns:a16="http://schemas.microsoft.com/office/drawing/2014/main" id="{CA8085A6-3B7A-43CA-A4F7-975C09781782}"/>
              </a:ext>
            </a:extLst>
          </p:cNvPr>
          <p:cNvPicPr>
            <a:picLocks noChangeAspect="1"/>
          </p:cNvPicPr>
          <p:nvPr/>
        </p:nvPicPr>
        <p:blipFill>
          <a:blip r:embed="rId4"/>
          <a:stretch>
            <a:fillRect/>
          </a:stretch>
        </p:blipFill>
        <p:spPr>
          <a:xfrm>
            <a:off x="2289795" y="1244131"/>
            <a:ext cx="9778474" cy="3951972"/>
          </a:xfrm>
          <a:prstGeom prst="rect">
            <a:avLst/>
          </a:prstGeom>
        </p:spPr>
      </p:pic>
      <p:sp>
        <p:nvSpPr>
          <p:cNvPr id="6" name="TextBox 5" descr="Approving an expense claim 2&#10;">
            <a:extLst>
              <a:ext uri="{FF2B5EF4-FFF2-40B4-BE49-F238E27FC236}">
                <a16:creationId xmlns:a16="http://schemas.microsoft.com/office/drawing/2014/main" id="{58CB73F9-44B6-46AD-A10E-7035CF14075A}"/>
              </a:ext>
            </a:extLst>
          </p:cNvPr>
          <p:cNvSpPr txBox="1"/>
          <p:nvPr/>
        </p:nvSpPr>
        <p:spPr>
          <a:xfrm>
            <a:off x="144000" y="72000"/>
            <a:ext cx="9904376" cy="430887"/>
          </a:xfrm>
          <a:prstGeom prst="rect">
            <a:avLst/>
          </a:prstGeom>
          <a:noFill/>
        </p:spPr>
        <p:txBody>
          <a:bodyPr wrap="square" rtlCol="0">
            <a:spAutoFit/>
          </a:bodyPr>
          <a:lstStyle/>
          <a:p>
            <a:r>
              <a:rPr lang="en-GB" sz="2200" b="1" dirty="0">
                <a:solidFill>
                  <a:srgbClr val="401E6E"/>
                </a:solidFill>
              </a:rPr>
              <a:t>Approving an expense claim 2 </a:t>
            </a:r>
          </a:p>
        </p:txBody>
      </p:sp>
      <p:sp>
        <p:nvSpPr>
          <p:cNvPr id="7" name="TextBox 6">
            <a:extLst>
              <a:ext uri="{FF2B5EF4-FFF2-40B4-BE49-F238E27FC236}">
                <a16:creationId xmlns:a16="http://schemas.microsoft.com/office/drawing/2014/main" id="{BEF9128E-4380-413D-8A32-356ED97AA613}"/>
              </a:ext>
            </a:extLst>
          </p:cNvPr>
          <p:cNvSpPr txBox="1"/>
          <p:nvPr/>
        </p:nvSpPr>
        <p:spPr>
          <a:xfrm>
            <a:off x="9780348" y="6121084"/>
            <a:ext cx="2430162" cy="276999"/>
          </a:xfrm>
          <a:prstGeom prst="rect">
            <a:avLst/>
          </a:prstGeom>
          <a:noFill/>
        </p:spPr>
        <p:txBody>
          <a:bodyPr wrap="square" rtlCol="0">
            <a:spAutoFit/>
          </a:bodyPr>
          <a:lstStyle/>
          <a:p>
            <a:r>
              <a:rPr lang="en-GB" sz="1200" dirty="0">
                <a:solidFill>
                  <a:schemeClr val="bg1"/>
                </a:solidFill>
                <a:hlinkClick r:id="rId5">
                  <a:extLst>
                    <a:ext uri="{A12FA001-AC4F-418D-AE19-62706E023703}">
                      <ahyp:hlinkClr xmlns="" xmlns:ahyp="http://schemas.microsoft.com/office/drawing/2018/hyperlinkcolor" val="tx"/>
                    </a:ext>
                  </a:extLst>
                </a:hlinkClick>
              </a:rPr>
              <a:t>expensesproject@admin.ox.ac.uk</a:t>
            </a:r>
            <a:endParaRPr lang="en-GB" sz="1200" dirty="0">
              <a:solidFill>
                <a:schemeClr val="bg1"/>
              </a:solidFill>
            </a:endParaRPr>
          </a:p>
        </p:txBody>
      </p:sp>
      <p:sp>
        <p:nvSpPr>
          <p:cNvPr id="8" name="Slide Number Placeholder 2">
            <a:extLst>
              <a:ext uri="{FF2B5EF4-FFF2-40B4-BE49-F238E27FC236}">
                <a16:creationId xmlns:a16="http://schemas.microsoft.com/office/drawing/2014/main" id="{89881723-8DFC-413D-99E4-2CA2C2EAC8B7}"/>
              </a:ext>
            </a:extLst>
          </p:cNvPr>
          <p:cNvSpPr txBox="1">
            <a:spLocks/>
          </p:cNvSpPr>
          <p:nvPr/>
        </p:nvSpPr>
        <p:spPr>
          <a:xfrm>
            <a:off x="8763000" y="65087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6CBD40C-4EE4-4036-BE0B-1ECBAE7125BA}" type="slidenum">
              <a:rPr lang="en-GB" smtClean="0"/>
              <a:pPr/>
              <a:t>13</a:t>
            </a:fld>
            <a:endParaRPr lang="en-GB" dirty="0"/>
          </a:p>
        </p:txBody>
      </p:sp>
      <p:pic>
        <p:nvPicPr>
          <p:cNvPr id="9" name="Picture 8" descr="Oxford University logo">
            <a:extLst>
              <a:ext uri="{FF2B5EF4-FFF2-40B4-BE49-F238E27FC236}">
                <a16:creationId xmlns:a16="http://schemas.microsoft.com/office/drawing/2014/main" id="{9C450D96-A2D0-46DC-BBCE-609CC2A4C4D8}"/>
              </a:ext>
            </a:extLst>
          </p:cNvPr>
          <p:cNvPicPr>
            <a:picLocks noChangeAspect="1"/>
          </p:cNvPicPr>
          <p:nvPr/>
        </p:nvPicPr>
        <p:blipFill>
          <a:blip r:embed="rId6"/>
          <a:stretch>
            <a:fillRect/>
          </a:stretch>
        </p:blipFill>
        <p:spPr>
          <a:xfrm>
            <a:off x="96974" y="6009663"/>
            <a:ext cx="761954" cy="761954"/>
          </a:xfrm>
          <a:prstGeom prst="rect">
            <a:avLst/>
          </a:prstGeom>
        </p:spPr>
      </p:pic>
      <p:sp>
        <p:nvSpPr>
          <p:cNvPr id="10" name="Title 1">
            <a:extLst>
              <a:ext uri="{FF2B5EF4-FFF2-40B4-BE49-F238E27FC236}">
                <a16:creationId xmlns:a16="http://schemas.microsoft.com/office/drawing/2014/main" id="{53A62B9B-446D-4CDB-ABBF-FEB9666D062A}"/>
              </a:ext>
            </a:extLst>
          </p:cNvPr>
          <p:cNvSpPr txBox="1">
            <a:spLocks/>
          </p:cNvSpPr>
          <p:nvPr/>
        </p:nvSpPr>
        <p:spPr>
          <a:xfrm>
            <a:off x="858928" y="6142132"/>
            <a:ext cx="2861734" cy="48672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600" b="1" dirty="0">
                <a:solidFill>
                  <a:schemeClr val="bg1"/>
                </a:solidFill>
                <a:latin typeface="Helvetica" pitchFamily="2" charset="0"/>
              </a:rPr>
              <a:t>Focus </a:t>
            </a:r>
            <a:r>
              <a:rPr lang="en-GB" sz="1600" b="1" dirty="0">
                <a:solidFill>
                  <a:schemeClr val="bg1"/>
                </a:solidFill>
                <a:latin typeface="Helvetica" pitchFamily="2" charset="0"/>
              </a:rPr>
              <a:t>E-Expenses Project</a:t>
            </a:r>
            <a:endParaRPr lang="en-US" sz="1200" b="1" dirty="0">
              <a:solidFill>
                <a:schemeClr val="bg1"/>
              </a:solidFill>
              <a:latin typeface="Helvetica" pitchFamily="2" charset="0"/>
            </a:endParaRPr>
          </a:p>
        </p:txBody>
      </p:sp>
      <p:sp>
        <p:nvSpPr>
          <p:cNvPr id="11" name="TextBox 10"/>
          <p:cNvSpPr txBox="1"/>
          <p:nvPr/>
        </p:nvSpPr>
        <p:spPr>
          <a:xfrm>
            <a:off x="144000" y="957960"/>
            <a:ext cx="1975745" cy="4247317"/>
          </a:xfrm>
          <a:prstGeom prst="rect">
            <a:avLst/>
          </a:prstGeom>
          <a:solidFill>
            <a:schemeClr val="accent1">
              <a:lumMod val="40000"/>
              <a:lumOff val="60000"/>
            </a:schemeClr>
          </a:solidFill>
        </p:spPr>
        <p:txBody>
          <a:bodyPr wrap="square" rtlCol="0">
            <a:spAutoFit/>
          </a:bodyPr>
          <a:lstStyle/>
          <a:p>
            <a:pPr lvl="0"/>
            <a:r>
              <a:rPr lang="en-GB" dirty="0"/>
              <a:t>Exceptions are highlighted for review.  The budget-holder or approver can approve the claim (enabling it to move to the next stage in the workflow) or return it to the claimant for additional information or explanation</a:t>
            </a:r>
          </a:p>
        </p:txBody>
      </p:sp>
    </p:spTree>
    <p:extLst>
      <p:ext uri="{BB962C8B-B14F-4D97-AF65-F5344CB8AC3E}">
        <p14:creationId xmlns:p14="http://schemas.microsoft.com/office/powerpoint/2010/main" val="39597071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Arrow Connector 7" descr="Arrow indicating claim can pass through to payment from Level 2 approver"/>
          <p:cNvCxnSpPr/>
          <p:nvPr/>
        </p:nvCxnSpPr>
        <p:spPr>
          <a:xfrm flipV="1">
            <a:off x="6467756" y="2977785"/>
            <a:ext cx="3148684" cy="60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descr="Arrow indicating claim can pass through to payment from Level 3 approver"/>
          <p:cNvCxnSpPr/>
          <p:nvPr/>
        </p:nvCxnSpPr>
        <p:spPr>
          <a:xfrm flipV="1">
            <a:off x="6467756" y="4512444"/>
            <a:ext cx="3148684" cy="60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9" name="Down Arrow 8" descr="Vertical line showing heirarchy level for  Level 1 approver 1 pence">
            <a:extLst>
              <a:ext uri="{FF2B5EF4-FFF2-40B4-BE49-F238E27FC236}">
                <a16:creationId xmlns:a16="http://schemas.microsoft.com/office/drawing/2014/main" id="{723DEFE1-D7A3-4919-A6ED-6B0CBFAA1BAC}"/>
              </a:ext>
            </a:extLst>
          </p:cNvPr>
          <p:cNvSpPr/>
          <p:nvPr/>
        </p:nvSpPr>
        <p:spPr>
          <a:xfrm rot="10800000">
            <a:off x="4365231" y="1468106"/>
            <a:ext cx="223242" cy="3779422"/>
          </a:xfrm>
          <a:prstGeom prst="downArrow">
            <a:avLst/>
          </a:prstGeom>
          <a:solidFill>
            <a:schemeClr val="accent1"/>
          </a:solidFill>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Rectangle 5"/>
          <p:cNvSpPr/>
          <p:nvPr/>
        </p:nvSpPr>
        <p:spPr>
          <a:xfrm>
            <a:off x="3809889" y="1235902"/>
            <a:ext cx="1333924" cy="676767"/>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black"/>
                </a:solidFill>
                <a:effectLst/>
                <a:uLnTx/>
                <a:uFillTx/>
                <a:latin typeface="Calibri" panose="020F0502020204030204"/>
                <a:ea typeface="+mn-ea"/>
                <a:cs typeface="+mn-cs"/>
              </a:rPr>
              <a:t>Level 1 approver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black"/>
                </a:solidFill>
                <a:effectLst/>
                <a:uLnTx/>
                <a:uFillTx/>
                <a:latin typeface="Calibri" panose="020F0502020204030204"/>
                <a:ea typeface="+mn-ea"/>
                <a:cs typeface="+mn-cs"/>
              </a:rPr>
              <a:t>1p</a:t>
            </a:r>
          </a:p>
        </p:txBody>
      </p:sp>
      <p:sp>
        <p:nvSpPr>
          <p:cNvPr id="33" name="Pentagon 12">
            <a:extLst>
              <a:ext uri="{FF2B5EF4-FFF2-40B4-BE49-F238E27FC236}">
                <a16:creationId xmlns:a16="http://schemas.microsoft.com/office/drawing/2014/main" id="{4A46BF0E-0865-4310-B8FB-C4D7B8DCD16D}"/>
              </a:ext>
            </a:extLst>
          </p:cNvPr>
          <p:cNvSpPr/>
          <p:nvPr/>
        </p:nvSpPr>
        <p:spPr>
          <a:xfrm>
            <a:off x="4239028" y="2863160"/>
            <a:ext cx="2163292" cy="269420"/>
          </a:xfrm>
          <a:prstGeom prst="homePlate">
            <a:avLst/>
          </a:prstGeom>
          <a:solidFill>
            <a:schemeClr val="accent4">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  Claim 1</a:t>
            </a:r>
          </a:p>
        </p:txBody>
      </p:sp>
      <p:sp>
        <p:nvSpPr>
          <p:cNvPr id="5" name="Down Arrow 4" descr="Vertical line showing heirarchy level for  Budget-holder approver"/>
          <p:cNvSpPr/>
          <p:nvPr/>
        </p:nvSpPr>
        <p:spPr>
          <a:xfrm rot="10800000">
            <a:off x="2375277" y="1604560"/>
            <a:ext cx="258787" cy="3629038"/>
          </a:xfrm>
          <a:prstGeom prst="downArrow">
            <a:avLst/>
          </a:prstGeom>
          <a:solidFill>
            <a:schemeClr val="bg2">
              <a:lumMod val="90000"/>
            </a:schemeClr>
          </a:solidFill>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Pentagon 12"/>
          <p:cNvSpPr/>
          <p:nvPr/>
        </p:nvSpPr>
        <p:spPr>
          <a:xfrm>
            <a:off x="2475170" y="2849092"/>
            <a:ext cx="2113303" cy="279958"/>
          </a:xfrm>
          <a:prstGeom prst="homePlate">
            <a:avLst/>
          </a:prstGeom>
          <a:solidFill>
            <a:schemeClr val="accent4">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Claim 1: £500.60</a:t>
            </a:r>
          </a:p>
        </p:txBody>
      </p:sp>
      <p:sp>
        <p:nvSpPr>
          <p:cNvPr id="94" name="Action Button: Custom 93" descr="Tick indicating Budget-holder approver can approve claim">
            <a:hlinkClick r:id="" action="ppaction://noaction" highlightClick="1"/>
          </p:cNvPr>
          <p:cNvSpPr/>
          <p:nvPr/>
        </p:nvSpPr>
        <p:spPr>
          <a:xfrm>
            <a:off x="2366971" y="2849593"/>
            <a:ext cx="262488" cy="268413"/>
          </a:xfrm>
          <a:prstGeom prst="actionButtonBlank">
            <a:avLst/>
          </a:prstGeom>
          <a:solidFill>
            <a:srgbClr val="6600CC"/>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sym typeface="Wingdings" panose="05000000000000000000" pitchFamily="2" charset="2"/>
              </a:rPr>
              <a:t></a:t>
            </a: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2" name="TextBox 171"/>
          <p:cNvSpPr txBox="1"/>
          <p:nvPr/>
        </p:nvSpPr>
        <p:spPr>
          <a:xfrm>
            <a:off x="618060" y="2641835"/>
            <a:ext cx="1538009" cy="646331"/>
          </a:xfrm>
          <a:prstGeom prst="rect">
            <a:avLst/>
          </a:prstGeom>
          <a:noFill/>
          <a:ln w="28575">
            <a:solidFill>
              <a:schemeClr val="accent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Scenario 1: Claim &lt; £1k</a:t>
            </a: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6" name="Action Button: Custom 175" descr="Tick indicating authorised for payment">
            <a:hlinkClick r:id="" action="ppaction://noaction" highlightClick="1"/>
          </p:cNvPr>
          <p:cNvSpPr/>
          <p:nvPr/>
        </p:nvSpPr>
        <p:spPr>
          <a:xfrm>
            <a:off x="11080689" y="2830000"/>
            <a:ext cx="262488" cy="268413"/>
          </a:xfrm>
          <a:prstGeom prst="actionButtonBlank">
            <a:avLst/>
          </a:prstGeom>
          <a:solidFill>
            <a:srgbClr val="3366FF"/>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sym typeface="Wingdings" panose="05000000000000000000" pitchFamily="2" charset="2"/>
              </a:rPr>
              <a:t></a:t>
            </a: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7" name="TextBox 176"/>
          <p:cNvSpPr txBox="1"/>
          <p:nvPr/>
        </p:nvSpPr>
        <p:spPr>
          <a:xfrm>
            <a:off x="10496833" y="3111596"/>
            <a:ext cx="1430200"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Authorised for payment</a:t>
            </a:r>
          </a:p>
        </p:txBody>
      </p:sp>
      <p:sp>
        <p:nvSpPr>
          <p:cNvPr id="180" name="Action Button: Custom 179" descr="Purple tick indicating reviewed/approved to proceed">
            <a:hlinkClick r:id="" action="ppaction://noaction" highlightClick="1"/>
          </p:cNvPr>
          <p:cNvSpPr/>
          <p:nvPr/>
        </p:nvSpPr>
        <p:spPr>
          <a:xfrm>
            <a:off x="11091549" y="3584811"/>
            <a:ext cx="240768" cy="248345"/>
          </a:xfrm>
          <a:prstGeom prst="actionButtonBlank">
            <a:avLst/>
          </a:prstGeom>
          <a:solidFill>
            <a:srgbClr val="6600CC"/>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sym typeface="Wingdings" panose="05000000000000000000" pitchFamily="2" charset="2"/>
              </a:rPr>
              <a:t></a:t>
            </a: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1" name="TextBox 180"/>
          <p:cNvSpPr txBox="1"/>
          <p:nvPr/>
        </p:nvSpPr>
        <p:spPr>
          <a:xfrm>
            <a:off x="10578587" y="3894059"/>
            <a:ext cx="1266693"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Reviewed/approved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to proceed</a:t>
            </a:r>
          </a:p>
        </p:txBody>
      </p:sp>
      <p:sp>
        <p:nvSpPr>
          <p:cNvPr id="3" name="TextBox 2">
            <a:extLst>
              <a:ext uri="{FF2B5EF4-FFF2-40B4-BE49-F238E27FC236}">
                <a16:creationId xmlns:a16="http://schemas.microsoft.com/office/drawing/2014/main" id="{BAE0402E-7440-4FD5-9CEB-B71F58D740AA}"/>
              </a:ext>
            </a:extLst>
          </p:cNvPr>
          <p:cNvSpPr txBox="1"/>
          <p:nvPr/>
        </p:nvSpPr>
        <p:spPr>
          <a:xfrm>
            <a:off x="91439" y="5282395"/>
            <a:ext cx="1202020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Budget-holder approver: mandatory for ALL project codes and optional for cost centres.  If there is no budget-holder approver assigned to a cost centre, the claim will skip the budget-holder approver and proceed through the process to the authorised approvers, and an error will be displayed. We cannot stop the error, but we have changed the error message to suit the University.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*Claims for senior staff (as identified in the University expenses policy guidelines) will have an additional approval step at the end of the departmental workflow.</a:t>
            </a:r>
          </a:p>
        </p:txBody>
      </p:sp>
      <p:sp>
        <p:nvSpPr>
          <p:cNvPr id="60" name="Down Arrow 8" descr="Vertical line showing heirarchy level for  level 2 approver £1,000">
            <a:extLst>
              <a:ext uri="{FF2B5EF4-FFF2-40B4-BE49-F238E27FC236}">
                <a16:creationId xmlns:a16="http://schemas.microsoft.com/office/drawing/2014/main" id="{29256226-F86F-4936-9E2A-F95E7A531DE8}"/>
              </a:ext>
            </a:extLst>
          </p:cNvPr>
          <p:cNvSpPr/>
          <p:nvPr/>
        </p:nvSpPr>
        <p:spPr>
          <a:xfrm rot="10800000">
            <a:off x="6224892" y="1441427"/>
            <a:ext cx="223242" cy="3779422"/>
          </a:xfrm>
          <a:prstGeom prst="downArrow">
            <a:avLst/>
          </a:prstGeom>
          <a:solidFill>
            <a:schemeClr val="accent1"/>
          </a:solidFill>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1" name="Rectangle 60">
            <a:extLst>
              <a:ext uri="{FF2B5EF4-FFF2-40B4-BE49-F238E27FC236}">
                <a16:creationId xmlns:a16="http://schemas.microsoft.com/office/drawing/2014/main" id="{78946599-BCF4-42B0-A245-8666229D8CC9}"/>
              </a:ext>
            </a:extLst>
          </p:cNvPr>
          <p:cNvSpPr/>
          <p:nvPr/>
        </p:nvSpPr>
        <p:spPr>
          <a:xfrm>
            <a:off x="5721077" y="1235902"/>
            <a:ext cx="1230871" cy="66892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black"/>
                </a:solidFill>
                <a:effectLst/>
                <a:uLnTx/>
                <a:uFillTx/>
                <a:latin typeface="Calibri" panose="020F0502020204030204"/>
                <a:ea typeface="+mn-ea"/>
                <a:cs typeface="+mn-cs"/>
              </a:rPr>
              <a:t>Level 2 approver £1,000</a:t>
            </a:r>
          </a:p>
        </p:txBody>
      </p:sp>
      <p:sp>
        <p:nvSpPr>
          <p:cNvPr id="73" name="Pentagon 12">
            <a:extLst>
              <a:ext uri="{FF2B5EF4-FFF2-40B4-BE49-F238E27FC236}">
                <a16:creationId xmlns:a16="http://schemas.microsoft.com/office/drawing/2014/main" id="{E19EE503-A523-4406-A988-4BB2DA352791}"/>
              </a:ext>
            </a:extLst>
          </p:cNvPr>
          <p:cNvSpPr/>
          <p:nvPr/>
        </p:nvSpPr>
        <p:spPr>
          <a:xfrm>
            <a:off x="2446595" y="4379086"/>
            <a:ext cx="2163292" cy="269420"/>
          </a:xfrm>
          <a:prstGeom prst="homePlate">
            <a:avLst/>
          </a:prstGeom>
          <a:solidFill>
            <a:schemeClr val="accent2">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Claim 2: £6,100.00</a:t>
            </a:r>
          </a:p>
        </p:txBody>
      </p:sp>
      <p:sp>
        <p:nvSpPr>
          <p:cNvPr id="74" name="Action Button: Custom 93" descr="Tick indicating Budget-holder approver can approve claim">
            <a:hlinkClick r:id="" action="ppaction://noaction" highlightClick="1"/>
            <a:extLst>
              <a:ext uri="{FF2B5EF4-FFF2-40B4-BE49-F238E27FC236}">
                <a16:creationId xmlns:a16="http://schemas.microsoft.com/office/drawing/2014/main" id="{A93B703A-DB43-4BC0-8A9D-22F9B9DC4BDC}"/>
              </a:ext>
            </a:extLst>
          </p:cNvPr>
          <p:cNvSpPr/>
          <p:nvPr/>
        </p:nvSpPr>
        <p:spPr>
          <a:xfrm>
            <a:off x="2366971" y="4379590"/>
            <a:ext cx="262488" cy="268413"/>
          </a:xfrm>
          <a:prstGeom prst="actionButtonBlank">
            <a:avLst/>
          </a:prstGeom>
          <a:solidFill>
            <a:srgbClr val="6600CC"/>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sym typeface="Wingdings" panose="05000000000000000000" pitchFamily="2" charset="2"/>
              </a:rPr>
              <a:t></a:t>
            </a: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7" name="Pentagon 14">
            <a:extLst>
              <a:ext uri="{FF2B5EF4-FFF2-40B4-BE49-F238E27FC236}">
                <a16:creationId xmlns:a16="http://schemas.microsoft.com/office/drawing/2014/main" id="{079CF682-B62A-47E2-B074-516AE4573766}"/>
              </a:ext>
            </a:extLst>
          </p:cNvPr>
          <p:cNvSpPr/>
          <p:nvPr/>
        </p:nvSpPr>
        <p:spPr>
          <a:xfrm>
            <a:off x="4496779" y="4379856"/>
            <a:ext cx="1903389" cy="267881"/>
          </a:xfrm>
          <a:prstGeom prst="homePlate">
            <a:avLst/>
          </a:prstGeom>
          <a:solidFill>
            <a:schemeClr val="accent2">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Claim 2</a:t>
            </a:r>
          </a:p>
        </p:txBody>
      </p:sp>
      <p:sp>
        <p:nvSpPr>
          <p:cNvPr id="76" name="Action Button: Custom 93" descr="Tick indicating Level 1 approver can approve claim">
            <a:hlinkClick r:id="" action="ppaction://noaction" highlightClick="1"/>
            <a:extLst>
              <a:ext uri="{FF2B5EF4-FFF2-40B4-BE49-F238E27FC236}">
                <a16:creationId xmlns:a16="http://schemas.microsoft.com/office/drawing/2014/main" id="{80C709F7-3C95-4E0F-A26E-8FC724A0616C}"/>
              </a:ext>
            </a:extLst>
          </p:cNvPr>
          <p:cNvSpPr/>
          <p:nvPr/>
        </p:nvSpPr>
        <p:spPr>
          <a:xfrm>
            <a:off x="4345607" y="4379590"/>
            <a:ext cx="262488" cy="268413"/>
          </a:xfrm>
          <a:prstGeom prst="actionButtonBlank">
            <a:avLst/>
          </a:prstGeom>
          <a:solidFill>
            <a:srgbClr val="6600CC"/>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sym typeface="Wingdings" panose="05000000000000000000" pitchFamily="2" charset="2"/>
              </a:rPr>
              <a:t></a:t>
            </a: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8" name="Down Arrow 8" descr="Vertical line showing heirarchy level for  Level 3 approver £10,000">
            <a:extLst>
              <a:ext uri="{FF2B5EF4-FFF2-40B4-BE49-F238E27FC236}">
                <a16:creationId xmlns:a16="http://schemas.microsoft.com/office/drawing/2014/main" id="{EB60763E-97F4-4222-8B15-8187831F2859}"/>
              </a:ext>
            </a:extLst>
          </p:cNvPr>
          <p:cNvSpPr/>
          <p:nvPr/>
        </p:nvSpPr>
        <p:spPr>
          <a:xfrm rot="10800000">
            <a:off x="8015945" y="1540275"/>
            <a:ext cx="227732" cy="3680574"/>
          </a:xfrm>
          <a:prstGeom prst="downArrow">
            <a:avLst/>
          </a:prstGeom>
          <a:solidFill>
            <a:schemeClr val="accent1"/>
          </a:solidFill>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Rectangle 9"/>
          <p:cNvSpPr/>
          <p:nvPr/>
        </p:nvSpPr>
        <p:spPr>
          <a:xfrm>
            <a:off x="7529213" y="1235902"/>
            <a:ext cx="1230871" cy="66892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black"/>
                </a:solidFill>
                <a:effectLst/>
                <a:uLnTx/>
                <a:uFillTx/>
                <a:latin typeface="Calibri" panose="020F0502020204030204"/>
                <a:ea typeface="+mn-ea"/>
                <a:cs typeface="+mn-cs"/>
              </a:rPr>
              <a:t>Level 3 approver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black"/>
                </a:solidFill>
                <a:effectLst/>
                <a:uLnTx/>
                <a:uFillTx/>
                <a:latin typeface="Calibri" panose="020F0502020204030204"/>
                <a:ea typeface="+mn-ea"/>
                <a:cs typeface="+mn-cs"/>
              </a:rPr>
              <a:t>£10,000</a:t>
            </a:r>
          </a:p>
        </p:txBody>
      </p:sp>
      <p:sp>
        <p:nvSpPr>
          <p:cNvPr id="88" name="TextBox 87">
            <a:extLst>
              <a:ext uri="{FF2B5EF4-FFF2-40B4-BE49-F238E27FC236}">
                <a16:creationId xmlns:a16="http://schemas.microsoft.com/office/drawing/2014/main" id="{63535C90-5E4E-468F-9406-D75F1FD6A5B4}"/>
              </a:ext>
            </a:extLst>
          </p:cNvPr>
          <p:cNvSpPr txBox="1"/>
          <p:nvPr/>
        </p:nvSpPr>
        <p:spPr>
          <a:xfrm>
            <a:off x="618060" y="4216414"/>
            <a:ext cx="1538009" cy="615553"/>
          </a:xfrm>
          <a:prstGeom prst="rect">
            <a:avLst/>
          </a:prstGeom>
          <a:noFill/>
          <a:ln w="28575">
            <a:solidFill>
              <a:schemeClr val="accent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Scenario 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Claim &gt; £1k</a:t>
            </a:r>
          </a:p>
        </p:txBody>
      </p:sp>
      <p:sp>
        <p:nvSpPr>
          <p:cNvPr id="92" name="Pentagon 14">
            <a:extLst>
              <a:ext uri="{FF2B5EF4-FFF2-40B4-BE49-F238E27FC236}">
                <a16:creationId xmlns:a16="http://schemas.microsoft.com/office/drawing/2014/main" id="{57506670-0024-4061-9B7E-54EC41E0156B}"/>
              </a:ext>
            </a:extLst>
          </p:cNvPr>
          <p:cNvSpPr/>
          <p:nvPr/>
        </p:nvSpPr>
        <p:spPr>
          <a:xfrm>
            <a:off x="6418392" y="4379856"/>
            <a:ext cx="1752787" cy="267881"/>
          </a:xfrm>
          <a:prstGeom prst="homePlate">
            <a:avLst/>
          </a:prstGeom>
          <a:solidFill>
            <a:schemeClr val="accent2">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Claim 2</a:t>
            </a:r>
          </a:p>
        </p:txBody>
      </p:sp>
      <p:sp>
        <p:nvSpPr>
          <p:cNvPr id="79" name="Action Button: Custom 175" descr="Tick indicating Level 3 approver can authorise payment">
            <a:hlinkClick r:id="" action="ppaction://noaction" highlightClick="1"/>
            <a:extLst>
              <a:ext uri="{FF2B5EF4-FFF2-40B4-BE49-F238E27FC236}">
                <a16:creationId xmlns:a16="http://schemas.microsoft.com/office/drawing/2014/main" id="{57CFE28E-B11B-4016-B76E-2774F523D074}"/>
              </a:ext>
            </a:extLst>
          </p:cNvPr>
          <p:cNvSpPr/>
          <p:nvPr/>
        </p:nvSpPr>
        <p:spPr>
          <a:xfrm>
            <a:off x="8004607" y="4379590"/>
            <a:ext cx="262488" cy="268413"/>
          </a:xfrm>
          <a:prstGeom prst="actionButtonBlank">
            <a:avLst/>
          </a:prstGeom>
          <a:solidFill>
            <a:srgbClr val="3366FF"/>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sym typeface="Wingdings" panose="05000000000000000000" pitchFamily="2" charset="2"/>
              </a:rPr>
              <a:t></a:t>
            </a: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BA183C7E-44E5-4A35-95F0-68D0D1DE4A3A}"/>
              </a:ext>
            </a:extLst>
          </p:cNvPr>
          <p:cNvSpPr/>
          <p:nvPr/>
        </p:nvSpPr>
        <p:spPr>
          <a:xfrm>
            <a:off x="1781067" y="1235902"/>
            <a:ext cx="1451558" cy="66892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black"/>
                </a:solidFill>
                <a:effectLst/>
                <a:uLnTx/>
                <a:uFillTx/>
                <a:latin typeface="Calibri" panose="020F0502020204030204"/>
                <a:ea typeface="+mn-ea"/>
                <a:cs typeface="+mn-cs"/>
              </a:rPr>
              <a:t>Budget-holder approver</a:t>
            </a:r>
          </a:p>
        </p:txBody>
      </p:sp>
      <p:sp>
        <p:nvSpPr>
          <p:cNvPr id="89" name="Action Button: Custom 179" descr="Tick indicating Level 2 approver can approve claim">
            <a:hlinkClick r:id="" action="ppaction://noaction" highlightClick="1"/>
            <a:extLst>
              <a:ext uri="{FF2B5EF4-FFF2-40B4-BE49-F238E27FC236}">
                <a16:creationId xmlns:a16="http://schemas.microsoft.com/office/drawing/2014/main" id="{C026B7F0-E214-450F-9240-B5F85C34C21A}"/>
              </a:ext>
            </a:extLst>
          </p:cNvPr>
          <p:cNvSpPr/>
          <p:nvPr/>
        </p:nvSpPr>
        <p:spPr>
          <a:xfrm>
            <a:off x="6206667" y="4376346"/>
            <a:ext cx="259690" cy="274900"/>
          </a:xfrm>
          <a:prstGeom prst="actionButtonBlank">
            <a:avLst/>
          </a:prstGeom>
          <a:solidFill>
            <a:srgbClr val="6600CC"/>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sym typeface="Wingdings" panose="05000000000000000000" pitchFamily="2" charset="2"/>
              </a:rPr>
              <a:t></a:t>
            </a: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 name="Action Button: Custom 179" descr="Tick indicating Level 1 approver can approve claim">
            <a:hlinkClick r:id="" action="ppaction://noaction" highlightClick="1"/>
            <a:extLst>
              <a:ext uri="{FF2B5EF4-FFF2-40B4-BE49-F238E27FC236}">
                <a16:creationId xmlns:a16="http://schemas.microsoft.com/office/drawing/2014/main" id="{DDB09629-7C42-47F5-A22C-3B6018187F88}"/>
              </a:ext>
            </a:extLst>
          </p:cNvPr>
          <p:cNvSpPr/>
          <p:nvPr/>
        </p:nvSpPr>
        <p:spPr>
          <a:xfrm>
            <a:off x="4356467" y="2873696"/>
            <a:ext cx="240768" cy="248345"/>
          </a:xfrm>
          <a:prstGeom prst="actionButtonBlank">
            <a:avLst/>
          </a:prstGeom>
          <a:solidFill>
            <a:srgbClr val="6600CC"/>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sym typeface="Wingdings" panose="05000000000000000000" pitchFamily="2" charset="2"/>
              </a:rPr>
              <a:t></a:t>
            </a: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Action Button: Custom 175" descr="Tick indicating Level 2 approver can authorise payment">
            <a:hlinkClick r:id="" action="ppaction://noaction" highlightClick="1"/>
            <a:extLst>
              <a:ext uri="{FF2B5EF4-FFF2-40B4-BE49-F238E27FC236}">
                <a16:creationId xmlns:a16="http://schemas.microsoft.com/office/drawing/2014/main" id="{DC89AF48-F1C2-4F6B-A35E-C35A0A7619E9}"/>
              </a:ext>
            </a:extLst>
          </p:cNvPr>
          <p:cNvSpPr/>
          <p:nvPr/>
        </p:nvSpPr>
        <p:spPr>
          <a:xfrm>
            <a:off x="6205268" y="2863664"/>
            <a:ext cx="262488" cy="268413"/>
          </a:xfrm>
          <a:prstGeom prst="actionButtonBlank">
            <a:avLst/>
          </a:prstGeom>
          <a:solidFill>
            <a:srgbClr val="3366FF"/>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sym typeface="Wingdings" panose="05000000000000000000" pitchFamily="2" charset="2"/>
              </a:rPr>
              <a:t></a:t>
            </a: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3" name="Down Arrow 8" descr="Vertical line showing heirarchy level for  additional senior staff approval where required">
            <a:extLst>
              <a:ext uri="{FF2B5EF4-FFF2-40B4-BE49-F238E27FC236}">
                <a16:creationId xmlns:a16="http://schemas.microsoft.com/office/drawing/2014/main" id="{EB60763E-97F4-4222-8B15-8187831F2859}"/>
              </a:ext>
            </a:extLst>
          </p:cNvPr>
          <p:cNvSpPr/>
          <p:nvPr/>
        </p:nvSpPr>
        <p:spPr>
          <a:xfrm rot="10800000">
            <a:off x="9555185" y="1517415"/>
            <a:ext cx="227732" cy="3680574"/>
          </a:xfrm>
          <a:prstGeom prst="downArrow">
            <a:avLst/>
          </a:prstGeom>
          <a:solidFill>
            <a:schemeClr val="accent1">
              <a:lumMod val="20000"/>
              <a:lumOff val="80000"/>
            </a:schemeClr>
          </a:solidFill>
          <a:ln>
            <a:solidFill>
              <a:schemeClr val="accent1">
                <a:lumMod val="20000"/>
                <a:lumOff val="8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2" name="Rectangle 41" descr="Vertical line showing heirarchy level for  additional senior staff approver where required"/>
          <p:cNvSpPr/>
          <p:nvPr/>
        </p:nvSpPr>
        <p:spPr>
          <a:xfrm>
            <a:off x="9052261" y="1235902"/>
            <a:ext cx="1254772" cy="66892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*Additional senior staff approval where required</a:t>
            </a:r>
          </a:p>
        </p:txBody>
      </p:sp>
      <p:pic>
        <p:nvPicPr>
          <p:cNvPr id="40" name="Picture 39" descr="Focus banner logo - dark blue with cogs" title="Focus programme logo banner">
            <a:extLst>
              <a:ext uri="{FF2B5EF4-FFF2-40B4-BE49-F238E27FC236}">
                <a16:creationId xmlns:a16="http://schemas.microsoft.com/office/drawing/2014/main" id="{6B41F1FA-6677-194C-99C7-A8C9CFBE0AE8}"/>
              </a:ext>
            </a:extLst>
          </p:cNvPr>
          <p:cNvPicPr>
            <a:picLocks noChangeAspect="1"/>
          </p:cNvPicPr>
          <p:nvPr/>
        </p:nvPicPr>
        <p:blipFill rotWithShape="1">
          <a:blip r:embed="rId2"/>
          <a:srcRect l="-657" t="23221" r="657" b="66016"/>
          <a:stretch/>
        </p:blipFill>
        <p:spPr>
          <a:xfrm>
            <a:off x="-81688" y="5937348"/>
            <a:ext cx="12273688" cy="934720"/>
          </a:xfrm>
          <a:prstGeom prst="rect">
            <a:avLst/>
          </a:prstGeom>
        </p:spPr>
      </p:pic>
      <p:sp>
        <p:nvSpPr>
          <p:cNvPr id="41" name="TextBox 40" descr="Approvals workflow">
            <a:extLst>
              <a:ext uri="{FF2B5EF4-FFF2-40B4-BE49-F238E27FC236}">
                <a16:creationId xmlns:a16="http://schemas.microsoft.com/office/drawing/2014/main" id="{63B92C7B-E77B-4649-9290-6A274535B768}"/>
              </a:ext>
            </a:extLst>
          </p:cNvPr>
          <p:cNvSpPr txBox="1"/>
          <p:nvPr/>
        </p:nvSpPr>
        <p:spPr>
          <a:xfrm>
            <a:off x="144000" y="72000"/>
            <a:ext cx="9904376" cy="430887"/>
          </a:xfrm>
          <a:prstGeom prst="rect">
            <a:avLst/>
          </a:prstGeom>
          <a:noFill/>
        </p:spPr>
        <p:txBody>
          <a:bodyPr wrap="square" rtlCol="0">
            <a:spAutoFit/>
          </a:bodyPr>
          <a:lstStyle/>
          <a:p>
            <a:r>
              <a:rPr lang="en-GB" sz="2200" b="1" dirty="0">
                <a:solidFill>
                  <a:srgbClr val="401E6E"/>
                </a:solidFill>
              </a:rPr>
              <a:t>Approvals workflow</a:t>
            </a:r>
          </a:p>
        </p:txBody>
      </p:sp>
      <p:sp>
        <p:nvSpPr>
          <p:cNvPr id="46" name="TextBox 45">
            <a:extLst>
              <a:ext uri="{FF2B5EF4-FFF2-40B4-BE49-F238E27FC236}">
                <a16:creationId xmlns:a16="http://schemas.microsoft.com/office/drawing/2014/main" id="{9FEC077B-4BC5-49F4-B3B0-B787AC999C12}"/>
              </a:ext>
            </a:extLst>
          </p:cNvPr>
          <p:cNvSpPr txBox="1"/>
          <p:nvPr/>
        </p:nvSpPr>
        <p:spPr>
          <a:xfrm>
            <a:off x="9780348" y="6121084"/>
            <a:ext cx="2430162" cy="276999"/>
          </a:xfrm>
          <a:prstGeom prst="rect">
            <a:avLst/>
          </a:prstGeom>
          <a:noFill/>
        </p:spPr>
        <p:txBody>
          <a:bodyPr wrap="square" rtlCol="0">
            <a:spAutoFit/>
          </a:bodyPr>
          <a:lstStyle/>
          <a:p>
            <a:r>
              <a:rPr lang="en-GB" sz="1200" dirty="0">
                <a:solidFill>
                  <a:schemeClr val="bg1"/>
                </a:solidFill>
                <a:hlinkClick r:id="rId3">
                  <a:extLst>
                    <a:ext uri="{A12FA001-AC4F-418D-AE19-62706E023703}">
                      <ahyp:hlinkClr xmlns="" xmlns:ahyp="http://schemas.microsoft.com/office/drawing/2018/hyperlinkcolor" val="tx"/>
                    </a:ext>
                  </a:extLst>
                </a:hlinkClick>
              </a:rPr>
              <a:t>expensesproject@admin.ox.ac.uk</a:t>
            </a:r>
            <a:endParaRPr lang="en-GB" sz="1200" dirty="0">
              <a:solidFill>
                <a:schemeClr val="bg1"/>
              </a:solidFill>
            </a:endParaRPr>
          </a:p>
        </p:txBody>
      </p:sp>
      <p:sp>
        <p:nvSpPr>
          <p:cNvPr id="47" name="Slide Number Placeholder 2">
            <a:extLst>
              <a:ext uri="{FF2B5EF4-FFF2-40B4-BE49-F238E27FC236}">
                <a16:creationId xmlns:a16="http://schemas.microsoft.com/office/drawing/2014/main" id="{55161AB2-D00A-4209-B5FB-7713D2801F2B}"/>
              </a:ext>
            </a:extLst>
          </p:cNvPr>
          <p:cNvSpPr txBox="1">
            <a:spLocks/>
          </p:cNvSpPr>
          <p:nvPr/>
        </p:nvSpPr>
        <p:spPr>
          <a:xfrm>
            <a:off x="8763000" y="65087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6CBD40C-4EE4-4036-BE0B-1ECBAE7125BA}" type="slidenum">
              <a:rPr lang="en-GB" smtClean="0"/>
              <a:pPr/>
              <a:t>14</a:t>
            </a:fld>
            <a:endParaRPr lang="en-GB" dirty="0"/>
          </a:p>
        </p:txBody>
      </p:sp>
      <p:pic>
        <p:nvPicPr>
          <p:cNvPr id="48" name="Picture 47" descr="Oxford University logo">
            <a:extLst>
              <a:ext uri="{FF2B5EF4-FFF2-40B4-BE49-F238E27FC236}">
                <a16:creationId xmlns:a16="http://schemas.microsoft.com/office/drawing/2014/main" id="{70B15EF3-DBF0-402A-AA38-A891CE531CBA}"/>
              </a:ext>
            </a:extLst>
          </p:cNvPr>
          <p:cNvPicPr>
            <a:picLocks noChangeAspect="1"/>
          </p:cNvPicPr>
          <p:nvPr/>
        </p:nvPicPr>
        <p:blipFill>
          <a:blip r:embed="rId4"/>
          <a:stretch>
            <a:fillRect/>
          </a:stretch>
        </p:blipFill>
        <p:spPr>
          <a:xfrm>
            <a:off x="96974" y="6009663"/>
            <a:ext cx="761954" cy="761954"/>
          </a:xfrm>
          <a:prstGeom prst="rect">
            <a:avLst/>
          </a:prstGeom>
        </p:spPr>
      </p:pic>
      <p:sp>
        <p:nvSpPr>
          <p:cNvPr id="49" name="Title 1">
            <a:extLst>
              <a:ext uri="{FF2B5EF4-FFF2-40B4-BE49-F238E27FC236}">
                <a16:creationId xmlns:a16="http://schemas.microsoft.com/office/drawing/2014/main" id="{29A46E9F-036A-4206-B45D-76F6B3F3FE2C}"/>
              </a:ext>
            </a:extLst>
          </p:cNvPr>
          <p:cNvSpPr txBox="1">
            <a:spLocks/>
          </p:cNvSpPr>
          <p:nvPr/>
        </p:nvSpPr>
        <p:spPr>
          <a:xfrm>
            <a:off x="858928" y="6142132"/>
            <a:ext cx="2861734" cy="48672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600" b="1" dirty="0">
                <a:solidFill>
                  <a:schemeClr val="bg1"/>
                </a:solidFill>
                <a:latin typeface="Helvetica" pitchFamily="2" charset="0"/>
              </a:rPr>
              <a:t>Focus </a:t>
            </a:r>
            <a:r>
              <a:rPr lang="en-GB" sz="1600" b="1" dirty="0">
                <a:solidFill>
                  <a:schemeClr val="bg1"/>
                </a:solidFill>
                <a:latin typeface="Helvetica" pitchFamily="2" charset="0"/>
              </a:rPr>
              <a:t>E-Expenses Project</a:t>
            </a:r>
            <a:endParaRPr lang="en-US" sz="1200" b="1" dirty="0">
              <a:solidFill>
                <a:schemeClr val="bg1"/>
              </a:solidFill>
              <a:latin typeface="Helvetica" pitchFamily="2" charset="0"/>
            </a:endParaRPr>
          </a:p>
        </p:txBody>
      </p:sp>
      <p:sp>
        <p:nvSpPr>
          <p:cNvPr id="4" name="TextBox 3"/>
          <p:cNvSpPr txBox="1"/>
          <p:nvPr/>
        </p:nvSpPr>
        <p:spPr>
          <a:xfrm>
            <a:off x="143999" y="486598"/>
            <a:ext cx="11851265" cy="646331"/>
          </a:xfrm>
          <a:prstGeom prst="rect">
            <a:avLst/>
          </a:prstGeom>
          <a:solidFill>
            <a:schemeClr val="accent1">
              <a:lumMod val="40000"/>
              <a:lumOff val="60000"/>
            </a:schemeClr>
          </a:solidFill>
        </p:spPr>
        <p:txBody>
          <a:bodyPr wrap="square" rtlCol="0">
            <a:spAutoFit/>
          </a:bodyPr>
          <a:lstStyle/>
          <a:p>
            <a:pPr algn="just"/>
            <a:r>
              <a:rPr lang="en-GB" dirty="0"/>
              <a:t>When a claim is submitted, it flows up an approval workflow until it is approved by an authoriser with sufficient authority. </a:t>
            </a:r>
          </a:p>
          <a:p>
            <a:pPr algn="just"/>
            <a:r>
              <a:rPr lang="en-GB" dirty="0"/>
              <a:t>It is then ready for payment.</a:t>
            </a:r>
          </a:p>
        </p:txBody>
      </p:sp>
    </p:spTree>
    <p:extLst>
      <p:ext uri="{BB962C8B-B14F-4D97-AF65-F5344CB8AC3E}">
        <p14:creationId xmlns:p14="http://schemas.microsoft.com/office/powerpoint/2010/main" val="23115918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descr="SAP Concur mobile app&#10;"/>
          <p:cNvSpPr txBox="1"/>
          <p:nvPr/>
        </p:nvSpPr>
        <p:spPr>
          <a:xfrm>
            <a:off x="144000" y="72000"/>
            <a:ext cx="9904376" cy="430887"/>
          </a:xfrm>
          <a:prstGeom prst="rect">
            <a:avLst/>
          </a:prstGeom>
          <a:noFill/>
        </p:spPr>
        <p:txBody>
          <a:bodyPr wrap="square" rtlCol="0">
            <a:spAutoFit/>
          </a:bodyPr>
          <a:lstStyle/>
          <a:p>
            <a:r>
              <a:rPr lang="en-GB" sz="2200" b="1" dirty="0">
                <a:solidFill>
                  <a:srgbClr val="002060"/>
                </a:solidFill>
              </a:rPr>
              <a:t>SAP Concur mobile app</a:t>
            </a:r>
          </a:p>
        </p:txBody>
      </p:sp>
      <p:pic>
        <p:nvPicPr>
          <p:cNvPr id="19" name="Picture 18" descr="Focus banner logo - dark blue with cogs">
            <a:extLst>
              <a:ext uri="{FF2B5EF4-FFF2-40B4-BE49-F238E27FC236}">
                <a16:creationId xmlns:a16="http://schemas.microsoft.com/office/drawing/2014/main" id="{6B41F1FA-6677-194C-99C7-A8C9CFBE0AE8}"/>
              </a:ext>
            </a:extLst>
          </p:cNvPr>
          <p:cNvPicPr>
            <a:picLocks noChangeAspect="1"/>
          </p:cNvPicPr>
          <p:nvPr/>
        </p:nvPicPr>
        <p:blipFill rotWithShape="1">
          <a:blip r:embed="rId3"/>
          <a:srcRect l="-657" t="23221" r="657" b="66016"/>
          <a:stretch/>
        </p:blipFill>
        <p:spPr>
          <a:xfrm>
            <a:off x="-81688" y="5923286"/>
            <a:ext cx="12273688" cy="934720"/>
          </a:xfrm>
          <a:prstGeom prst="rect">
            <a:avLst/>
          </a:prstGeom>
        </p:spPr>
      </p:pic>
      <p:sp>
        <p:nvSpPr>
          <p:cNvPr id="7" name="Rectangle 6">
            <a:extLst>
              <a:ext uri="{FF2B5EF4-FFF2-40B4-BE49-F238E27FC236}">
                <a16:creationId xmlns:a16="http://schemas.microsoft.com/office/drawing/2014/main" id="{190DA471-5F37-474F-B79E-EC24AA0A7D26}"/>
              </a:ext>
            </a:extLst>
          </p:cNvPr>
          <p:cNvSpPr/>
          <p:nvPr/>
        </p:nvSpPr>
        <p:spPr>
          <a:xfrm>
            <a:off x="1387968" y="865375"/>
            <a:ext cx="4408947" cy="265748"/>
          </a:xfrm>
          <a:prstGeom prst="rect">
            <a:avLst/>
          </a:prstGeom>
          <a:solidFill>
            <a:srgbClr val="3366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Capture receipts</a:t>
            </a:r>
          </a:p>
        </p:txBody>
      </p:sp>
      <p:pic>
        <p:nvPicPr>
          <p:cNvPr id="25" name="Picture 24" descr="Mobile app showing Add receipt button shaded out but options to select receipt from Camera, gallery or receipt store visible">
            <a:extLst>
              <a:ext uri="{FF2B5EF4-FFF2-40B4-BE49-F238E27FC236}">
                <a16:creationId xmlns:a16="http://schemas.microsoft.com/office/drawing/2014/main" id="{C7594D30-E13A-450E-9630-A1B20958FA0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42644" y="1204404"/>
            <a:ext cx="1454271" cy="3502751"/>
          </a:xfrm>
          <a:prstGeom prst="rect">
            <a:avLst/>
          </a:prstGeom>
          <a:ln>
            <a:solidFill>
              <a:srgbClr val="0000FF"/>
            </a:solidFill>
          </a:ln>
        </p:spPr>
      </p:pic>
      <p:pic>
        <p:nvPicPr>
          <p:cNvPr id="27" name="Picture 26" descr="Mobile app showing receipt store">
            <a:extLst>
              <a:ext uri="{FF2B5EF4-FFF2-40B4-BE49-F238E27FC236}">
                <a16:creationId xmlns:a16="http://schemas.microsoft.com/office/drawing/2014/main" id="{B96E38E9-08B6-4BAB-B19F-523FE6A8A5F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09445" y="1204404"/>
            <a:ext cx="1454270" cy="3502751"/>
          </a:xfrm>
          <a:prstGeom prst="rect">
            <a:avLst/>
          </a:prstGeom>
          <a:ln>
            <a:solidFill>
              <a:srgbClr val="0000FF"/>
            </a:solidFill>
          </a:ln>
        </p:spPr>
      </p:pic>
      <p:pic>
        <p:nvPicPr>
          <p:cNvPr id="22" name="Picture 21" descr="Mobile app showing receipt photo and buttons at botton to Retake or Use">
            <a:extLst>
              <a:ext uri="{FF2B5EF4-FFF2-40B4-BE49-F238E27FC236}">
                <a16:creationId xmlns:a16="http://schemas.microsoft.com/office/drawing/2014/main" id="{00EF948D-6714-4197-BA11-D3EEBCE8173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87968" y="1204404"/>
            <a:ext cx="1327808" cy="3502750"/>
          </a:xfrm>
          <a:prstGeom prst="rect">
            <a:avLst/>
          </a:prstGeom>
          <a:ln>
            <a:solidFill>
              <a:srgbClr val="0000FF"/>
            </a:solidFill>
          </a:ln>
        </p:spPr>
      </p:pic>
      <p:sp>
        <p:nvSpPr>
          <p:cNvPr id="26" name="Rectangle 25">
            <a:extLst>
              <a:ext uri="{FF2B5EF4-FFF2-40B4-BE49-F238E27FC236}">
                <a16:creationId xmlns:a16="http://schemas.microsoft.com/office/drawing/2014/main" id="{E53F65FA-DC53-41FC-BF6D-13634A277F7D}"/>
              </a:ext>
            </a:extLst>
          </p:cNvPr>
          <p:cNvSpPr/>
          <p:nvPr/>
        </p:nvSpPr>
        <p:spPr>
          <a:xfrm>
            <a:off x="6264705" y="1621584"/>
            <a:ext cx="4813841" cy="310267"/>
          </a:xfrm>
          <a:prstGeom prst="rect">
            <a:avLst/>
          </a:prstGeom>
          <a:solidFill>
            <a:srgbClr val="3366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Create expenses claims</a:t>
            </a:r>
          </a:p>
        </p:txBody>
      </p:sp>
      <p:pic>
        <p:nvPicPr>
          <p:cNvPr id="28" name="Picture 27" descr="mobile app showing Expense claim and add receipt button">
            <a:extLst>
              <a:ext uri="{FF2B5EF4-FFF2-40B4-BE49-F238E27FC236}">
                <a16:creationId xmlns:a16="http://schemas.microsoft.com/office/drawing/2014/main" id="{48D463A0-C792-40A0-9A5C-71DF2B79963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891324" y="2035666"/>
            <a:ext cx="1563831" cy="3427697"/>
          </a:xfrm>
          <a:prstGeom prst="rect">
            <a:avLst/>
          </a:prstGeom>
          <a:ln>
            <a:solidFill>
              <a:srgbClr val="0000FF"/>
            </a:solidFill>
          </a:ln>
        </p:spPr>
      </p:pic>
      <p:pic>
        <p:nvPicPr>
          <p:cNvPr id="29" name="Picture 28" descr="Mobile app showing expense details including amounts">
            <a:extLst>
              <a:ext uri="{FF2B5EF4-FFF2-40B4-BE49-F238E27FC236}">
                <a16:creationId xmlns:a16="http://schemas.microsoft.com/office/drawing/2014/main" id="{1864B15C-4613-4067-9ED3-08CAAB417E8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517944" y="2042745"/>
            <a:ext cx="1560602" cy="3420618"/>
          </a:xfrm>
          <a:prstGeom prst="rect">
            <a:avLst/>
          </a:prstGeom>
          <a:ln>
            <a:solidFill>
              <a:srgbClr val="0000FF"/>
            </a:solidFill>
          </a:ln>
        </p:spPr>
      </p:pic>
      <p:pic>
        <p:nvPicPr>
          <p:cNvPr id="30" name="Picture 29" descr="Mobile app showing homepage">
            <a:extLst>
              <a:ext uri="{FF2B5EF4-FFF2-40B4-BE49-F238E27FC236}">
                <a16:creationId xmlns:a16="http://schemas.microsoft.com/office/drawing/2014/main" id="{BCE2650E-134A-4B62-B0AF-0D138AE20EE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64705" y="2024388"/>
            <a:ext cx="1563830" cy="3427694"/>
          </a:xfrm>
          <a:prstGeom prst="rect">
            <a:avLst/>
          </a:prstGeom>
          <a:ln>
            <a:solidFill>
              <a:srgbClr val="0000FF"/>
            </a:solidFill>
          </a:ln>
        </p:spPr>
      </p:pic>
      <p:pic>
        <p:nvPicPr>
          <p:cNvPr id="23" name="Picture 22" descr="Oxford University logo">
            <a:extLst>
              <a:ext uri="{FF2B5EF4-FFF2-40B4-BE49-F238E27FC236}">
                <a16:creationId xmlns:a16="http://schemas.microsoft.com/office/drawing/2014/main" id="{BC7A6A9C-9CD7-42F3-8E0A-9F0ADC71CD2F}"/>
              </a:ext>
            </a:extLst>
          </p:cNvPr>
          <p:cNvPicPr>
            <a:picLocks noChangeAspect="1"/>
          </p:cNvPicPr>
          <p:nvPr/>
        </p:nvPicPr>
        <p:blipFill>
          <a:blip r:embed="rId10"/>
          <a:stretch>
            <a:fillRect/>
          </a:stretch>
        </p:blipFill>
        <p:spPr>
          <a:xfrm>
            <a:off x="96974" y="6009663"/>
            <a:ext cx="761954" cy="761954"/>
          </a:xfrm>
          <a:prstGeom prst="rect">
            <a:avLst/>
          </a:prstGeom>
        </p:spPr>
      </p:pic>
      <p:sp>
        <p:nvSpPr>
          <p:cNvPr id="31" name="TextBox 30">
            <a:extLst>
              <a:ext uri="{FF2B5EF4-FFF2-40B4-BE49-F238E27FC236}">
                <a16:creationId xmlns:a16="http://schemas.microsoft.com/office/drawing/2014/main" id="{133BEEBE-3C58-4B49-B398-33BA02222489}"/>
              </a:ext>
            </a:extLst>
          </p:cNvPr>
          <p:cNvSpPr txBox="1"/>
          <p:nvPr/>
        </p:nvSpPr>
        <p:spPr>
          <a:xfrm>
            <a:off x="9780348" y="6121084"/>
            <a:ext cx="2430162" cy="276999"/>
          </a:xfrm>
          <a:prstGeom prst="rect">
            <a:avLst/>
          </a:prstGeom>
          <a:noFill/>
        </p:spPr>
        <p:txBody>
          <a:bodyPr wrap="square" rtlCol="0">
            <a:spAutoFit/>
          </a:bodyPr>
          <a:lstStyle/>
          <a:p>
            <a:r>
              <a:rPr lang="en-GB" sz="1200" dirty="0">
                <a:solidFill>
                  <a:schemeClr val="bg1"/>
                </a:solidFill>
                <a:hlinkClick r:id="rId11">
                  <a:extLst>
                    <a:ext uri="{A12FA001-AC4F-418D-AE19-62706E023703}">
                      <ahyp:hlinkClr xmlns="" xmlns:ahyp="http://schemas.microsoft.com/office/drawing/2018/hyperlinkcolor" val="tx"/>
                    </a:ext>
                  </a:extLst>
                </a:hlinkClick>
              </a:rPr>
              <a:t>expensesproject@admin.ox.ac.uk</a:t>
            </a:r>
            <a:endParaRPr lang="en-GB" sz="1200" dirty="0">
              <a:solidFill>
                <a:schemeClr val="bg1"/>
              </a:solidFill>
            </a:endParaRPr>
          </a:p>
        </p:txBody>
      </p:sp>
      <p:sp>
        <p:nvSpPr>
          <p:cNvPr id="35" name="Slide Number Placeholder 2">
            <a:extLst>
              <a:ext uri="{FF2B5EF4-FFF2-40B4-BE49-F238E27FC236}">
                <a16:creationId xmlns:a16="http://schemas.microsoft.com/office/drawing/2014/main" id="{4A550BFF-8DB0-4110-A606-C6A3D87F3568}"/>
              </a:ext>
            </a:extLst>
          </p:cNvPr>
          <p:cNvSpPr txBox="1">
            <a:spLocks/>
          </p:cNvSpPr>
          <p:nvPr/>
        </p:nvSpPr>
        <p:spPr>
          <a:xfrm>
            <a:off x="8763000" y="65087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6CBD40C-4EE4-4036-BE0B-1ECBAE7125BA}" type="slidenum">
              <a:rPr lang="en-GB" smtClean="0"/>
              <a:pPr/>
              <a:t>15</a:t>
            </a:fld>
            <a:endParaRPr lang="en-GB" dirty="0"/>
          </a:p>
        </p:txBody>
      </p:sp>
      <p:sp>
        <p:nvSpPr>
          <p:cNvPr id="36" name="Title 1">
            <a:extLst>
              <a:ext uri="{FF2B5EF4-FFF2-40B4-BE49-F238E27FC236}">
                <a16:creationId xmlns:a16="http://schemas.microsoft.com/office/drawing/2014/main" id="{52CEDB16-DC22-489F-A13E-C2A2E39B2A0D}"/>
              </a:ext>
            </a:extLst>
          </p:cNvPr>
          <p:cNvSpPr txBox="1">
            <a:spLocks/>
          </p:cNvSpPr>
          <p:nvPr/>
        </p:nvSpPr>
        <p:spPr>
          <a:xfrm>
            <a:off x="858928" y="6142132"/>
            <a:ext cx="2861734" cy="48672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600" b="1" dirty="0">
                <a:solidFill>
                  <a:schemeClr val="bg1"/>
                </a:solidFill>
                <a:latin typeface="Helvetica" pitchFamily="2" charset="0"/>
              </a:rPr>
              <a:t>Focus </a:t>
            </a:r>
            <a:r>
              <a:rPr lang="en-GB" sz="1600" b="1" dirty="0">
                <a:solidFill>
                  <a:schemeClr val="bg1"/>
                </a:solidFill>
                <a:latin typeface="Helvetica" pitchFamily="2" charset="0"/>
              </a:rPr>
              <a:t>E-Expenses Project</a:t>
            </a:r>
            <a:endParaRPr lang="en-US" sz="1200" b="1" dirty="0">
              <a:solidFill>
                <a:schemeClr val="bg1"/>
              </a:solidFill>
              <a:latin typeface="Helvetica" pitchFamily="2" charset="0"/>
            </a:endParaRPr>
          </a:p>
        </p:txBody>
      </p:sp>
    </p:spTree>
    <p:extLst>
      <p:ext uri="{BB962C8B-B14F-4D97-AF65-F5344CB8AC3E}">
        <p14:creationId xmlns:p14="http://schemas.microsoft.com/office/powerpoint/2010/main" val="13143566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97356" y="1079237"/>
            <a:ext cx="4930113" cy="4351338"/>
          </a:xfrm>
        </p:spPr>
        <p:txBody>
          <a:bodyPr>
            <a:normAutofit/>
          </a:bodyPr>
          <a:lstStyle/>
          <a:p>
            <a:pPr lvl="0"/>
            <a:r>
              <a:rPr lang="en-GB" sz="2600" dirty="0"/>
              <a:t>Monthly Finance Bulletin</a:t>
            </a:r>
          </a:p>
          <a:p>
            <a:pPr lvl="0"/>
            <a:r>
              <a:rPr lang="en-GB" sz="2600" dirty="0"/>
              <a:t>Messages for departmental and local </a:t>
            </a:r>
            <a:r>
              <a:rPr lang="en-GB" sz="2600" dirty="0" smtClean="0"/>
              <a:t>cascade</a:t>
            </a:r>
            <a:endParaRPr lang="en-GB" sz="2600" dirty="0"/>
          </a:p>
          <a:p>
            <a:pPr lvl="0"/>
            <a:r>
              <a:rPr lang="en-GB" sz="2600" dirty="0"/>
              <a:t>University bulletin and Staff Gateway </a:t>
            </a:r>
            <a:endParaRPr lang="en-GB" sz="2600" dirty="0" smtClean="0"/>
          </a:p>
          <a:p>
            <a:pPr lvl="0"/>
            <a:r>
              <a:rPr lang="en-GB" sz="2600" dirty="0" smtClean="0"/>
              <a:t>Student news</a:t>
            </a:r>
          </a:p>
          <a:p>
            <a:pPr lvl="0"/>
            <a:endParaRPr lang="en-GB" sz="2600" dirty="0"/>
          </a:p>
          <a:p>
            <a:pPr lvl="0"/>
            <a:endParaRPr lang="en-GB" dirty="0"/>
          </a:p>
        </p:txBody>
      </p:sp>
      <p:pic>
        <p:nvPicPr>
          <p:cNvPr id="4" name="Picture 3" descr="Focus banner logo - dark blue with cogs" title="Focus programme logo banner">
            <a:extLst>
              <a:ext uri="{FF2B5EF4-FFF2-40B4-BE49-F238E27FC236}">
                <a16:creationId xmlns:a16="http://schemas.microsoft.com/office/drawing/2014/main" id="{6B41F1FA-6677-194C-99C7-A8C9CFBE0AE8}"/>
              </a:ext>
            </a:extLst>
          </p:cNvPr>
          <p:cNvPicPr>
            <a:picLocks noChangeAspect="1"/>
          </p:cNvPicPr>
          <p:nvPr/>
        </p:nvPicPr>
        <p:blipFill rotWithShape="1">
          <a:blip r:embed="rId3"/>
          <a:srcRect l="-657" t="23221" r="657" b="66016"/>
          <a:stretch/>
        </p:blipFill>
        <p:spPr>
          <a:xfrm>
            <a:off x="-81688" y="5937348"/>
            <a:ext cx="12273688" cy="934720"/>
          </a:xfrm>
          <a:prstGeom prst="rect">
            <a:avLst/>
          </a:prstGeom>
        </p:spPr>
      </p:pic>
      <p:sp>
        <p:nvSpPr>
          <p:cNvPr id="6" name="Content Placeholder 2"/>
          <p:cNvSpPr txBox="1">
            <a:spLocks/>
          </p:cNvSpPr>
          <p:nvPr/>
        </p:nvSpPr>
        <p:spPr>
          <a:xfrm>
            <a:off x="6201508" y="1079237"/>
            <a:ext cx="4965469"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600" b="0" i="0" u="none" strike="noStrike" kern="1200" cap="none" spc="0" normalizeH="0" baseline="0" noProof="0" dirty="0">
                <a:ln>
                  <a:noFill/>
                </a:ln>
                <a:solidFill>
                  <a:prstClr val="black"/>
                </a:solidFill>
                <a:effectLst/>
                <a:uLnTx/>
                <a:uFillTx/>
                <a:latin typeface="Calibri" panose="020F0502020204030204"/>
                <a:ea typeface="+mn-ea"/>
                <a:cs typeface="+mn-cs"/>
              </a:rPr>
              <a:t>HAF webinars:</a:t>
            </a:r>
          </a:p>
          <a:p>
            <a:pPr lvl="1">
              <a:spcBef>
                <a:spcPts val="1000"/>
              </a:spcBef>
              <a:defRPr/>
            </a:pPr>
            <a:r>
              <a:rPr lang="en-GB" sz="2200" dirty="0">
                <a:solidFill>
                  <a:prstClr val="black"/>
                </a:solidFill>
                <a:latin typeface="Calibri" panose="020F0502020204030204"/>
                <a:hlinkClick r:id="rId4"/>
              </a:rPr>
              <a:t>Recording</a:t>
            </a:r>
            <a:r>
              <a:rPr lang="en-GB" sz="2200" dirty="0">
                <a:solidFill>
                  <a:prstClr val="black"/>
                </a:solidFill>
                <a:latin typeface="Calibri" panose="020F0502020204030204"/>
              </a:rPr>
              <a:t>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600" b="0" i="0" u="none" strike="noStrike" kern="1200" cap="none" spc="0" normalizeH="0" baseline="0" noProof="0" dirty="0" smtClean="0">
                <a:ln>
                  <a:noFill/>
                </a:ln>
                <a:solidFill>
                  <a:prstClr val="black"/>
                </a:solidFill>
                <a:effectLst/>
                <a:uLnTx/>
                <a:uFillTx/>
                <a:latin typeface="Calibri" panose="020F0502020204030204"/>
                <a:ea typeface="+mn-ea"/>
                <a:cs typeface="+mn-cs"/>
              </a:rPr>
              <a:t>PA </a:t>
            </a:r>
            <a:r>
              <a:rPr kumimoji="0" lang="en-GB" sz="2600" b="0" i="0" u="none" strike="noStrike" kern="1200" cap="none" spc="0" normalizeH="0" baseline="0" noProof="0" dirty="0">
                <a:ln>
                  <a:noFill/>
                </a:ln>
                <a:solidFill>
                  <a:prstClr val="black"/>
                </a:solidFill>
                <a:effectLst/>
                <a:uLnTx/>
                <a:uFillTx/>
                <a:latin typeface="Calibri" panose="020F0502020204030204"/>
                <a:ea typeface="+mn-ea"/>
                <a:cs typeface="+mn-cs"/>
              </a:rPr>
              <a:t>/ Executive Assistant webinars:</a:t>
            </a:r>
          </a:p>
          <a:p>
            <a:pPr lvl="1">
              <a:spcBef>
                <a:spcPts val="1000"/>
              </a:spcBef>
              <a:defRPr/>
            </a:pPr>
            <a:r>
              <a:rPr lang="en-GB" sz="2200" noProof="0" dirty="0">
                <a:solidFill>
                  <a:prstClr val="black"/>
                </a:solidFill>
                <a:latin typeface="Calibri" panose="020F0502020204030204"/>
                <a:hlinkClick r:id="rId5"/>
              </a:rPr>
              <a:t>Presentation recording</a:t>
            </a:r>
            <a:endParaRPr lang="en-GB" sz="2200" noProof="0" dirty="0">
              <a:solidFill>
                <a:prstClr val="black"/>
              </a:solidFill>
              <a:latin typeface="Calibri" panose="020F0502020204030204"/>
            </a:endParaRPr>
          </a:p>
          <a:p>
            <a:pPr lvl="1">
              <a:spcBef>
                <a:spcPts val="1000"/>
              </a:spcBef>
              <a:defRPr/>
            </a:pPr>
            <a:r>
              <a:rPr kumimoji="0" lang="en-GB" sz="2200" b="0" i="0" u="none" strike="noStrike" kern="1200" cap="none" spc="0" normalizeH="0" baseline="0" dirty="0" smtClean="0">
                <a:ln>
                  <a:noFill/>
                </a:ln>
                <a:solidFill>
                  <a:prstClr val="black"/>
                </a:solidFill>
                <a:effectLst/>
                <a:uLnTx/>
                <a:uFillTx/>
                <a:latin typeface="Calibri" panose="020F0502020204030204"/>
                <a:ea typeface="+mn-ea"/>
                <a:cs typeface="+mn-cs"/>
                <a:hlinkClick r:id="rId6"/>
              </a:rPr>
              <a:t>Demo </a:t>
            </a:r>
            <a:r>
              <a:rPr kumimoji="0" lang="en-GB" sz="2200" b="0" i="0" u="none" strike="noStrike" kern="1200" cap="none" spc="0" normalizeH="0" baseline="0" dirty="0">
                <a:ln>
                  <a:noFill/>
                </a:ln>
                <a:solidFill>
                  <a:prstClr val="black"/>
                </a:solidFill>
                <a:effectLst/>
                <a:uLnTx/>
                <a:uFillTx/>
                <a:latin typeface="Calibri" panose="020F0502020204030204"/>
                <a:ea typeface="+mn-ea"/>
                <a:cs typeface="+mn-cs"/>
                <a:hlinkClick r:id="rId6"/>
              </a:rPr>
              <a:t>recording</a:t>
            </a:r>
            <a:endParaRPr kumimoji="0" lang="en-GB"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600" b="0" i="0" u="none" strike="noStrike" kern="1200" cap="none" spc="0" normalizeH="0" baseline="0" noProof="0" dirty="0">
                <a:ln>
                  <a:noFill/>
                </a:ln>
                <a:effectLst/>
                <a:uLnTx/>
                <a:uFillTx/>
                <a:latin typeface="Calibri" panose="020F0502020204030204"/>
                <a:ea typeface="+mn-ea"/>
                <a:cs typeface="+mn-cs"/>
                <a:hlinkClick r:id="rId7"/>
              </a:rPr>
              <a:t>Introductory </a:t>
            </a:r>
            <a:r>
              <a:rPr kumimoji="0" lang="en-GB" sz="2600" b="0" i="0" u="none" strike="noStrike" kern="1200" cap="none" spc="0" normalizeH="0" baseline="0" noProof="0" smtClean="0">
                <a:ln>
                  <a:noFill/>
                </a:ln>
                <a:effectLst/>
                <a:uLnTx/>
                <a:uFillTx/>
                <a:latin typeface="Calibri" panose="020F0502020204030204"/>
                <a:ea typeface="+mn-ea"/>
                <a:cs typeface="+mn-cs"/>
                <a:hlinkClick r:id="rId7"/>
              </a:rPr>
              <a:t>video </a:t>
            </a:r>
            <a:r>
              <a:rPr kumimoji="0" lang="en-GB" sz="2600" b="0" i="0" u="none" strike="noStrike" kern="1200" cap="none" spc="0" normalizeH="0" baseline="0" noProof="0" smtClean="0">
                <a:ln>
                  <a:noFill/>
                </a:ln>
                <a:effectLst/>
                <a:uLnTx/>
                <a:uFillTx/>
                <a:latin typeface="Calibri" panose="020F0502020204030204"/>
                <a:ea typeface="+mn-ea"/>
                <a:cs typeface="+mn-cs"/>
              </a:rPr>
              <a:t>(&lt;4 </a:t>
            </a:r>
            <a:r>
              <a:rPr kumimoji="0" lang="en-GB" sz="2600" b="0" i="0" u="none" strike="noStrike" kern="1200" cap="none" spc="0" normalizeH="0" baseline="0" noProof="0" dirty="0" smtClean="0">
                <a:ln>
                  <a:noFill/>
                </a:ln>
                <a:effectLst/>
                <a:uLnTx/>
                <a:uFillTx/>
                <a:latin typeface="Calibri" panose="020F0502020204030204"/>
                <a:ea typeface="+mn-ea"/>
                <a:cs typeface="+mn-cs"/>
              </a:rPr>
              <a:t>minutes duration)</a:t>
            </a:r>
            <a:endParaRPr lang="en-GB" sz="2600" b="0" i="0" u="none" strike="noStrike" kern="1200" cap="none" spc="0" normalizeH="0" baseline="0" noProof="0" dirty="0">
              <a:ln>
                <a:noFill/>
              </a:ln>
              <a:effectLst/>
              <a:uLnTx/>
              <a:uFillTx/>
              <a:latin typeface="Calibri" panose="020F0502020204030204"/>
              <a:cs typeface="Calibri"/>
            </a:endParaRPr>
          </a:p>
        </p:txBody>
      </p:sp>
      <p:sp>
        <p:nvSpPr>
          <p:cNvPr id="7" name="TextBox 6" descr="Communication from the project team&#10;">
            <a:extLst>
              <a:ext uri="{FF2B5EF4-FFF2-40B4-BE49-F238E27FC236}">
                <a16:creationId xmlns:a16="http://schemas.microsoft.com/office/drawing/2014/main" id="{3E611D4D-6B4B-4814-8A7C-5F4AB51B549C}"/>
              </a:ext>
            </a:extLst>
          </p:cNvPr>
          <p:cNvSpPr txBox="1"/>
          <p:nvPr/>
        </p:nvSpPr>
        <p:spPr>
          <a:xfrm>
            <a:off x="144000" y="72000"/>
            <a:ext cx="9904376" cy="430887"/>
          </a:xfrm>
          <a:prstGeom prst="rect">
            <a:avLst/>
          </a:prstGeom>
          <a:noFill/>
        </p:spPr>
        <p:txBody>
          <a:bodyPr wrap="square" rtlCol="0">
            <a:spAutoFit/>
          </a:bodyPr>
          <a:lstStyle/>
          <a:p>
            <a:r>
              <a:rPr lang="en-GB" sz="2200" b="1" dirty="0" smtClean="0">
                <a:solidFill>
                  <a:srgbClr val="401E6E"/>
                </a:solidFill>
              </a:rPr>
              <a:t>Communication from the project team</a:t>
            </a:r>
            <a:endParaRPr lang="en-GB" sz="2200" b="1" dirty="0">
              <a:solidFill>
                <a:srgbClr val="401E6E"/>
              </a:solidFill>
            </a:endParaRPr>
          </a:p>
        </p:txBody>
      </p:sp>
      <p:sp>
        <p:nvSpPr>
          <p:cNvPr id="8" name="TextBox 7">
            <a:extLst>
              <a:ext uri="{FF2B5EF4-FFF2-40B4-BE49-F238E27FC236}">
                <a16:creationId xmlns:a16="http://schemas.microsoft.com/office/drawing/2014/main" id="{102576E7-B338-4D4C-B333-DEC399BAE334}"/>
              </a:ext>
            </a:extLst>
          </p:cNvPr>
          <p:cNvSpPr txBox="1"/>
          <p:nvPr/>
        </p:nvSpPr>
        <p:spPr>
          <a:xfrm>
            <a:off x="9780348" y="6121084"/>
            <a:ext cx="2430162" cy="276999"/>
          </a:xfrm>
          <a:prstGeom prst="rect">
            <a:avLst/>
          </a:prstGeom>
          <a:noFill/>
        </p:spPr>
        <p:txBody>
          <a:bodyPr wrap="square" rtlCol="0">
            <a:spAutoFit/>
          </a:bodyPr>
          <a:lstStyle/>
          <a:p>
            <a:r>
              <a:rPr lang="en-GB" sz="1200" dirty="0">
                <a:solidFill>
                  <a:schemeClr val="bg1"/>
                </a:solidFill>
                <a:hlinkClick r:id="rId8">
                  <a:extLst>
                    <a:ext uri="{A12FA001-AC4F-418D-AE19-62706E023703}">
                      <ahyp:hlinkClr xmlns="" xmlns:ahyp="http://schemas.microsoft.com/office/drawing/2018/hyperlinkcolor" val="tx"/>
                    </a:ext>
                  </a:extLst>
                </a:hlinkClick>
              </a:rPr>
              <a:t>expensesproject@admin.ox.ac.uk</a:t>
            </a:r>
            <a:endParaRPr lang="en-GB" sz="1200" dirty="0">
              <a:solidFill>
                <a:schemeClr val="bg1"/>
              </a:solidFill>
            </a:endParaRPr>
          </a:p>
        </p:txBody>
      </p:sp>
      <p:sp>
        <p:nvSpPr>
          <p:cNvPr id="9" name="Slide Number Placeholder 2">
            <a:extLst>
              <a:ext uri="{FF2B5EF4-FFF2-40B4-BE49-F238E27FC236}">
                <a16:creationId xmlns:a16="http://schemas.microsoft.com/office/drawing/2014/main" id="{B0C05476-8833-4CB0-8B59-08A2E44B92C6}"/>
              </a:ext>
            </a:extLst>
          </p:cNvPr>
          <p:cNvSpPr txBox="1">
            <a:spLocks/>
          </p:cNvSpPr>
          <p:nvPr/>
        </p:nvSpPr>
        <p:spPr>
          <a:xfrm>
            <a:off x="8763000" y="65087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6CBD40C-4EE4-4036-BE0B-1ECBAE7125BA}" type="slidenum">
              <a:rPr lang="en-GB" smtClean="0"/>
              <a:pPr/>
              <a:t>16</a:t>
            </a:fld>
            <a:endParaRPr lang="en-GB" dirty="0"/>
          </a:p>
        </p:txBody>
      </p:sp>
      <p:pic>
        <p:nvPicPr>
          <p:cNvPr id="10" name="Picture 9" descr="Oxford University logo">
            <a:extLst>
              <a:ext uri="{FF2B5EF4-FFF2-40B4-BE49-F238E27FC236}">
                <a16:creationId xmlns:a16="http://schemas.microsoft.com/office/drawing/2014/main" id="{944B83C7-052A-4733-AFA8-3118FC062AC1}"/>
              </a:ext>
            </a:extLst>
          </p:cNvPr>
          <p:cNvPicPr>
            <a:picLocks noChangeAspect="1"/>
          </p:cNvPicPr>
          <p:nvPr/>
        </p:nvPicPr>
        <p:blipFill>
          <a:blip r:embed="rId9"/>
          <a:stretch>
            <a:fillRect/>
          </a:stretch>
        </p:blipFill>
        <p:spPr>
          <a:xfrm>
            <a:off x="96974" y="6009663"/>
            <a:ext cx="761954" cy="761954"/>
          </a:xfrm>
          <a:prstGeom prst="rect">
            <a:avLst/>
          </a:prstGeom>
        </p:spPr>
      </p:pic>
      <p:sp>
        <p:nvSpPr>
          <p:cNvPr id="11" name="Title 1">
            <a:extLst>
              <a:ext uri="{FF2B5EF4-FFF2-40B4-BE49-F238E27FC236}">
                <a16:creationId xmlns:a16="http://schemas.microsoft.com/office/drawing/2014/main" id="{5D7843DB-BB0B-4782-B4C6-7CC5A4FF1C1E}"/>
              </a:ext>
            </a:extLst>
          </p:cNvPr>
          <p:cNvSpPr txBox="1">
            <a:spLocks/>
          </p:cNvSpPr>
          <p:nvPr/>
        </p:nvSpPr>
        <p:spPr>
          <a:xfrm>
            <a:off x="858928" y="6142132"/>
            <a:ext cx="2861734" cy="48672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600" b="1" dirty="0">
                <a:solidFill>
                  <a:schemeClr val="bg1"/>
                </a:solidFill>
                <a:latin typeface="Helvetica" pitchFamily="2" charset="0"/>
              </a:rPr>
              <a:t>Focus </a:t>
            </a:r>
            <a:r>
              <a:rPr lang="en-GB" sz="1600" b="1" dirty="0">
                <a:solidFill>
                  <a:schemeClr val="bg1"/>
                </a:solidFill>
                <a:latin typeface="Helvetica" pitchFamily="2" charset="0"/>
              </a:rPr>
              <a:t>E-Expenses Project</a:t>
            </a:r>
            <a:endParaRPr lang="en-US" sz="1200" b="1" dirty="0">
              <a:solidFill>
                <a:schemeClr val="bg1"/>
              </a:solidFill>
              <a:latin typeface="Helvetica" pitchFamily="2" charset="0"/>
            </a:endParaRPr>
          </a:p>
        </p:txBody>
      </p:sp>
    </p:spTree>
    <p:extLst>
      <p:ext uri="{BB962C8B-B14F-4D97-AF65-F5344CB8AC3E}">
        <p14:creationId xmlns:p14="http://schemas.microsoft.com/office/powerpoint/2010/main" val="31764988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97356" y="1476490"/>
            <a:ext cx="10515600" cy="4351338"/>
          </a:xfrm>
        </p:spPr>
        <p:txBody>
          <a:bodyPr>
            <a:normAutofit fontScale="92500" lnSpcReduction="10000"/>
          </a:bodyPr>
          <a:lstStyle/>
          <a:p>
            <a:pPr>
              <a:spcAft>
                <a:spcPts val="600"/>
              </a:spcAft>
            </a:pPr>
            <a:r>
              <a:rPr lang="en-GB" dirty="0">
                <a:hlinkClick r:id="rId2"/>
              </a:rPr>
              <a:t>Finance Division </a:t>
            </a:r>
            <a:r>
              <a:rPr lang="en-GB" dirty="0" smtClean="0">
                <a:hlinkClick r:id="rId2"/>
              </a:rPr>
              <a:t>website</a:t>
            </a:r>
            <a:r>
              <a:rPr lang="en-GB" dirty="0" smtClean="0"/>
              <a:t> including:</a:t>
            </a:r>
            <a:endParaRPr lang="en-GB" dirty="0"/>
          </a:p>
          <a:p>
            <a:pPr lvl="1">
              <a:spcAft>
                <a:spcPts val="600"/>
              </a:spcAft>
            </a:pPr>
            <a:r>
              <a:rPr lang="en-GB" dirty="0" smtClean="0"/>
              <a:t>University </a:t>
            </a:r>
            <a:r>
              <a:rPr lang="en-GB" dirty="0"/>
              <a:t>expenses </a:t>
            </a:r>
            <a:r>
              <a:rPr lang="en-GB" dirty="0">
                <a:hlinkClick r:id="rId2"/>
              </a:rPr>
              <a:t>policy</a:t>
            </a:r>
            <a:r>
              <a:rPr lang="en-GB" dirty="0"/>
              <a:t> </a:t>
            </a:r>
            <a:r>
              <a:rPr lang="en-GB"/>
              <a:t>and </a:t>
            </a:r>
            <a:r>
              <a:rPr lang="en-GB" smtClean="0">
                <a:hlinkClick r:id="rId3"/>
              </a:rPr>
              <a:t>guidance</a:t>
            </a:r>
            <a:endParaRPr lang="en-GB" dirty="0" smtClean="0">
              <a:hlinkClick r:id="rId4"/>
            </a:endParaRPr>
          </a:p>
          <a:p>
            <a:pPr lvl="1">
              <a:spcAft>
                <a:spcPts val="600"/>
              </a:spcAft>
            </a:pPr>
            <a:r>
              <a:rPr lang="en-GB" dirty="0" smtClean="0">
                <a:hlinkClick r:id="rId4"/>
              </a:rPr>
              <a:t>Claimant Quick </a:t>
            </a:r>
            <a:r>
              <a:rPr lang="en-GB" dirty="0">
                <a:hlinkClick r:id="rId4"/>
              </a:rPr>
              <a:t>Reference </a:t>
            </a:r>
            <a:r>
              <a:rPr lang="en-GB" dirty="0" smtClean="0">
                <a:hlinkClick r:id="rId4"/>
              </a:rPr>
              <a:t>Guide</a:t>
            </a:r>
            <a:r>
              <a:rPr lang="en-GB" dirty="0" smtClean="0"/>
              <a:t>  </a:t>
            </a:r>
          </a:p>
          <a:p>
            <a:pPr lvl="1">
              <a:spcAft>
                <a:spcPts val="600"/>
              </a:spcAft>
            </a:pPr>
            <a:r>
              <a:rPr lang="en-GB" dirty="0" smtClean="0">
                <a:hlinkClick r:id="rId5"/>
              </a:rPr>
              <a:t>Approver Quick Reference Guide</a:t>
            </a:r>
            <a:endParaRPr lang="en-GB" dirty="0"/>
          </a:p>
          <a:p>
            <a:pPr lvl="1">
              <a:spcAft>
                <a:spcPts val="600"/>
              </a:spcAft>
            </a:pPr>
            <a:r>
              <a:rPr lang="en-GB" dirty="0"/>
              <a:t>Online self-learning training modules for claimants and </a:t>
            </a:r>
            <a:r>
              <a:rPr lang="en-GB" dirty="0" smtClean="0"/>
              <a:t>approvers (accessible via </a:t>
            </a:r>
            <a:r>
              <a:rPr lang="en-GB" dirty="0" smtClean="0">
                <a:hlinkClick r:id="rId6"/>
              </a:rPr>
              <a:t>Training and support webpage</a:t>
            </a:r>
            <a:r>
              <a:rPr lang="en-GB" dirty="0" smtClean="0"/>
              <a:t>)</a:t>
            </a:r>
            <a:endParaRPr lang="en-GB" dirty="0">
              <a:solidFill>
                <a:srgbClr val="FF0000"/>
              </a:solidFill>
            </a:endParaRPr>
          </a:p>
          <a:p>
            <a:pPr lvl="1">
              <a:spcAft>
                <a:spcPts val="600"/>
              </a:spcAft>
            </a:pPr>
            <a:r>
              <a:rPr lang="en-GB" dirty="0">
                <a:hlinkClick r:id="rId7"/>
              </a:rPr>
              <a:t>How to videos </a:t>
            </a:r>
            <a:r>
              <a:rPr lang="en-GB" dirty="0"/>
              <a:t>for claimants and approvers</a:t>
            </a:r>
            <a:endParaRPr lang="en-GB" dirty="0">
              <a:solidFill>
                <a:srgbClr val="FF0000"/>
              </a:solidFill>
            </a:endParaRPr>
          </a:p>
          <a:p>
            <a:r>
              <a:rPr lang="en-GB" dirty="0"/>
              <a:t>SAP Concur 24/7 phone </a:t>
            </a:r>
            <a:r>
              <a:rPr lang="en-GB" dirty="0" smtClean="0"/>
              <a:t>support (available via Finance Division website when </a:t>
            </a:r>
            <a:r>
              <a:rPr lang="en-GB" dirty="0" err="1" smtClean="0"/>
              <a:t>eExpense</a:t>
            </a:r>
            <a:r>
              <a:rPr lang="en-GB" dirty="0" smtClean="0"/>
              <a:t> live)</a:t>
            </a:r>
          </a:p>
          <a:p>
            <a:r>
              <a:rPr lang="en-GB" dirty="0" smtClean="0"/>
              <a:t>Online launch events, including system demo, for administrators and claimants in Michaelmas term (details to be confirmed)</a:t>
            </a:r>
            <a:endParaRPr lang="en-GB" dirty="0"/>
          </a:p>
        </p:txBody>
      </p:sp>
      <p:pic>
        <p:nvPicPr>
          <p:cNvPr id="4" name="Picture 3" descr="Navy blue with cogs" title="Focus programme logo banner">
            <a:extLst>
              <a:ext uri="{FF2B5EF4-FFF2-40B4-BE49-F238E27FC236}">
                <a16:creationId xmlns:a16="http://schemas.microsoft.com/office/drawing/2014/main" id="{6B41F1FA-6677-194C-99C7-A8C9CFBE0AE8}"/>
              </a:ext>
            </a:extLst>
          </p:cNvPr>
          <p:cNvPicPr>
            <a:picLocks noChangeAspect="1"/>
          </p:cNvPicPr>
          <p:nvPr/>
        </p:nvPicPr>
        <p:blipFill rotWithShape="1">
          <a:blip r:embed="rId8"/>
          <a:srcRect l="-657" t="23221" r="657" b="66016"/>
          <a:stretch/>
        </p:blipFill>
        <p:spPr>
          <a:xfrm>
            <a:off x="-81688" y="5937348"/>
            <a:ext cx="12273688" cy="934720"/>
          </a:xfrm>
          <a:prstGeom prst="rect">
            <a:avLst/>
          </a:prstGeom>
        </p:spPr>
      </p:pic>
      <p:sp>
        <p:nvSpPr>
          <p:cNvPr id="5" name="TextBox 4" descr="Where to get help and support">
            <a:extLst>
              <a:ext uri="{FF2B5EF4-FFF2-40B4-BE49-F238E27FC236}">
                <a16:creationId xmlns:a16="http://schemas.microsoft.com/office/drawing/2014/main" id="{07863247-385C-4732-9383-698BBCDA121C}"/>
              </a:ext>
            </a:extLst>
          </p:cNvPr>
          <p:cNvSpPr txBox="1"/>
          <p:nvPr/>
        </p:nvSpPr>
        <p:spPr>
          <a:xfrm>
            <a:off x="144000" y="72000"/>
            <a:ext cx="9904376" cy="430887"/>
          </a:xfrm>
          <a:prstGeom prst="rect">
            <a:avLst/>
          </a:prstGeom>
          <a:noFill/>
        </p:spPr>
        <p:txBody>
          <a:bodyPr wrap="square" rtlCol="0">
            <a:spAutoFit/>
          </a:bodyPr>
          <a:lstStyle/>
          <a:p>
            <a:r>
              <a:rPr lang="en-GB" sz="2200" b="1" dirty="0">
                <a:solidFill>
                  <a:srgbClr val="401E6E"/>
                </a:solidFill>
              </a:rPr>
              <a:t>Where to get help and support</a:t>
            </a:r>
          </a:p>
        </p:txBody>
      </p:sp>
      <p:sp>
        <p:nvSpPr>
          <p:cNvPr id="6" name="TextBox 5">
            <a:extLst>
              <a:ext uri="{FF2B5EF4-FFF2-40B4-BE49-F238E27FC236}">
                <a16:creationId xmlns:a16="http://schemas.microsoft.com/office/drawing/2014/main" id="{93BD7BFF-3ECA-4D23-9A26-84E94C316BF5}"/>
              </a:ext>
            </a:extLst>
          </p:cNvPr>
          <p:cNvSpPr txBox="1"/>
          <p:nvPr/>
        </p:nvSpPr>
        <p:spPr>
          <a:xfrm>
            <a:off x="9780348" y="6121084"/>
            <a:ext cx="2430162" cy="276999"/>
          </a:xfrm>
          <a:prstGeom prst="rect">
            <a:avLst/>
          </a:prstGeom>
          <a:noFill/>
        </p:spPr>
        <p:txBody>
          <a:bodyPr wrap="square" rtlCol="0">
            <a:spAutoFit/>
          </a:bodyPr>
          <a:lstStyle/>
          <a:p>
            <a:r>
              <a:rPr lang="en-GB" sz="1200" dirty="0">
                <a:solidFill>
                  <a:schemeClr val="bg1"/>
                </a:solidFill>
                <a:hlinkClick r:id="rId9">
                  <a:extLst>
                    <a:ext uri="{A12FA001-AC4F-418D-AE19-62706E023703}">
                      <ahyp:hlinkClr xmlns="" xmlns:ahyp="http://schemas.microsoft.com/office/drawing/2018/hyperlinkcolor" val="tx"/>
                    </a:ext>
                  </a:extLst>
                </a:hlinkClick>
              </a:rPr>
              <a:t>expensesproject@admin.ox.ac.uk</a:t>
            </a:r>
            <a:endParaRPr lang="en-GB" sz="1200" dirty="0">
              <a:solidFill>
                <a:schemeClr val="bg1"/>
              </a:solidFill>
            </a:endParaRPr>
          </a:p>
        </p:txBody>
      </p:sp>
      <p:sp>
        <p:nvSpPr>
          <p:cNvPr id="7" name="Slide Number Placeholder 2">
            <a:extLst>
              <a:ext uri="{FF2B5EF4-FFF2-40B4-BE49-F238E27FC236}">
                <a16:creationId xmlns:a16="http://schemas.microsoft.com/office/drawing/2014/main" id="{D1480DAD-2C08-4E43-A6FC-447320CC8398}"/>
              </a:ext>
            </a:extLst>
          </p:cNvPr>
          <p:cNvSpPr txBox="1">
            <a:spLocks/>
          </p:cNvSpPr>
          <p:nvPr/>
        </p:nvSpPr>
        <p:spPr>
          <a:xfrm>
            <a:off x="8763000" y="65087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6CBD40C-4EE4-4036-BE0B-1ECBAE7125BA}" type="slidenum">
              <a:rPr lang="en-GB" smtClean="0"/>
              <a:pPr/>
              <a:t>17</a:t>
            </a:fld>
            <a:endParaRPr lang="en-GB" dirty="0"/>
          </a:p>
        </p:txBody>
      </p:sp>
      <p:pic>
        <p:nvPicPr>
          <p:cNvPr id="8" name="Picture 7" descr="Oxford University logo">
            <a:extLst>
              <a:ext uri="{FF2B5EF4-FFF2-40B4-BE49-F238E27FC236}">
                <a16:creationId xmlns:a16="http://schemas.microsoft.com/office/drawing/2014/main" id="{424DED1F-2750-476C-A8D7-9BFB1A57F94B}"/>
              </a:ext>
            </a:extLst>
          </p:cNvPr>
          <p:cNvPicPr>
            <a:picLocks noChangeAspect="1"/>
          </p:cNvPicPr>
          <p:nvPr/>
        </p:nvPicPr>
        <p:blipFill>
          <a:blip r:embed="rId10"/>
          <a:stretch>
            <a:fillRect/>
          </a:stretch>
        </p:blipFill>
        <p:spPr>
          <a:xfrm>
            <a:off x="96974" y="6009663"/>
            <a:ext cx="761954" cy="761954"/>
          </a:xfrm>
          <a:prstGeom prst="rect">
            <a:avLst/>
          </a:prstGeom>
        </p:spPr>
      </p:pic>
      <p:sp>
        <p:nvSpPr>
          <p:cNvPr id="9" name="Title 1">
            <a:extLst>
              <a:ext uri="{FF2B5EF4-FFF2-40B4-BE49-F238E27FC236}">
                <a16:creationId xmlns:a16="http://schemas.microsoft.com/office/drawing/2014/main" id="{B45A4CDA-23A7-417F-A082-C7AB95F19140}"/>
              </a:ext>
            </a:extLst>
          </p:cNvPr>
          <p:cNvSpPr txBox="1">
            <a:spLocks/>
          </p:cNvSpPr>
          <p:nvPr/>
        </p:nvSpPr>
        <p:spPr>
          <a:xfrm>
            <a:off x="858928" y="6142132"/>
            <a:ext cx="2861734" cy="48672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600" b="1" dirty="0">
                <a:solidFill>
                  <a:schemeClr val="bg1"/>
                </a:solidFill>
                <a:latin typeface="Helvetica" pitchFamily="2" charset="0"/>
              </a:rPr>
              <a:t>Focus </a:t>
            </a:r>
            <a:r>
              <a:rPr lang="en-GB" sz="1600" b="1" dirty="0">
                <a:solidFill>
                  <a:schemeClr val="bg1"/>
                </a:solidFill>
                <a:latin typeface="Helvetica" pitchFamily="2" charset="0"/>
              </a:rPr>
              <a:t>E-Expenses Project</a:t>
            </a:r>
            <a:endParaRPr lang="en-US" sz="1200" b="1" dirty="0">
              <a:solidFill>
                <a:schemeClr val="bg1"/>
              </a:solidFill>
              <a:latin typeface="Helvetica" pitchFamily="2" charset="0"/>
            </a:endParaRPr>
          </a:p>
        </p:txBody>
      </p:sp>
    </p:spTree>
    <p:extLst>
      <p:ext uri="{BB962C8B-B14F-4D97-AF65-F5344CB8AC3E}">
        <p14:creationId xmlns:p14="http://schemas.microsoft.com/office/powerpoint/2010/main" val="15441129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avy blue with cogs" title="Focus programme logo banner">
            <a:extLst>
              <a:ext uri="{FF2B5EF4-FFF2-40B4-BE49-F238E27FC236}">
                <a16:creationId xmlns:a16="http://schemas.microsoft.com/office/drawing/2014/main" id="{6B41F1FA-6677-194C-99C7-A8C9CFBE0AE8}"/>
              </a:ext>
            </a:extLst>
          </p:cNvPr>
          <p:cNvPicPr>
            <a:picLocks noChangeAspect="1"/>
          </p:cNvPicPr>
          <p:nvPr/>
        </p:nvPicPr>
        <p:blipFill rotWithShape="1">
          <a:blip r:embed="rId2"/>
          <a:srcRect l="-657" t="23221" r="657" b="66016"/>
          <a:stretch/>
        </p:blipFill>
        <p:spPr>
          <a:xfrm>
            <a:off x="-81688" y="5937348"/>
            <a:ext cx="12273688" cy="934720"/>
          </a:xfrm>
          <a:prstGeom prst="rect">
            <a:avLst/>
          </a:prstGeom>
        </p:spPr>
      </p:pic>
      <p:pic>
        <p:nvPicPr>
          <p:cNvPr id="5" name="Content Placeholder 4" descr="Screenshot of Claimants CoSy course showing buttons for Training instructions, Initial Set up, Manage receipts, Manage Claims and Using the mobile app">
            <a:extLst>
              <a:ext uri="{FF2B5EF4-FFF2-40B4-BE49-F238E27FC236}">
                <a16:creationId xmlns:a16="http://schemas.microsoft.com/office/drawing/2014/main" id="{BF51EA62-ADC2-4A05-A2D6-27A07E7D791E}"/>
              </a:ext>
            </a:extLst>
          </p:cNvPr>
          <p:cNvPicPr>
            <a:picLocks noGrp="1" noChangeAspect="1"/>
          </p:cNvPicPr>
          <p:nvPr>
            <p:ph idx="1"/>
          </p:nvPr>
        </p:nvPicPr>
        <p:blipFill>
          <a:blip r:embed="rId3"/>
          <a:stretch>
            <a:fillRect/>
          </a:stretch>
        </p:blipFill>
        <p:spPr>
          <a:xfrm>
            <a:off x="397356" y="1312099"/>
            <a:ext cx="5439172" cy="4351338"/>
          </a:xfrm>
          <a:prstGeom prst="rect">
            <a:avLst/>
          </a:prstGeom>
        </p:spPr>
      </p:pic>
      <p:pic>
        <p:nvPicPr>
          <p:cNvPr id="6" name="Picture 5" descr="Screenshot of Approvers course showing Section 2 Managing Approvals and buttons for tutorials on:&#10;Authorised approvals&#10;Budget-holder approvals&#10;Allocations and itemisations&#10;Exception / error message handling&#10;Approve a claim using the mobile app&#10;Authorised approvals&#10;Budget-holder approvals&#10;Also buttons at bottom for Course agenda and Next&#10;">
            <a:extLst>
              <a:ext uri="{FF2B5EF4-FFF2-40B4-BE49-F238E27FC236}">
                <a16:creationId xmlns:a16="http://schemas.microsoft.com/office/drawing/2014/main" id="{5A35F671-8AB8-416E-BA66-4D8954AC9ED0}"/>
              </a:ext>
            </a:extLst>
          </p:cNvPr>
          <p:cNvPicPr>
            <a:picLocks noChangeAspect="1"/>
          </p:cNvPicPr>
          <p:nvPr/>
        </p:nvPicPr>
        <p:blipFill>
          <a:blip r:embed="rId4"/>
          <a:stretch>
            <a:fillRect/>
          </a:stretch>
        </p:blipFill>
        <p:spPr>
          <a:xfrm>
            <a:off x="6055156" y="1286934"/>
            <a:ext cx="5557465" cy="4376504"/>
          </a:xfrm>
          <a:prstGeom prst="rect">
            <a:avLst/>
          </a:prstGeom>
        </p:spPr>
      </p:pic>
      <p:sp>
        <p:nvSpPr>
          <p:cNvPr id="7" name="TextBox 6">
            <a:extLst>
              <a:ext uri="{FF2B5EF4-FFF2-40B4-BE49-F238E27FC236}">
                <a16:creationId xmlns:a16="http://schemas.microsoft.com/office/drawing/2014/main" id="{D3729118-3C3E-445D-83BD-47CAD20D6B25}"/>
              </a:ext>
            </a:extLst>
          </p:cNvPr>
          <p:cNvSpPr txBox="1"/>
          <p:nvPr/>
        </p:nvSpPr>
        <p:spPr>
          <a:xfrm>
            <a:off x="144000" y="72000"/>
            <a:ext cx="9904376" cy="430887"/>
          </a:xfrm>
          <a:prstGeom prst="rect">
            <a:avLst/>
          </a:prstGeom>
          <a:noFill/>
        </p:spPr>
        <p:txBody>
          <a:bodyPr wrap="square" rtlCol="0">
            <a:spAutoFit/>
          </a:bodyPr>
          <a:lstStyle/>
          <a:p>
            <a:r>
              <a:rPr lang="en-GB" sz="2200" b="1" dirty="0">
                <a:solidFill>
                  <a:srgbClr val="401E6E"/>
                </a:solidFill>
              </a:rPr>
              <a:t>Training &amp; support – online modular training courses</a:t>
            </a:r>
          </a:p>
        </p:txBody>
      </p:sp>
      <p:sp>
        <p:nvSpPr>
          <p:cNvPr id="9" name="TextBox 8">
            <a:extLst>
              <a:ext uri="{FF2B5EF4-FFF2-40B4-BE49-F238E27FC236}">
                <a16:creationId xmlns:a16="http://schemas.microsoft.com/office/drawing/2014/main" id="{E5A440F0-176A-41CA-B5C6-E0D94030C074}"/>
              </a:ext>
            </a:extLst>
          </p:cNvPr>
          <p:cNvSpPr txBox="1"/>
          <p:nvPr/>
        </p:nvSpPr>
        <p:spPr>
          <a:xfrm>
            <a:off x="9780348" y="6121084"/>
            <a:ext cx="2430162" cy="276999"/>
          </a:xfrm>
          <a:prstGeom prst="rect">
            <a:avLst/>
          </a:prstGeom>
          <a:noFill/>
        </p:spPr>
        <p:txBody>
          <a:bodyPr wrap="square" rtlCol="0">
            <a:spAutoFit/>
          </a:bodyPr>
          <a:lstStyle/>
          <a:p>
            <a:r>
              <a:rPr lang="en-GB" sz="1200" dirty="0">
                <a:solidFill>
                  <a:schemeClr val="bg1"/>
                </a:solidFill>
                <a:hlinkClick r:id="rId5">
                  <a:extLst>
                    <a:ext uri="{A12FA001-AC4F-418D-AE19-62706E023703}">
                      <ahyp:hlinkClr xmlns="" xmlns:ahyp="http://schemas.microsoft.com/office/drawing/2018/hyperlinkcolor" val="tx"/>
                    </a:ext>
                  </a:extLst>
                </a:hlinkClick>
              </a:rPr>
              <a:t>expensesproject@admin.ox.ac.uk</a:t>
            </a:r>
            <a:endParaRPr lang="en-GB" sz="1200" dirty="0">
              <a:solidFill>
                <a:schemeClr val="bg1"/>
              </a:solidFill>
            </a:endParaRPr>
          </a:p>
        </p:txBody>
      </p:sp>
      <p:sp>
        <p:nvSpPr>
          <p:cNvPr id="10" name="Slide Number Placeholder 2">
            <a:extLst>
              <a:ext uri="{FF2B5EF4-FFF2-40B4-BE49-F238E27FC236}">
                <a16:creationId xmlns:a16="http://schemas.microsoft.com/office/drawing/2014/main" id="{4C13FDBD-6C9D-4233-8E03-11A64D9F7E42}"/>
              </a:ext>
            </a:extLst>
          </p:cNvPr>
          <p:cNvSpPr txBox="1">
            <a:spLocks/>
          </p:cNvSpPr>
          <p:nvPr/>
        </p:nvSpPr>
        <p:spPr>
          <a:xfrm>
            <a:off x="8763000" y="65087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6CBD40C-4EE4-4036-BE0B-1ECBAE7125BA}" type="slidenum">
              <a:rPr lang="en-GB" smtClean="0"/>
              <a:pPr/>
              <a:t>18</a:t>
            </a:fld>
            <a:endParaRPr lang="en-GB" dirty="0"/>
          </a:p>
        </p:txBody>
      </p:sp>
      <p:pic>
        <p:nvPicPr>
          <p:cNvPr id="11" name="Picture 10" descr="Oxford University logo">
            <a:extLst>
              <a:ext uri="{FF2B5EF4-FFF2-40B4-BE49-F238E27FC236}">
                <a16:creationId xmlns:a16="http://schemas.microsoft.com/office/drawing/2014/main" id="{EAF35EE1-298C-41F8-AFED-954803CEAF45}"/>
              </a:ext>
            </a:extLst>
          </p:cNvPr>
          <p:cNvPicPr>
            <a:picLocks noChangeAspect="1"/>
          </p:cNvPicPr>
          <p:nvPr/>
        </p:nvPicPr>
        <p:blipFill>
          <a:blip r:embed="rId6"/>
          <a:stretch>
            <a:fillRect/>
          </a:stretch>
        </p:blipFill>
        <p:spPr>
          <a:xfrm>
            <a:off x="96974" y="6009663"/>
            <a:ext cx="761954" cy="761954"/>
          </a:xfrm>
          <a:prstGeom prst="rect">
            <a:avLst/>
          </a:prstGeom>
        </p:spPr>
      </p:pic>
      <p:sp>
        <p:nvSpPr>
          <p:cNvPr id="12" name="Title 1">
            <a:extLst>
              <a:ext uri="{FF2B5EF4-FFF2-40B4-BE49-F238E27FC236}">
                <a16:creationId xmlns:a16="http://schemas.microsoft.com/office/drawing/2014/main" id="{3310ACA3-7DFD-486F-BBFB-4F093BA8E563}"/>
              </a:ext>
            </a:extLst>
          </p:cNvPr>
          <p:cNvSpPr txBox="1">
            <a:spLocks/>
          </p:cNvSpPr>
          <p:nvPr/>
        </p:nvSpPr>
        <p:spPr>
          <a:xfrm>
            <a:off x="858928" y="6142132"/>
            <a:ext cx="2861734" cy="48672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600" b="1" dirty="0">
                <a:solidFill>
                  <a:schemeClr val="bg1"/>
                </a:solidFill>
                <a:latin typeface="Helvetica" pitchFamily="2" charset="0"/>
              </a:rPr>
              <a:t>Focus </a:t>
            </a:r>
            <a:r>
              <a:rPr lang="en-GB" sz="1600" b="1" dirty="0">
                <a:solidFill>
                  <a:schemeClr val="bg1"/>
                </a:solidFill>
                <a:latin typeface="Helvetica" pitchFamily="2" charset="0"/>
              </a:rPr>
              <a:t>E-Expenses Project</a:t>
            </a:r>
            <a:endParaRPr lang="en-US" sz="1200" b="1" dirty="0">
              <a:solidFill>
                <a:schemeClr val="bg1"/>
              </a:solidFill>
              <a:latin typeface="Helvetica" pitchFamily="2" charset="0"/>
            </a:endParaRPr>
          </a:p>
        </p:txBody>
      </p:sp>
    </p:spTree>
    <p:extLst>
      <p:ext uri="{BB962C8B-B14F-4D97-AF65-F5344CB8AC3E}">
        <p14:creationId xmlns:p14="http://schemas.microsoft.com/office/powerpoint/2010/main" val="33288951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1176" y="1259110"/>
            <a:ext cx="3474198" cy="4351338"/>
          </a:xfrm>
          <a:solidFill>
            <a:schemeClr val="accent6">
              <a:lumMod val="40000"/>
              <a:lumOff val="60000"/>
            </a:schemeClr>
          </a:solidFill>
        </p:spPr>
        <p:txBody>
          <a:bodyPr>
            <a:normAutofit fontScale="92500" lnSpcReduction="10000"/>
          </a:bodyPr>
          <a:lstStyle/>
          <a:p>
            <a:pPr marL="0" lvl="0" indent="0">
              <a:buNone/>
            </a:pPr>
            <a:r>
              <a:rPr lang="en-GB" sz="2600" b="1" dirty="0"/>
              <a:t>Claimants</a:t>
            </a:r>
          </a:p>
          <a:p>
            <a:pPr marL="514350" indent="-514350">
              <a:buFont typeface="+mj-lt"/>
              <a:buAutoNum type="arabicPeriod"/>
            </a:pPr>
            <a:r>
              <a:rPr lang="en-GB" sz="2200" dirty="0"/>
              <a:t>Upload receipts using the web app</a:t>
            </a:r>
          </a:p>
          <a:p>
            <a:pPr marL="514350" indent="-514350">
              <a:buFont typeface="+mj-lt"/>
              <a:buAutoNum type="arabicPeriod"/>
            </a:pPr>
            <a:r>
              <a:rPr lang="en-GB" sz="2200" dirty="0"/>
              <a:t>Allocate costs</a:t>
            </a:r>
          </a:p>
          <a:p>
            <a:pPr marL="514350" indent="-514350">
              <a:buFont typeface="+mj-lt"/>
              <a:buAutoNum type="arabicPeriod"/>
            </a:pPr>
            <a:r>
              <a:rPr lang="en-GB" sz="2200" dirty="0"/>
              <a:t>Claims with exceptions</a:t>
            </a:r>
          </a:p>
          <a:p>
            <a:pPr marL="514350" indent="-514350">
              <a:buFont typeface="+mj-lt"/>
              <a:buAutoNum type="arabicPeriod"/>
            </a:pPr>
            <a:r>
              <a:rPr lang="en-GB" sz="2200" dirty="0"/>
              <a:t>Create a claim header</a:t>
            </a:r>
          </a:p>
          <a:p>
            <a:pPr marL="514350" indent="-514350">
              <a:buFont typeface="+mj-lt"/>
              <a:buAutoNum type="arabicPeriod"/>
            </a:pPr>
            <a:r>
              <a:rPr lang="en-GB" sz="2200" dirty="0"/>
              <a:t>Create a claim with attendees</a:t>
            </a:r>
          </a:p>
          <a:p>
            <a:pPr marL="514350" indent="-514350">
              <a:buFont typeface="+mj-lt"/>
              <a:buAutoNum type="arabicPeriod"/>
            </a:pPr>
            <a:r>
              <a:rPr lang="en-GB" sz="2200" dirty="0"/>
              <a:t>Create a claim with receipts</a:t>
            </a:r>
          </a:p>
          <a:p>
            <a:pPr marL="514350" indent="-514350">
              <a:buFont typeface="+mj-lt"/>
              <a:buAutoNum type="arabicPeriod"/>
            </a:pPr>
            <a:r>
              <a:rPr lang="en-GB" sz="2200" dirty="0"/>
              <a:t>Create a claim without receipts</a:t>
            </a:r>
          </a:p>
          <a:p>
            <a:pPr marL="514350" indent="-514350">
              <a:buFont typeface="+mj-lt"/>
              <a:buAutoNum type="arabicPeriod"/>
            </a:pPr>
            <a:r>
              <a:rPr lang="en-GB" sz="2200" dirty="0"/>
              <a:t>Create a mileage claim</a:t>
            </a:r>
          </a:p>
          <a:p>
            <a:pPr marL="514350" indent="-514350">
              <a:buFont typeface="+mj-lt"/>
              <a:buAutoNum type="arabicPeriod"/>
            </a:pPr>
            <a:endParaRPr lang="en-GB" dirty="0"/>
          </a:p>
          <a:p>
            <a:pPr marL="514350" lvl="0" indent="-514350">
              <a:buFont typeface="+mj-lt"/>
              <a:buAutoNum type="arabicPeriod"/>
            </a:pPr>
            <a:endParaRPr lang="en-GB" dirty="0"/>
          </a:p>
        </p:txBody>
      </p:sp>
      <p:pic>
        <p:nvPicPr>
          <p:cNvPr id="4" name="Picture 3" descr="Focus banner logo - dark blue with cogs" title="Focus programme logo banner">
            <a:extLst>
              <a:ext uri="{FF2B5EF4-FFF2-40B4-BE49-F238E27FC236}">
                <a16:creationId xmlns:a16="http://schemas.microsoft.com/office/drawing/2014/main" id="{6B41F1FA-6677-194C-99C7-A8C9CFBE0AE8}"/>
              </a:ext>
            </a:extLst>
          </p:cNvPr>
          <p:cNvPicPr>
            <a:picLocks noChangeAspect="1"/>
          </p:cNvPicPr>
          <p:nvPr/>
        </p:nvPicPr>
        <p:blipFill rotWithShape="1">
          <a:blip r:embed="rId2"/>
          <a:srcRect l="-657" t="23221" r="657" b="66016"/>
          <a:stretch/>
        </p:blipFill>
        <p:spPr>
          <a:xfrm>
            <a:off x="-81688" y="5937348"/>
            <a:ext cx="12273688" cy="934720"/>
          </a:xfrm>
          <a:prstGeom prst="rect">
            <a:avLst/>
          </a:prstGeom>
        </p:spPr>
      </p:pic>
      <p:sp>
        <p:nvSpPr>
          <p:cNvPr id="9" name="Content Placeholder 2"/>
          <p:cNvSpPr txBox="1">
            <a:spLocks/>
          </p:cNvSpPr>
          <p:nvPr/>
        </p:nvSpPr>
        <p:spPr>
          <a:xfrm>
            <a:off x="3942195" y="1259110"/>
            <a:ext cx="3474198" cy="4351338"/>
          </a:xfrm>
          <a:prstGeom prst="rect">
            <a:avLst/>
          </a:prstGeom>
          <a:solidFill>
            <a:schemeClr val="accent6">
              <a:lumMod val="40000"/>
              <a:lumOff val="60000"/>
            </a:schemeClr>
          </a:solidFill>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startAt="9"/>
            </a:pPr>
            <a:endParaRPr lang="en-GB" dirty="0"/>
          </a:p>
          <a:p>
            <a:pPr marL="514350" indent="-514350">
              <a:buFont typeface="+mj-lt"/>
              <a:buAutoNum type="arabicPeriod" startAt="9"/>
            </a:pPr>
            <a:r>
              <a:rPr lang="en-GB" dirty="0"/>
              <a:t>Itemising a receipt</a:t>
            </a:r>
          </a:p>
          <a:p>
            <a:pPr marL="514350" indent="-514350">
              <a:buFont typeface="+mj-lt"/>
              <a:buAutoNum type="arabicPeriod" startAt="9"/>
            </a:pPr>
            <a:r>
              <a:rPr lang="en-GB" dirty="0"/>
              <a:t>Access the system as a delegate</a:t>
            </a:r>
          </a:p>
          <a:p>
            <a:pPr marL="514350" indent="-514350">
              <a:buFont typeface="+mj-lt"/>
              <a:buAutoNum type="arabicPeriod" startAt="9"/>
            </a:pPr>
            <a:r>
              <a:rPr lang="en-GB" dirty="0"/>
              <a:t>Add a vehicle</a:t>
            </a:r>
          </a:p>
          <a:p>
            <a:pPr marL="514350" indent="-514350">
              <a:buFont typeface="+mj-lt"/>
              <a:buAutoNum type="arabicPeriod" startAt="9"/>
            </a:pPr>
            <a:r>
              <a:rPr lang="en-GB" dirty="0"/>
              <a:t>Add a delegate</a:t>
            </a:r>
          </a:p>
          <a:p>
            <a:pPr marL="514350" indent="-514350">
              <a:buFont typeface="+mj-lt"/>
              <a:buAutoNum type="arabicPeriod" startAt="9"/>
            </a:pPr>
            <a:r>
              <a:rPr lang="en-GB" dirty="0"/>
              <a:t>Add an email address</a:t>
            </a:r>
          </a:p>
          <a:p>
            <a:pPr marL="514350" indent="-514350">
              <a:buFont typeface="+mj-lt"/>
              <a:buAutoNum type="arabicPeriod" startAt="9"/>
            </a:pPr>
            <a:r>
              <a:rPr lang="en-GB" dirty="0"/>
              <a:t>Add bank details</a:t>
            </a:r>
          </a:p>
          <a:p>
            <a:pPr marL="514350" indent="-514350">
              <a:buFont typeface="+mj-lt"/>
              <a:buAutoNum type="arabicPeriod" startAt="9"/>
            </a:pPr>
            <a:r>
              <a:rPr lang="en-GB" dirty="0"/>
              <a:t>Add favourite attendees</a:t>
            </a:r>
          </a:p>
          <a:p>
            <a:pPr marL="514350" indent="-514350">
              <a:buFont typeface="+mj-lt"/>
              <a:buAutoNum type="arabicPeriod" startAt="9"/>
            </a:pPr>
            <a:r>
              <a:rPr lang="en-GB" dirty="0"/>
              <a:t>Create an expense line using the mobile app</a:t>
            </a:r>
          </a:p>
          <a:p>
            <a:pPr marL="514350" indent="-514350">
              <a:buFont typeface="+mj-lt"/>
              <a:buAutoNum type="arabicPeriod" startAt="9"/>
            </a:pPr>
            <a:r>
              <a:rPr lang="en-GB" dirty="0"/>
              <a:t>Upload receipts using the mobile app</a:t>
            </a:r>
          </a:p>
          <a:p>
            <a:pPr marL="514350" indent="-514350">
              <a:buFont typeface="+mj-lt"/>
              <a:buAutoNum type="arabicPeriod" startAt="9"/>
            </a:pPr>
            <a:endParaRPr lang="en-GB" dirty="0"/>
          </a:p>
          <a:p>
            <a:pPr marL="514350" indent="-514350">
              <a:buFont typeface="+mj-lt"/>
              <a:buAutoNum type="arabicPeriod" startAt="9"/>
            </a:pPr>
            <a:endParaRPr lang="en-GB" dirty="0"/>
          </a:p>
        </p:txBody>
      </p:sp>
      <p:sp>
        <p:nvSpPr>
          <p:cNvPr id="10" name="Content Placeholder 2"/>
          <p:cNvSpPr txBox="1">
            <a:spLocks/>
          </p:cNvSpPr>
          <p:nvPr/>
        </p:nvSpPr>
        <p:spPr>
          <a:xfrm>
            <a:off x="8248366" y="1259110"/>
            <a:ext cx="3474198" cy="4351338"/>
          </a:xfrm>
          <a:prstGeom prst="rect">
            <a:avLst/>
          </a:prstGeom>
          <a:solidFill>
            <a:schemeClr val="accent1">
              <a:lumMod val="40000"/>
              <a:lumOff val="60000"/>
            </a:schemeClr>
          </a:solidFill>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b="1" dirty="0"/>
              <a:t>Approvers</a:t>
            </a:r>
          </a:p>
          <a:p>
            <a:pPr marL="514350" indent="-514350">
              <a:buFont typeface="+mj-lt"/>
              <a:buAutoNum type="arabicPeriod"/>
            </a:pPr>
            <a:r>
              <a:rPr lang="en-GB" sz="2400" dirty="0"/>
              <a:t>Add a delegate</a:t>
            </a:r>
          </a:p>
          <a:p>
            <a:pPr marL="514350" indent="-514350">
              <a:buFont typeface="+mj-lt"/>
              <a:buAutoNum type="arabicPeriod"/>
            </a:pPr>
            <a:r>
              <a:rPr lang="en-GB" sz="2400" dirty="0"/>
              <a:t>Approve a claim using the mobile app</a:t>
            </a:r>
          </a:p>
          <a:p>
            <a:pPr marL="514350" indent="-514350">
              <a:buFont typeface="+mj-lt"/>
              <a:buAutoNum type="arabicPeriod"/>
            </a:pPr>
            <a:r>
              <a:rPr lang="en-GB" sz="2400" dirty="0"/>
              <a:t>Authorised approvals</a:t>
            </a:r>
          </a:p>
          <a:p>
            <a:pPr marL="514350" indent="-514350">
              <a:buFont typeface="+mj-lt"/>
              <a:buAutoNum type="arabicPeriod"/>
            </a:pPr>
            <a:r>
              <a:rPr lang="en-GB" sz="2400" dirty="0"/>
              <a:t>Budget-holder approvals</a:t>
            </a:r>
          </a:p>
          <a:p>
            <a:pPr marL="514350" indent="-514350">
              <a:buFont typeface="+mj-lt"/>
              <a:buAutoNum type="arabicPeriod"/>
            </a:pPr>
            <a:r>
              <a:rPr lang="en-GB" sz="2400" dirty="0"/>
              <a:t>Check allocations</a:t>
            </a:r>
          </a:p>
          <a:p>
            <a:pPr marL="514350" indent="-514350">
              <a:buFont typeface="+mj-lt"/>
              <a:buAutoNum type="arabicPeriod"/>
            </a:pPr>
            <a:r>
              <a:rPr lang="en-GB" sz="2400" dirty="0"/>
              <a:t>Check itemisations</a:t>
            </a:r>
          </a:p>
          <a:p>
            <a:pPr marL="514350" indent="-514350">
              <a:buFont typeface="+mj-lt"/>
              <a:buAutoNum type="arabicPeriod"/>
            </a:pPr>
            <a:r>
              <a:rPr lang="en-GB" sz="2400" dirty="0"/>
              <a:t>Forward a claim to another approver</a:t>
            </a:r>
          </a:p>
          <a:p>
            <a:pPr marL="514350" indent="-514350">
              <a:buFont typeface="+mj-lt"/>
              <a:buAutoNum type="arabicPeriod"/>
            </a:pPr>
            <a:r>
              <a:rPr lang="en-GB" sz="2400" dirty="0"/>
              <a:t>Managing exceptions</a:t>
            </a:r>
          </a:p>
          <a:p>
            <a:pPr marL="514350" indent="-514350">
              <a:buFont typeface="+mj-lt"/>
              <a:buAutoNum type="arabicPeriod"/>
            </a:pPr>
            <a:endParaRPr lang="en-GB" dirty="0"/>
          </a:p>
          <a:p>
            <a:pPr marL="514350" indent="-514350">
              <a:buFont typeface="+mj-lt"/>
              <a:buAutoNum type="arabicPeriod"/>
            </a:pPr>
            <a:endParaRPr lang="en-GB" dirty="0"/>
          </a:p>
        </p:txBody>
      </p:sp>
      <p:sp>
        <p:nvSpPr>
          <p:cNvPr id="7" name="TextBox 6" descr="Training &amp; support – How To videos&#10;">
            <a:extLst>
              <a:ext uri="{FF2B5EF4-FFF2-40B4-BE49-F238E27FC236}">
                <a16:creationId xmlns:a16="http://schemas.microsoft.com/office/drawing/2014/main" id="{2949FF09-DDEC-463A-86C5-EAB3C61C9717}"/>
              </a:ext>
            </a:extLst>
          </p:cNvPr>
          <p:cNvSpPr txBox="1"/>
          <p:nvPr/>
        </p:nvSpPr>
        <p:spPr>
          <a:xfrm>
            <a:off x="144000" y="72000"/>
            <a:ext cx="9904376" cy="430887"/>
          </a:xfrm>
          <a:prstGeom prst="rect">
            <a:avLst/>
          </a:prstGeom>
          <a:noFill/>
        </p:spPr>
        <p:txBody>
          <a:bodyPr wrap="square" rtlCol="0">
            <a:spAutoFit/>
          </a:bodyPr>
          <a:lstStyle/>
          <a:p>
            <a:r>
              <a:rPr lang="en-GB" sz="2200" b="1" dirty="0">
                <a:solidFill>
                  <a:srgbClr val="401E6E"/>
                </a:solidFill>
              </a:rPr>
              <a:t>Training &amp; support – How To videos</a:t>
            </a:r>
          </a:p>
        </p:txBody>
      </p:sp>
      <p:sp>
        <p:nvSpPr>
          <p:cNvPr id="11" name="TextBox 10">
            <a:extLst>
              <a:ext uri="{FF2B5EF4-FFF2-40B4-BE49-F238E27FC236}">
                <a16:creationId xmlns:a16="http://schemas.microsoft.com/office/drawing/2014/main" id="{47EEF630-1FD3-42FA-B8F6-43DB86A19616}"/>
              </a:ext>
            </a:extLst>
          </p:cNvPr>
          <p:cNvSpPr txBox="1"/>
          <p:nvPr/>
        </p:nvSpPr>
        <p:spPr>
          <a:xfrm>
            <a:off x="9780348" y="6121084"/>
            <a:ext cx="2430162" cy="276999"/>
          </a:xfrm>
          <a:prstGeom prst="rect">
            <a:avLst/>
          </a:prstGeom>
          <a:noFill/>
        </p:spPr>
        <p:txBody>
          <a:bodyPr wrap="square" rtlCol="0">
            <a:spAutoFit/>
          </a:bodyPr>
          <a:lstStyle/>
          <a:p>
            <a:r>
              <a:rPr lang="en-GB" sz="1200" dirty="0">
                <a:solidFill>
                  <a:schemeClr val="bg1"/>
                </a:solidFill>
                <a:hlinkClick r:id="rId3">
                  <a:extLst>
                    <a:ext uri="{A12FA001-AC4F-418D-AE19-62706E023703}">
                      <ahyp:hlinkClr xmlns="" xmlns:ahyp="http://schemas.microsoft.com/office/drawing/2018/hyperlinkcolor" val="tx"/>
                    </a:ext>
                  </a:extLst>
                </a:hlinkClick>
              </a:rPr>
              <a:t>expensesproject@admin.ox.ac.uk</a:t>
            </a:r>
            <a:endParaRPr lang="en-GB" sz="1200" dirty="0">
              <a:solidFill>
                <a:schemeClr val="bg1"/>
              </a:solidFill>
            </a:endParaRPr>
          </a:p>
        </p:txBody>
      </p:sp>
      <p:sp>
        <p:nvSpPr>
          <p:cNvPr id="12" name="Slide Number Placeholder 2">
            <a:extLst>
              <a:ext uri="{FF2B5EF4-FFF2-40B4-BE49-F238E27FC236}">
                <a16:creationId xmlns:a16="http://schemas.microsoft.com/office/drawing/2014/main" id="{406C0A35-A249-4A7D-B4DD-A258F44447ED}"/>
              </a:ext>
            </a:extLst>
          </p:cNvPr>
          <p:cNvSpPr txBox="1">
            <a:spLocks/>
          </p:cNvSpPr>
          <p:nvPr/>
        </p:nvSpPr>
        <p:spPr>
          <a:xfrm>
            <a:off x="8763000" y="65087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6CBD40C-4EE4-4036-BE0B-1ECBAE7125BA}" type="slidenum">
              <a:rPr lang="en-GB" smtClean="0"/>
              <a:pPr/>
              <a:t>19</a:t>
            </a:fld>
            <a:endParaRPr lang="en-GB" dirty="0"/>
          </a:p>
        </p:txBody>
      </p:sp>
      <p:pic>
        <p:nvPicPr>
          <p:cNvPr id="13" name="Picture 12" descr="Oxford University logo">
            <a:extLst>
              <a:ext uri="{FF2B5EF4-FFF2-40B4-BE49-F238E27FC236}">
                <a16:creationId xmlns:a16="http://schemas.microsoft.com/office/drawing/2014/main" id="{4F88E5AA-EB87-4EB3-B9F6-64E3F144C150}"/>
              </a:ext>
            </a:extLst>
          </p:cNvPr>
          <p:cNvPicPr>
            <a:picLocks noChangeAspect="1"/>
          </p:cNvPicPr>
          <p:nvPr/>
        </p:nvPicPr>
        <p:blipFill>
          <a:blip r:embed="rId4"/>
          <a:stretch>
            <a:fillRect/>
          </a:stretch>
        </p:blipFill>
        <p:spPr>
          <a:xfrm>
            <a:off x="96974" y="6009663"/>
            <a:ext cx="761954" cy="761954"/>
          </a:xfrm>
          <a:prstGeom prst="rect">
            <a:avLst/>
          </a:prstGeom>
        </p:spPr>
      </p:pic>
      <p:sp>
        <p:nvSpPr>
          <p:cNvPr id="14" name="Title 1">
            <a:extLst>
              <a:ext uri="{FF2B5EF4-FFF2-40B4-BE49-F238E27FC236}">
                <a16:creationId xmlns:a16="http://schemas.microsoft.com/office/drawing/2014/main" id="{10BB9024-A3E2-45BB-8B08-11D24E8C0294}"/>
              </a:ext>
            </a:extLst>
          </p:cNvPr>
          <p:cNvSpPr txBox="1">
            <a:spLocks/>
          </p:cNvSpPr>
          <p:nvPr/>
        </p:nvSpPr>
        <p:spPr>
          <a:xfrm>
            <a:off x="858928" y="6142132"/>
            <a:ext cx="2861734" cy="48672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600" b="1" dirty="0">
                <a:solidFill>
                  <a:schemeClr val="bg1"/>
                </a:solidFill>
                <a:latin typeface="Helvetica" pitchFamily="2" charset="0"/>
              </a:rPr>
              <a:t>Focus </a:t>
            </a:r>
            <a:r>
              <a:rPr lang="en-GB" sz="1600" b="1" dirty="0">
                <a:solidFill>
                  <a:schemeClr val="bg1"/>
                </a:solidFill>
                <a:latin typeface="Helvetica" pitchFamily="2" charset="0"/>
              </a:rPr>
              <a:t>E-Expenses Project</a:t>
            </a:r>
            <a:endParaRPr lang="en-US" sz="1200" b="1" dirty="0">
              <a:solidFill>
                <a:schemeClr val="bg1"/>
              </a:solidFill>
              <a:latin typeface="Helvetica" pitchFamily="2" charset="0"/>
            </a:endParaRPr>
          </a:p>
        </p:txBody>
      </p:sp>
    </p:spTree>
    <p:extLst>
      <p:ext uri="{BB962C8B-B14F-4D97-AF65-F5344CB8AC3E}">
        <p14:creationId xmlns:p14="http://schemas.microsoft.com/office/powerpoint/2010/main" val="13870564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49A815E-F7E1-4C85-8AEE-C5E59795BBE2}"/>
              </a:ext>
            </a:extLst>
          </p:cNvPr>
          <p:cNvSpPr>
            <a:spLocks noGrp="1"/>
          </p:cNvSpPr>
          <p:nvPr>
            <p:ph type="sldNum" sz="quarter" idx="12"/>
          </p:nvPr>
        </p:nvSpPr>
        <p:spPr/>
        <p:txBody>
          <a:bodyPr/>
          <a:lstStyle/>
          <a:p>
            <a:fld id="{86CBD40C-4EE4-4036-BE0B-1ECBAE7125BA}" type="slidenum">
              <a:rPr lang="en-GB" smtClean="0"/>
              <a:t>2</a:t>
            </a:fld>
            <a:endParaRPr lang="en-GB" dirty="0"/>
          </a:p>
        </p:txBody>
      </p:sp>
      <p:sp>
        <p:nvSpPr>
          <p:cNvPr id="9" name="Rectangle 8">
            <a:extLst>
              <a:ext uri="{FF2B5EF4-FFF2-40B4-BE49-F238E27FC236}">
                <a16:creationId xmlns:a16="http://schemas.microsoft.com/office/drawing/2014/main" id="{5469B7F0-7367-47A4-8105-E659BE4C62CC}"/>
              </a:ext>
            </a:extLst>
          </p:cNvPr>
          <p:cNvSpPr/>
          <p:nvPr/>
        </p:nvSpPr>
        <p:spPr>
          <a:xfrm>
            <a:off x="326571" y="877282"/>
            <a:ext cx="11538857" cy="4462760"/>
          </a:xfrm>
          <a:prstGeom prst="rect">
            <a:avLst/>
          </a:prstGeom>
        </p:spPr>
        <p:txBody>
          <a:bodyPr wrap="square">
            <a:spAutoFit/>
          </a:bodyPr>
          <a:lstStyle/>
          <a:p>
            <a:pPr>
              <a:spcAft>
                <a:spcPts val="2400"/>
              </a:spcAft>
            </a:pPr>
            <a:r>
              <a:rPr lang="en-GB" dirty="0"/>
              <a:t>The e-Expenses project will move the University from the current manual, paper based expenses process to a process based on a 3</a:t>
            </a:r>
            <a:r>
              <a:rPr lang="en-GB" baseline="30000" dirty="0"/>
              <a:t>rd</a:t>
            </a:r>
            <a:r>
              <a:rPr lang="en-GB" dirty="0"/>
              <a:t> party electronic system.  The key aims of this are to:</a:t>
            </a:r>
          </a:p>
          <a:p>
            <a:pPr marL="449263" lvl="1" indent="-361950">
              <a:spcAft>
                <a:spcPts val="1200"/>
              </a:spcAft>
              <a:buFont typeface="+mj-lt"/>
              <a:buAutoNum type="arabicPeriod"/>
            </a:pPr>
            <a:r>
              <a:rPr lang="en-GB" sz="2400" dirty="0">
                <a:solidFill>
                  <a:srgbClr val="0070C0"/>
                </a:solidFill>
              </a:rPr>
              <a:t>Simplify and standardise the expenses claims process</a:t>
            </a:r>
          </a:p>
          <a:p>
            <a:pPr marL="449263" lvl="1" indent="-361950">
              <a:spcAft>
                <a:spcPts val="1200"/>
              </a:spcAft>
              <a:buFont typeface="+mj-lt"/>
              <a:buAutoNum type="arabicPeriod"/>
            </a:pPr>
            <a:r>
              <a:rPr lang="en-GB" sz="2400" dirty="0">
                <a:solidFill>
                  <a:srgbClr val="0070C0"/>
                </a:solidFill>
              </a:rPr>
              <a:t>Improve the user experience when claiming expenses</a:t>
            </a:r>
          </a:p>
          <a:p>
            <a:pPr marL="449263" lvl="1" indent="-361950">
              <a:spcAft>
                <a:spcPts val="1200"/>
              </a:spcAft>
              <a:buFont typeface="+mj-lt"/>
              <a:buAutoNum type="arabicPeriod"/>
            </a:pPr>
            <a:r>
              <a:rPr lang="en-GB" sz="2400" dirty="0">
                <a:solidFill>
                  <a:srgbClr val="0070C0"/>
                </a:solidFill>
              </a:rPr>
              <a:t>Reduce the average time for reimbursement of expenses</a:t>
            </a:r>
          </a:p>
          <a:p>
            <a:pPr marL="449263" lvl="1" indent="-361950">
              <a:spcAft>
                <a:spcPts val="1200"/>
              </a:spcAft>
              <a:buFont typeface="+mj-lt"/>
              <a:buAutoNum type="arabicPeriod"/>
            </a:pPr>
            <a:r>
              <a:rPr lang="en-GB" sz="2400" dirty="0">
                <a:solidFill>
                  <a:srgbClr val="0070C0"/>
                </a:solidFill>
              </a:rPr>
              <a:t>Reduce expenses processing costs</a:t>
            </a:r>
            <a:endParaRPr lang="en-GB" sz="2400" dirty="0">
              <a:solidFill>
                <a:schemeClr val="accent1"/>
              </a:solidFill>
            </a:endParaRPr>
          </a:p>
          <a:p>
            <a:pPr marL="449263" lvl="1" indent="-361950">
              <a:spcAft>
                <a:spcPts val="1200"/>
              </a:spcAft>
              <a:buFont typeface="+mj-lt"/>
              <a:buAutoNum type="arabicPeriod"/>
            </a:pPr>
            <a:r>
              <a:rPr lang="en-GB" sz="2400" dirty="0">
                <a:solidFill>
                  <a:srgbClr val="0070C0"/>
                </a:solidFill>
              </a:rPr>
              <a:t>Enable better reporting &amp; understanding of the University’s expenses costs</a:t>
            </a:r>
          </a:p>
          <a:p>
            <a:pPr marL="449263" lvl="1" indent="-361950">
              <a:spcAft>
                <a:spcPts val="1200"/>
              </a:spcAft>
              <a:buFont typeface="+mj-lt"/>
              <a:buAutoNum type="arabicPeriod"/>
            </a:pPr>
            <a:r>
              <a:rPr lang="en-GB" sz="2400" dirty="0">
                <a:solidFill>
                  <a:srgbClr val="0070C0"/>
                </a:solidFill>
              </a:rPr>
              <a:t>Improve the security and regulatory compliance of the University’s expenses process </a:t>
            </a:r>
          </a:p>
          <a:p>
            <a:pPr marL="449263" lvl="1" indent="-361950">
              <a:spcAft>
                <a:spcPts val="1200"/>
              </a:spcAft>
              <a:buFont typeface="+mj-lt"/>
              <a:buAutoNum type="arabicPeriod"/>
            </a:pPr>
            <a:r>
              <a:rPr lang="en-GB" sz="2400" dirty="0">
                <a:solidFill>
                  <a:srgbClr val="0070C0"/>
                </a:solidFill>
              </a:rPr>
              <a:t>Reinforce the key principles of the University’s expenses policy</a:t>
            </a:r>
          </a:p>
        </p:txBody>
      </p:sp>
      <p:sp>
        <p:nvSpPr>
          <p:cNvPr id="14" name="Date Placeholder 10">
            <a:extLst>
              <a:ext uri="{FF2B5EF4-FFF2-40B4-BE49-F238E27FC236}">
                <a16:creationId xmlns:a16="http://schemas.microsoft.com/office/drawing/2014/main" id="{0F41BE50-E3C5-4A42-A158-F3589A000A65}"/>
              </a:ext>
            </a:extLst>
          </p:cNvPr>
          <p:cNvSpPr>
            <a:spLocks noGrp="1"/>
          </p:cNvSpPr>
          <p:nvPr>
            <p:ph type="dt" sz="half" idx="10"/>
          </p:nvPr>
        </p:nvSpPr>
        <p:spPr>
          <a:xfrm>
            <a:off x="200897" y="6384058"/>
            <a:ext cx="1323103" cy="365125"/>
          </a:xfrm>
        </p:spPr>
        <p:txBody>
          <a:bodyPr/>
          <a:lstStyle/>
          <a:p>
            <a:fld id="{E63FB7E2-51F9-4585-9573-926BFACA8771}" type="datetime1">
              <a:rPr lang="en-GB" sz="1600" smtClean="0"/>
              <a:t>16/09/2021</a:t>
            </a:fld>
            <a:endParaRPr lang="en-GB" sz="1600" dirty="0"/>
          </a:p>
        </p:txBody>
      </p:sp>
      <p:pic>
        <p:nvPicPr>
          <p:cNvPr id="11" name="Picture 10" descr="Focus banner logo - dark blue with cogs">
            <a:extLst>
              <a:ext uri="{FF2B5EF4-FFF2-40B4-BE49-F238E27FC236}">
                <a16:creationId xmlns:a16="http://schemas.microsoft.com/office/drawing/2014/main" id="{6B41F1FA-6677-194C-99C7-A8C9CFBE0AE8}"/>
              </a:ext>
            </a:extLst>
          </p:cNvPr>
          <p:cNvPicPr>
            <a:picLocks noChangeAspect="1"/>
          </p:cNvPicPr>
          <p:nvPr/>
        </p:nvPicPr>
        <p:blipFill rotWithShape="1">
          <a:blip r:embed="rId3"/>
          <a:srcRect l="-657" t="23221" r="657" b="66016"/>
          <a:stretch/>
        </p:blipFill>
        <p:spPr>
          <a:xfrm>
            <a:off x="-81688" y="5937348"/>
            <a:ext cx="12273688" cy="934720"/>
          </a:xfrm>
          <a:prstGeom prst="rect">
            <a:avLst/>
          </a:prstGeom>
        </p:spPr>
      </p:pic>
      <p:sp>
        <p:nvSpPr>
          <p:cNvPr id="10" name="Slide Number Placeholder 2">
            <a:extLst>
              <a:ext uri="{FF2B5EF4-FFF2-40B4-BE49-F238E27FC236}">
                <a16:creationId xmlns:a16="http://schemas.microsoft.com/office/drawing/2014/main" id="{149A815E-F7E1-4C85-8AEE-C5E59795BBE2}"/>
              </a:ext>
            </a:extLst>
          </p:cNvPr>
          <p:cNvSpPr txBox="1">
            <a:spLocks/>
          </p:cNvSpPr>
          <p:nvPr/>
        </p:nvSpPr>
        <p:spPr>
          <a:xfrm>
            <a:off x="11331889" y="6208077"/>
            <a:ext cx="51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6CBD40C-4EE4-4036-BE0B-1ECBAE7125BA}" type="slidenum">
              <a:rPr lang="en-GB" smtClean="0"/>
              <a:pPr/>
              <a:t>2</a:t>
            </a:fld>
            <a:endParaRPr lang="en-GB" dirty="0"/>
          </a:p>
        </p:txBody>
      </p:sp>
      <p:pic>
        <p:nvPicPr>
          <p:cNvPr id="12" name="Picture 11" descr="Oxford University logo">
            <a:extLst>
              <a:ext uri="{FF2B5EF4-FFF2-40B4-BE49-F238E27FC236}">
                <a16:creationId xmlns:a16="http://schemas.microsoft.com/office/drawing/2014/main" id="{FD449D36-EEC6-4793-8254-F7619F825B3D}"/>
              </a:ext>
            </a:extLst>
          </p:cNvPr>
          <p:cNvPicPr>
            <a:picLocks noChangeAspect="1"/>
          </p:cNvPicPr>
          <p:nvPr/>
        </p:nvPicPr>
        <p:blipFill>
          <a:blip r:embed="rId4"/>
          <a:stretch>
            <a:fillRect/>
          </a:stretch>
        </p:blipFill>
        <p:spPr>
          <a:xfrm>
            <a:off x="96974" y="6009663"/>
            <a:ext cx="761954" cy="761954"/>
          </a:xfrm>
          <a:prstGeom prst="rect">
            <a:avLst/>
          </a:prstGeom>
        </p:spPr>
      </p:pic>
      <p:sp>
        <p:nvSpPr>
          <p:cNvPr id="15" name="TextBox 14">
            <a:extLst>
              <a:ext uri="{FF2B5EF4-FFF2-40B4-BE49-F238E27FC236}">
                <a16:creationId xmlns:a16="http://schemas.microsoft.com/office/drawing/2014/main" id="{14C23060-A192-4571-835A-15BD498EB3A0}"/>
              </a:ext>
            </a:extLst>
          </p:cNvPr>
          <p:cNvSpPr txBox="1"/>
          <p:nvPr/>
        </p:nvSpPr>
        <p:spPr>
          <a:xfrm>
            <a:off x="9780348" y="6121084"/>
            <a:ext cx="2430162" cy="276999"/>
          </a:xfrm>
          <a:prstGeom prst="rect">
            <a:avLst/>
          </a:prstGeom>
          <a:noFill/>
        </p:spPr>
        <p:txBody>
          <a:bodyPr wrap="square" rtlCol="0">
            <a:spAutoFit/>
          </a:bodyPr>
          <a:lstStyle/>
          <a:p>
            <a:r>
              <a:rPr lang="en-GB" sz="1200" dirty="0">
                <a:solidFill>
                  <a:schemeClr val="bg1"/>
                </a:solidFill>
                <a:hlinkClick r:id="rId5">
                  <a:extLst>
                    <a:ext uri="{A12FA001-AC4F-418D-AE19-62706E023703}">
                      <ahyp:hlinkClr xmlns="" xmlns:ahyp="http://schemas.microsoft.com/office/drawing/2018/hyperlinkcolor" val="tx"/>
                    </a:ext>
                  </a:extLst>
                </a:hlinkClick>
              </a:rPr>
              <a:t>expensesproject@admin.ox.ac.uk</a:t>
            </a:r>
            <a:endParaRPr lang="en-GB" sz="1200" dirty="0">
              <a:solidFill>
                <a:schemeClr val="bg1"/>
              </a:solidFill>
            </a:endParaRPr>
          </a:p>
        </p:txBody>
      </p:sp>
      <p:sp>
        <p:nvSpPr>
          <p:cNvPr id="16" name="Slide Number Placeholder 2">
            <a:extLst>
              <a:ext uri="{FF2B5EF4-FFF2-40B4-BE49-F238E27FC236}">
                <a16:creationId xmlns:a16="http://schemas.microsoft.com/office/drawing/2014/main" id="{7DC0C510-07BF-42CA-9300-93B6EDD18511}"/>
              </a:ext>
            </a:extLst>
          </p:cNvPr>
          <p:cNvSpPr txBox="1">
            <a:spLocks/>
          </p:cNvSpPr>
          <p:nvPr/>
        </p:nvSpPr>
        <p:spPr>
          <a:xfrm>
            <a:off x="8763000" y="65087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6CBD40C-4EE4-4036-BE0B-1ECBAE7125BA}" type="slidenum">
              <a:rPr lang="en-GB" smtClean="0"/>
              <a:pPr/>
              <a:t>2</a:t>
            </a:fld>
            <a:endParaRPr lang="en-GB" dirty="0"/>
          </a:p>
        </p:txBody>
      </p:sp>
      <p:sp>
        <p:nvSpPr>
          <p:cNvPr id="17" name="Title 1">
            <a:extLst>
              <a:ext uri="{FF2B5EF4-FFF2-40B4-BE49-F238E27FC236}">
                <a16:creationId xmlns:a16="http://schemas.microsoft.com/office/drawing/2014/main" id="{45CC4C5F-CA14-46A6-B43F-BAC24287E97F}"/>
              </a:ext>
            </a:extLst>
          </p:cNvPr>
          <p:cNvSpPr txBox="1">
            <a:spLocks/>
          </p:cNvSpPr>
          <p:nvPr/>
        </p:nvSpPr>
        <p:spPr>
          <a:xfrm>
            <a:off x="858928" y="6142132"/>
            <a:ext cx="2861734" cy="48672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600" b="1" dirty="0">
                <a:solidFill>
                  <a:schemeClr val="bg1"/>
                </a:solidFill>
                <a:latin typeface="Helvetica" pitchFamily="2" charset="0"/>
              </a:rPr>
              <a:t>Focus </a:t>
            </a:r>
            <a:r>
              <a:rPr lang="en-GB" sz="1600" b="1" dirty="0">
                <a:solidFill>
                  <a:schemeClr val="bg1"/>
                </a:solidFill>
                <a:latin typeface="Helvetica" pitchFamily="2" charset="0"/>
              </a:rPr>
              <a:t>E-Expenses Project</a:t>
            </a:r>
            <a:endParaRPr lang="en-US" sz="1200" b="1" dirty="0">
              <a:solidFill>
                <a:schemeClr val="bg1"/>
              </a:solidFill>
              <a:latin typeface="Helvetica" pitchFamily="2" charset="0"/>
            </a:endParaRPr>
          </a:p>
        </p:txBody>
      </p:sp>
      <p:sp>
        <p:nvSpPr>
          <p:cNvPr id="13" name="TextBox 12" descr="Aims of the eExpenses project&#10;">
            <a:extLst>
              <a:ext uri="{FF2B5EF4-FFF2-40B4-BE49-F238E27FC236}">
                <a16:creationId xmlns:a16="http://schemas.microsoft.com/office/drawing/2014/main" id="{56724DD6-1C4E-4992-961C-E824C6CFB938}"/>
              </a:ext>
            </a:extLst>
          </p:cNvPr>
          <p:cNvSpPr txBox="1"/>
          <p:nvPr/>
        </p:nvSpPr>
        <p:spPr>
          <a:xfrm>
            <a:off x="144000" y="72000"/>
            <a:ext cx="9904376" cy="430887"/>
          </a:xfrm>
          <a:prstGeom prst="rect">
            <a:avLst/>
          </a:prstGeom>
          <a:noFill/>
        </p:spPr>
        <p:txBody>
          <a:bodyPr wrap="square" rtlCol="0">
            <a:spAutoFit/>
          </a:bodyPr>
          <a:lstStyle/>
          <a:p>
            <a:r>
              <a:rPr lang="en-GB" sz="2200" b="1" dirty="0">
                <a:solidFill>
                  <a:srgbClr val="401E6E"/>
                </a:solidFill>
              </a:rPr>
              <a:t>Aims of the eExpenses project</a:t>
            </a:r>
          </a:p>
        </p:txBody>
      </p:sp>
    </p:spTree>
    <p:extLst>
      <p:ext uri="{BB962C8B-B14F-4D97-AF65-F5344CB8AC3E}">
        <p14:creationId xmlns:p14="http://schemas.microsoft.com/office/powerpoint/2010/main" val="15881579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avy blue with cogs" title="Focus programme logo banner">
            <a:extLst>
              <a:ext uri="{FF2B5EF4-FFF2-40B4-BE49-F238E27FC236}">
                <a16:creationId xmlns:a16="http://schemas.microsoft.com/office/drawing/2014/main" id="{6B41F1FA-6677-194C-99C7-A8C9CFBE0AE8}"/>
              </a:ext>
            </a:extLst>
          </p:cNvPr>
          <p:cNvPicPr>
            <a:picLocks noChangeAspect="1"/>
          </p:cNvPicPr>
          <p:nvPr/>
        </p:nvPicPr>
        <p:blipFill rotWithShape="1">
          <a:blip r:embed="rId3"/>
          <a:srcRect l="-657" t="23221" r="657" b="66016"/>
          <a:stretch/>
        </p:blipFill>
        <p:spPr>
          <a:xfrm>
            <a:off x="-81688" y="5937348"/>
            <a:ext cx="12273688" cy="934720"/>
          </a:xfrm>
          <a:prstGeom prst="rect">
            <a:avLst/>
          </a:prstGeom>
        </p:spPr>
      </p:pic>
      <p:pic>
        <p:nvPicPr>
          <p:cNvPr id="8" name="Picture 7" descr="Screenshot of Approver QRG (Quick Reference Guide) front page showing Approving claims via web browser, delegation and Managing exceptions and error messages from the web browse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14394" y="613182"/>
            <a:ext cx="3642520" cy="5237784"/>
          </a:xfrm>
          <a:prstGeom prst="rect">
            <a:avLst/>
          </a:prstGeom>
        </p:spPr>
      </p:pic>
      <p:sp>
        <p:nvSpPr>
          <p:cNvPr id="6" name="TextBox 5" descr="Training &amp; support – Quick Reference Guides (QRGs)&#10;">
            <a:extLst>
              <a:ext uri="{FF2B5EF4-FFF2-40B4-BE49-F238E27FC236}">
                <a16:creationId xmlns:a16="http://schemas.microsoft.com/office/drawing/2014/main" id="{BA4058BC-97F6-4EEC-8615-8E6F53B0BFAC}"/>
              </a:ext>
            </a:extLst>
          </p:cNvPr>
          <p:cNvSpPr txBox="1"/>
          <p:nvPr/>
        </p:nvSpPr>
        <p:spPr>
          <a:xfrm>
            <a:off x="144000" y="72000"/>
            <a:ext cx="9904376" cy="430887"/>
          </a:xfrm>
          <a:prstGeom prst="rect">
            <a:avLst/>
          </a:prstGeom>
          <a:noFill/>
        </p:spPr>
        <p:txBody>
          <a:bodyPr wrap="square" rtlCol="0">
            <a:spAutoFit/>
          </a:bodyPr>
          <a:lstStyle/>
          <a:p>
            <a:r>
              <a:rPr lang="en-GB" sz="2200" b="1" dirty="0">
                <a:solidFill>
                  <a:srgbClr val="401E6E"/>
                </a:solidFill>
              </a:rPr>
              <a:t>Training &amp; support – Quick Reference Guides (QRGs)</a:t>
            </a:r>
          </a:p>
        </p:txBody>
      </p:sp>
      <p:sp>
        <p:nvSpPr>
          <p:cNvPr id="9" name="TextBox 8">
            <a:extLst>
              <a:ext uri="{FF2B5EF4-FFF2-40B4-BE49-F238E27FC236}">
                <a16:creationId xmlns:a16="http://schemas.microsoft.com/office/drawing/2014/main" id="{4B3D78C5-B894-4A5C-8E51-81ED5EA89210}"/>
              </a:ext>
            </a:extLst>
          </p:cNvPr>
          <p:cNvSpPr txBox="1"/>
          <p:nvPr/>
        </p:nvSpPr>
        <p:spPr>
          <a:xfrm>
            <a:off x="9780348" y="6121084"/>
            <a:ext cx="2430162" cy="276999"/>
          </a:xfrm>
          <a:prstGeom prst="rect">
            <a:avLst/>
          </a:prstGeom>
          <a:noFill/>
        </p:spPr>
        <p:txBody>
          <a:bodyPr wrap="square" rtlCol="0">
            <a:spAutoFit/>
          </a:bodyPr>
          <a:lstStyle/>
          <a:p>
            <a:r>
              <a:rPr lang="en-GB" sz="1200" dirty="0">
                <a:solidFill>
                  <a:schemeClr val="bg1"/>
                </a:solidFill>
                <a:hlinkClick r:id="rId5">
                  <a:extLst>
                    <a:ext uri="{A12FA001-AC4F-418D-AE19-62706E023703}">
                      <ahyp:hlinkClr xmlns="" xmlns:ahyp="http://schemas.microsoft.com/office/drawing/2018/hyperlinkcolor" val="tx"/>
                    </a:ext>
                  </a:extLst>
                </a:hlinkClick>
              </a:rPr>
              <a:t>expensesproject@admin.ox.ac.uk</a:t>
            </a:r>
            <a:endParaRPr lang="en-GB" sz="1200" dirty="0">
              <a:solidFill>
                <a:schemeClr val="bg1"/>
              </a:solidFill>
            </a:endParaRPr>
          </a:p>
        </p:txBody>
      </p:sp>
      <p:sp>
        <p:nvSpPr>
          <p:cNvPr id="10" name="Slide Number Placeholder 2">
            <a:extLst>
              <a:ext uri="{FF2B5EF4-FFF2-40B4-BE49-F238E27FC236}">
                <a16:creationId xmlns:a16="http://schemas.microsoft.com/office/drawing/2014/main" id="{175E1AD4-731C-4BE9-9C26-36B3886F29CE}"/>
              </a:ext>
            </a:extLst>
          </p:cNvPr>
          <p:cNvSpPr txBox="1">
            <a:spLocks/>
          </p:cNvSpPr>
          <p:nvPr/>
        </p:nvSpPr>
        <p:spPr>
          <a:xfrm>
            <a:off x="8763000" y="65087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6CBD40C-4EE4-4036-BE0B-1ECBAE7125BA}" type="slidenum">
              <a:rPr lang="en-GB" smtClean="0"/>
              <a:pPr/>
              <a:t>20</a:t>
            </a:fld>
            <a:endParaRPr lang="en-GB" dirty="0"/>
          </a:p>
        </p:txBody>
      </p:sp>
      <p:pic>
        <p:nvPicPr>
          <p:cNvPr id="11" name="Picture 10" descr="Oxford University logo">
            <a:extLst>
              <a:ext uri="{FF2B5EF4-FFF2-40B4-BE49-F238E27FC236}">
                <a16:creationId xmlns:a16="http://schemas.microsoft.com/office/drawing/2014/main" id="{8738F2D4-DF81-40D4-8B19-02F892BDD182}"/>
              </a:ext>
            </a:extLst>
          </p:cNvPr>
          <p:cNvPicPr>
            <a:picLocks noChangeAspect="1"/>
          </p:cNvPicPr>
          <p:nvPr/>
        </p:nvPicPr>
        <p:blipFill>
          <a:blip r:embed="rId6"/>
          <a:stretch>
            <a:fillRect/>
          </a:stretch>
        </p:blipFill>
        <p:spPr>
          <a:xfrm>
            <a:off x="96974" y="6009663"/>
            <a:ext cx="761954" cy="761954"/>
          </a:xfrm>
          <a:prstGeom prst="rect">
            <a:avLst/>
          </a:prstGeom>
        </p:spPr>
      </p:pic>
      <p:sp>
        <p:nvSpPr>
          <p:cNvPr id="12" name="Title 1">
            <a:extLst>
              <a:ext uri="{FF2B5EF4-FFF2-40B4-BE49-F238E27FC236}">
                <a16:creationId xmlns:a16="http://schemas.microsoft.com/office/drawing/2014/main" id="{D7817FD9-FF1A-4C28-A69B-0E140FFA8D9B}"/>
              </a:ext>
            </a:extLst>
          </p:cNvPr>
          <p:cNvSpPr txBox="1">
            <a:spLocks/>
          </p:cNvSpPr>
          <p:nvPr/>
        </p:nvSpPr>
        <p:spPr>
          <a:xfrm>
            <a:off x="858928" y="6142132"/>
            <a:ext cx="2861734" cy="48672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600" b="1" dirty="0">
                <a:solidFill>
                  <a:schemeClr val="bg1"/>
                </a:solidFill>
                <a:latin typeface="Helvetica" pitchFamily="2" charset="0"/>
              </a:rPr>
              <a:t>Focus </a:t>
            </a:r>
            <a:r>
              <a:rPr lang="en-GB" sz="1600" b="1" dirty="0">
                <a:solidFill>
                  <a:schemeClr val="bg1"/>
                </a:solidFill>
                <a:latin typeface="Helvetica" pitchFamily="2" charset="0"/>
              </a:rPr>
              <a:t>E-Expenses Project</a:t>
            </a:r>
            <a:endParaRPr lang="en-US" sz="1200" b="1" dirty="0">
              <a:solidFill>
                <a:schemeClr val="bg1"/>
              </a:solidFill>
              <a:latin typeface="Helvetica" pitchFamily="2" charset="0"/>
            </a:endParaRPr>
          </a:p>
        </p:txBody>
      </p:sp>
      <p:pic>
        <p:nvPicPr>
          <p:cNvPr id="2" name="Picture 1" descr="Screenshot of Claimant QRG (Quick Reference Guide) front page showing Getting started editing your profile and Downloading the mobile app"/>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12541" y="606237"/>
            <a:ext cx="3616412" cy="5275555"/>
          </a:xfrm>
          <a:prstGeom prst="rect">
            <a:avLst/>
          </a:prstGeom>
        </p:spPr>
      </p:pic>
    </p:spTree>
    <p:extLst>
      <p:ext uri="{BB962C8B-B14F-4D97-AF65-F5344CB8AC3E}">
        <p14:creationId xmlns:p14="http://schemas.microsoft.com/office/powerpoint/2010/main" val="11741279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97356" y="1476490"/>
            <a:ext cx="10515600" cy="4351338"/>
          </a:xfrm>
        </p:spPr>
        <p:txBody>
          <a:bodyPr>
            <a:normAutofit/>
          </a:bodyPr>
          <a:lstStyle/>
          <a:p>
            <a:pPr marL="0" indent="0" algn="ctr">
              <a:buNone/>
            </a:pPr>
            <a:endParaRPr lang="en-GB" b="1" dirty="0"/>
          </a:p>
          <a:p>
            <a:pPr marL="0" indent="0" algn="ctr">
              <a:buNone/>
            </a:pPr>
            <a:endParaRPr lang="en-GB" b="1" dirty="0"/>
          </a:p>
          <a:p>
            <a:pPr marL="0" indent="0" algn="ctr">
              <a:buNone/>
            </a:pPr>
            <a:r>
              <a:rPr lang="en-GB" b="1" dirty="0">
                <a:hlinkClick r:id="rId3"/>
              </a:rPr>
              <a:t>https://</a:t>
            </a:r>
            <a:r>
              <a:rPr lang="en-GB" b="1" dirty="0" smtClean="0">
                <a:hlinkClick r:id="rId3"/>
              </a:rPr>
              <a:t>finance.admin.ox.ac.uk/expenses</a:t>
            </a:r>
            <a:endParaRPr lang="en-GB" b="1" dirty="0"/>
          </a:p>
          <a:p>
            <a:pPr marL="0" indent="0" algn="ctr">
              <a:buNone/>
            </a:pPr>
            <a:endParaRPr lang="en-GB" b="1" dirty="0"/>
          </a:p>
          <a:p>
            <a:pPr marL="0" indent="0" algn="ctr">
              <a:buNone/>
            </a:pPr>
            <a:r>
              <a:rPr lang="en-GB" b="1" dirty="0"/>
              <a:t>expensesproject@admin.ox.ac.uk</a:t>
            </a:r>
          </a:p>
          <a:p>
            <a:pPr marL="0" lvl="0" indent="0">
              <a:buNone/>
            </a:pPr>
            <a:endParaRPr lang="en-GB" dirty="0"/>
          </a:p>
        </p:txBody>
      </p:sp>
      <p:pic>
        <p:nvPicPr>
          <p:cNvPr id="4" name="Picture 3" descr="Focus banner logo - dark blue with cogs" title="Focus programme logo banner">
            <a:extLst>
              <a:ext uri="{FF2B5EF4-FFF2-40B4-BE49-F238E27FC236}">
                <a16:creationId xmlns:a16="http://schemas.microsoft.com/office/drawing/2014/main" id="{6B41F1FA-6677-194C-99C7-A8C9CFBE0AE8}"/>
              </a:ext>
            </a:extLst>
          </p:cNvPr>
          <p:cNvPicPr>
            <a:picLocks noChangeAspect="1"/>
          </p:cNvPicPr>
          <p:nvPr/>
        </p:nvPicPr>
        <p:blipFill rotWithShape="1">
          <a:blip r:embed="rId4"/>
          <a:srcRect l="-657" t="23221" r="657" b="66016"/>
          <a:stretch/>
        </p:blipFill>
        <p:spPr>
          <a:xfrm>
            <a:off x="-81688" y="5937348"/>
            <a:ext cx="12273688" cy="934720"/>
          </a:xfrm>
          <a:prstGeom prst="rect">
            <a:avLst/>
          </a:prstGeom>
        </p:spPr>
      </p:pic>
      <p:pic>
        <p:nvPicPr>
          <p:cNvPr id="5" name="Picture 4" descr="Icon of envelope describing email address "/>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02507" y="3371395"/>
            <a:ext cx="756139" cy="756139"/>
          </a:xfrm>
          <a:prstGeom prst="rect">
            <a:avLst/>
          </a:prstGeom>
        </p:spPr>
      </p:pic>
      <p:sp>
        <p:nvSpPr>
          <p:cNvPr id="6" name="TextBox 5" descr="Further information&#10;">
            <a:extLst>
              <a:ext uri="{FF2B5EF4-FFF2-40B4-BE49-F238E27FC236}">
                <a16:creationId xmlns:a16="http://schemas.microsoft.com/office/drawing/2014/main" id="{5C06F388-CE65-4E2D-A39E-48E3A214A793}"/>
              </a:ext>
            </a:extLst>
          </p:cNvPr>
          <p:cNvSpPr txBox="1"/>
          <p:nvPr/>
        </p:nvSpPr>
        <p:spPr>
          <a:xfrm>
            <a:off x="144000" y="72000"/>
            <a:ext cx="9904376" cy="430887"/>
          </a:xfrm>
          <a:prstGeom prst="rect">
            <a:avLst/>
          </a:prstGeom>
          <a:noFill/>
        </p:spPr>
        <p:txBody>
          <a:bodyPr wrap="square" rtlCol="0">
            <a:spAutoFit/>
          </a:bodyPr>
          <a:lstStyle/>
          <a:p>
            <a:r>
              <a:rPr lang="en-GB" sz="2200" b="1" dirty="0">
                <a:solidFill>
                  <a:srgbClr val="401E6E"/>
                </a:solidFill>
              </a:rPr>
              <a:t>Further information</a:t>
            </a:r>
          </a:p>
        </p:txBody>
      </p:sp>
      <p:sp>
        <p:nvSpPr>
          <p:cNvPr id="7" name="TextBox 6">
            <a:extLst>
              <a:ext uri="{FF2B5EF4-FFF2-40B4-BE49-F238E27FC236}">
                <a16:creationId xmlns:a16="http://schemas.microsoft.com/office/drawing/2014/main" id="{091DC1DE-EE61-458F-B4BA-3B9830EE3910}"/>
              </a:ext>
            </a:extLst>
          </p:cNvPr>
          <p:cNvSpPr txBox="1"/>
          <p:nvPr/>
        </p:nvSpPr>
        <p:spPr>
          <a:xfrm>
            <a:off x="9780348" y="6121084"/>
            <a:ext cx="2430162" cy="276999"/>
          </a:xfrm>
          <a:prstGeom prst="rect">
            <a:avLst/>
          </a:prstGeom>
          <a:noFill/>
        </p:spPr>
        <p:txBody>
          <a:bodyPr wrap="square" rtlCol="0">
            <a:spAutoFit/>
          </a:bodyPr>
          <a:lstStyle/>
          <a:p>
            <a:r>
              <a:rPr lang="en-GB" sz="1200" dirty="0">
                <a:solidFill>
                  <a:schemeClr val="bg1"/>
                </a:solidFill>
                <a:hlinkClick r:id="rId6">
                  <a:extLst>
                    <a:ext uri="{A12FA001-AC4F-418D-AE19-62706E023703}">
                      <ahyp:hlinkClr xmlns="" xmlns:ahyp="http://schemas.microsoft.com/office/drawing/2018/hyperlinkcolor" val="tx"/>
                    </a:ext>
                  </a:extLst>
                </a:hlinkClick>
              </a:rPr>
              <a:t>expensesproject@admin.ox.ac.uk</a:t>
            </a:r>
            <a:endParaRPr lang="en-GB" sz="1200" dirty="0">
              <a:solidFill>
                <a:schemeClr val="bg1"/>
              </a:solidFill>
            </a:endParaRPr>
          </a:p>
        </p:txBody>
      </p:sp>
      <p:sp>
        <p:nvSpPr>
          <p:cNvPr id="8" name="Slide Number Placeholder 2">
            <a:extLst>
              <a:ext uri="{FF2B5EF4-FFF2-40B4-BE49-F238E27FC236}">
                <a16:creationId xmlns:a16="http://schemas.microsoft.com/office/drawing/2014/main" id="{AA9D75C4-A42B-42E8-BC31-F23CA1BD5E40}"/>
              </a:ext>
            </a:extLst>
          </p:cNvPr>
          <p:cNvSpPr txBox="1">
            <a:spLocks/>
          </p:cNvSpPr>
          <p:nvPr/>
        </p:nvSpPr>
        <p:spPr>
          <a:xfrm>
            <a:off x="8763000" y="65087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6CBD40C-4EE4-4036-BE0B-1ECBAE7125BA}" type="slidenum">
              <a:rPr lang="en-GB" smtClean="0"/>
              <a:pPr/>
              <a:t>21</a:t>
            </a:fld>
            <a:endParaRPr lang="en-GB" dirty="0"/>
          </a:p>
        </p:txBody>
      </p:sp>
      <p:pic>
        <p:nvPicPr>
          <p:cNvPr id="9" name="Picture 8" descr="Oxford University logo">
            <a:extLst>
              <a:ext uri="{FF2B5EF4-FFF2-40B4-BE49-F238E27FC236}">
                <a16:creationId xmlns:a16="http://schemas.microsoft.com/office/drawing/2014/main" id="{220793D0-2315-483D-8125-E859D9A11BEC}"/>
              </a:ext>
            </a:extLst>
          </p:cNvPr>
          <p:cNvPicPr>
            <a:picLocks noChangeAspect="1"/>
          </p:cNvPicPr>
          <p:nvPr/>
        </p:nvPicPr>
        <p:blipFill>
          <a:blip r:embed="rId7"/>
          <a:stretch>
            <a:fillRect/>
          </a:stretch>
        </p:blipFill>
        <p:spPr>
          <a:xfrm>
            <a:off x="96974" y="6009663"/>
            <a:ext cx="761954" cy="761954"/>
          </a:xfrm>
          <a:prstGeom prst="rect">
            <a:avLst/>
          </a:prstGeom>
        </p:spPr>
      </p:pic>
      <p:sp>
        <p:nvSpPr>
          <p:cNvPr id="10" name="Title 1">
            <a:extLst>
              <a:ext uri="{FF2B5EF4-FFF2-40B4-BE49-F238E27FC236}">
                <a16:creationId xmlns:a16="http://schemas.microsoft.com/office/drawing/2014/main" id="{B27789F4-A095-49CA-9FF2-3DE0923F0B24}"/>
              </a:ext>
            </a:extLst>
          </p:cNvPr>
          <p:cNvSpPr txBox="1">
            <a:spLocks/>
          </p:cNvSpPr>
          <p:nvPr/>
        </p:nvSpPr>
        <p:spPr>
          <a:xfrm>
            <a:off x="858928" y="6142132"/>
            <a:ext cx="2861734" cy="48672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600" b="1" dirty="0">
                <a:solidFill>
                  <a:schemeClr val="bg1"/>
                </a:solidFill>
                <a:latin typeface="Helvetica" pitchFamily="2" charset="0"/>
              </a:rPr>
              <a:t>Focus </a:t>
            </a:r>
            <a:r>
              <a:rPr lang="en-GB" sz="1600" b="1" dirty="0">
                <a:solidFill>
                  <a:schemeClr val="bg1"/>
                </a:solidFill>
                <a:latin typeface="Helvetica" pitchFamily="2" charset="0"/>
              </a:rPr>
              <a:t>E-Expenses Project</a:t>
            </a:r>
            <a:endParaRPr lang="en-US" sz="1200" b="1" dirty="0">
              <a:solidFill>
                <a:schemeClr val="bg1"/>
              </a:solidFill>
              <a:latin typeface="Helvetica" pitchFamily="2" charset="0"/>
            </a:endParaRPr>
          </a:p>
        </p:txBody>
      </p:sp>
    </p:spTree>
    <p:extLst>
      <p:ext uri="{BB962C8B-B14F-4D97-AF65-F5344CB8AC3E}">
        <p14:creationId xmlns:p14="http://schemas.microsoft.com/office/powerpoint/2010/main" val="20351995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97356" y="1047886"/>
            <a:ext cx="10515600" cy="4351338"/>
          </a:xfrm>
        </p:spPr>
        <p:txBody>
          <a:bodyPr>
            <a:normAutofit/>
          </a:bodyPr>
          <a:lstStyle/>
          <a:p>
            <a:pPr lvl="0">
              <a:spcAft>
                <a:spcPts val="1200"/>
              </a:spcAft>
            </a:pPr>
            <a:r>
              <a:rPr lang="en-GB" sz="2400" dirty="0"/>
              <a:t>Online SAP Concur eExpenses system being introduced in two </a:t>
            </a:r>
            <a:r>
              <a:rPr lang="en-GB" sz="2400" dirty="0" smtClean="0"/>
              <a:t>waves, </a:t>
            </a:r>
            <a:r>
              <a:rPr lang="en-GB" sz="2400" dirty="0"/>
              <a:t>replacing current paper form</a:t>
            </a:r>
          </a:p>
          <a:p>
            <a:pPr lvl="0">
              <a:spcAft>
                <a:spcPts val="1200"/>
              </a:spcAft>
            </a:pPr>
            <a:r>
              <a:rPr lang="en-GB" sz="2400" dirty="0"/>
              <a:t>Will be used by all staff and students with SSO user ID claiming expenses from academic divisions, GLAM, UAS, Continuing Education and three colleges (Kellogg, Reuben, St Cross)</a:t>
            </a:r>
          </a:p>
          <a:p>
            <a:pPr lvl="0"/>
            <a:r>
              <a:rPr lang="en-GB" sz="2400" dirty="0" smtClean="0"/>
              <a:t>Exceptions:</a:t>
            </a:r>
            <a:endParaRPr lang="en-GB" sz="2400" dirty="0"/>
          </a:p>
          <a:p>
            <a:pPr lvl="1"/>
            <a:r>
              <a:rPr lang="en-GB" sz="2000" dirty="0" smtClean="0"/>
              <a:t>New offline </a:t>
            </a:r>
            <a:r>
              <a:rPr lang="en-GB" sz="2000" dirty="0"/>
              <a:t>form has been developed for use by people external </a:t>
            </a:r>
            <a:r>
              <a:rPr lang="en-GB" sz="2000" dirty="0" smtClean="0"/>
              <a:t>to </a:t>
            </a:r>
            <a:r>
              <a:rPr lang="en-GB" sz="2000" dirty="0"/>
              <a:t>University, without an SSO ID (for example, visitors, research participants and interview </a:t>
            </a:r>
            <a:r>
              <a:rPr lang="en-GB" sz="2000" dirty="0" smtClean="0"/>
              <a:t>candidates)</a:t>
            </a:r>
          </a:p>
          <a:p>
            <a:pPr lvl="1"/>
            <a:r>
              <a:rPr lang="en-GB" sz="2000" dirty="0" smtClean="0"/>
              <a:t>A </a:t>
            </a:r>
            <a:r>
              <a:rPr lang="en-GB" sz="2000" dirty="0"/>
              <a:t>new offline form also will need to be used for items that constitute a taxable </a:t>
            </a:r>
            <a:r>
              <a:rPr lang="en-GB" sz="2000" dirty="0" smtClean="0"/>
              <a:t>benefit</a:t>
            </a:r>
          </a:p>
          <a:p>
            <a:pPr lvl="1"/>
            <a:r>
              <a:rPr lang="en-GB" sz="2000" dirty="0" smtClean="0"/>
              <a:t>There </a:t>
            </a:r>
            <a:r>
              <a:rPr lang="en-GB" sz="2000" dirty="0"/>
              <a:t>are no changes to the processes for requesting and clearing advances or using University credit cards.</a:t>
            </a:r>
          </a:p>
          <a:p>
            <a:pPr lvl="0"/>
            <a:endParaRPr lang="en-GB" sz="2400" dirty="0"/>
          </a:p>
        </p:txBody>
      </p:sp>
      <p:pic>
        <p:nvPicPr>
          <p:cNvPr id="4" name="Picture 3" descr="Focus banner logo Navy blue with cogs" title="Focus programme logo banner">
            <a:extLst>
              <a:ext uri="{FF2B5EF4-FFF2-40B4-BE49-F238E27FC236}">
                <a16:creationId xmlns:a16="http://schemas.microsoft.com/office/drawing/2014/main" id="{6B41F1FA-6677-194C-99C7-A8C9CFBE0AE8}"/>
              </a:ext>
            </a:extLst>
          </p:cNvPr>
          <p:cNvPicPr>
            <a:picLocks noChangeAspect="1"/>
          </p:cNvPicPr>
          <p:nvPr/>
        </p:nvPicPr>
        <p:blipFill rotWithShape="1">
          <a:blip r:embed="rId3"/>
          <a:srcRect l="-657" t="23221" r="657" b="66016"/>
          <a:stretch/>
        </p:blipFill>
        <p:spPr>
          <a:xfrm>
            <a:off x="-81688" y="5937348"/>
            <a:ext cx="12273688" cy="934720"/>
          </a:xfrm>
          <a:prstGeom prst="rect">
            <a:avLst/>
          </a:prstGeom>
        </p:spPr>
      </p:pic>
      <p:sp>
        <p:nvSpPr>
          <p:cNvPr id="5" name="TextBox 4" descr="What is the timing and scope of eExpenses?&#10;">
            <a:extLst>
              <a:ext uri="{FF2B5EF4-FFF2-40B4-BE49-F238E27FC236}">
                <a16:creationId xmlns:a16="http://schemas.microsoft.com/office/drawing/2014/main" id="{55F89837-D242-4DC8-9E95-A7497B2EECFE}"/>
              </a:ext>
            </a:extLst>
          </p:cNvPr>
          <p:cNvSpPr txBox="1"/>
          <p:nvPr/>
        </p:nvSpPr>
        <p:spPr>
          <a:xfrm>
            <a:off x="144000" y="72000"/>
            <a:ext cx="9904376" cy="430887"/>
          </a:xfrm>
          <a:prstGeom prst="rect">
            <a:avLst/>
          </a:prstGeom>
          <a:noFill/>
        </p:spPr>
        <p:txBody>
          <a:bodyPr wrap="square" rtlCol="0">
            <a:spAutoFit/>
          </a:bodyPr>
          <a:lstStyle/>
          <a:p>
            <a:r>
              <a:rPr lang="en-GB" sz="2200" b="1" dirty="0">
                <a:solidFill>
                  <a:srgbClr val="401E6E"/>
                </a:solidFill>
              </a:rPr>
              <a:t>What is the timing and scope of eExpenses?</a:t>
            </a:r>
          </a:p>
        </p:txBody>
      </p:sp>
      <p:pic>
        <p:nvPicPr>
          <p:cNvPr id="6" name="Picture 5" descr="Oxford University logo">
            <a:extLst>
              <a:ext uri="{FF2B5EF4-FFF2-40B4-BE49-F238E27FC236}">
                <a16:creationId xmlns:a16="http://schemas.microsoft.com/office/drawing/2014/main" id="{588E8BE8-A3F7-4911-93C0-C48C165E6059}"/>
              </a:ext>
            </a:extLst>
          </p:cNvPr>
          <p:cNvPicPr>
            <a:picLocks noChangeAspect="1"/>
          </p:cNvPicPr>
          <p:nvPr/>
        </p:nvPicPr>
        <p:blipFill>
          <a:blip r:embed="rId4"/>
          <a:stretch>
            <a:fillRect/>
          </a:stretch>
        </p:blipFill>
        <p:spPr>
          <a:xfrm>
            <a:off x="96974" y="6009663"/>
            <a:ext cx="761954" cy="761954"/>
          </a:xfrm>
          <a:prstGeom prst="rect">
            <a:avLst/>
          </a:prstGeom>
        </p:spPr>
      </p:pic>
      <p:sp>
        <p:nvSpPr>
          <p:cNvPr id="7" name="Title 1">
            <a:extLst>
              <a:ext uri="{FF2B5EF4-FFF2-40B4-BE49-F238E27FC236}">
                <a16:creationId xmlns:a16="http://schemas.microsoft.com/office/drawing/2014/main" id="{EE965396-24F8-48AC-83BE-4E558023197A}"/>
              </a:ext>
            </a:extLst>
          </p:cNvPr>
          <p:cNvSpPr txBox="1">
            <a:spLocks/>
          </p:cNvSpPr>
          <p:nvPr/>
        </p:nvSpPr>
        <p:spPr>
          <a:xfrm>
            <a:off x="858928" y="6142132"/>
            <a:ext cx="2861734" cy="48672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600" b="1" dirty="0">
                <a:solidFill>
                  <a:schemeClr val="bg1"/>
                </a:solidFill>
                <a:latin typeface="Helvetica" pitchFamily="2" charset="0"/>
              </a:rPr>
              <a:t>Focus </a:t>
            </a:r>
            <a:r>
              <a:rPr lang="en-GB" sz="1600" b="1" dirty="0">
                <a:solidFill>
                  <a:schemeClr val="bg1"/>
                </a:solidFill>
                <a:latin typeface="Helvetica" pitchFamily="2" charset="0"/>
              </a:rPr>
              <a:t>E-Expenses Project</a:t>
            </a:r>
            <a:endParaRPr lang="en-US" sz="1200" b="1" dirty="0">
              <a:solidFill>
                <a:schemeClr val="bg1"/>
              </a:solidFill>
              <a:latin typeface="Helvetica" pitchFamily="2" charset="0"/>
            </a:endParaRPr>
          </a:p>
        </p:txBody>
      </p:sp>
      <p:sp>
        <p:nvSpPr>
          <p:cNvPr id="8" name="TextBox 7">
            <a:extLst>
              <a:ext uri="{FF2B5EF4-FFF2-40B4-BE49-F238E27FC236}">
                <a16:creationId xmlns:a16="http://schemas.microsoft.com/office/drawing/2014/main" id="{33221942-CC4F-4E04-9300-1746CCE3C4AD}"/>
              </a:ext>
            </a:extLst>
          </p:cNvPr>
          <p:cNvSpPr txBox="1"/>
          <p:nvPr/>
        </p:nvSpPr>
        <p:spPr>
          <a:xfrm>
            <a:off x="9780348" y="6121084"/>
            <a:ext cx="2430162" cy="276999"/>
          </a:xfrm>
          <a:prstGeom prst="rect">
            <a:avLst/>
          </a:prstGeom>
          <a:noFill/>
        </p:spPr>
        <p:txBody>
          <a:bodyPr wrap="square" rtlCol="0">
            <a:spAutoFit/>
          </a:bodyPr>
          <a:lstStyle/>
          <a:p>
            <a:r>
              <a:rPr lang="en-GB" sz="1200" dirty="0">
                <a:solidFill>
                  <a:schemeClr val="bg1"/>
                </a:solidFill>
                <a:hlinkClick r:id="rId5">
                  <a:extLst>
                    <a:ext uri="{A12FA001-AC4F-418D-AE19-62706E023703}">
                      <ahyp:hlinkClr xmlns="" xmlns:ahyp="http://schemas.microsoft.com/office/drawing/2018/hyperlinkcolor" val="tx"/>
                    </a:ext>
                  </a:extLst>
                </a:hlinkClick>
              </a:rPr>
              <a:t>expensesproject@admin.ox.ac.uk</a:t>
            </a:r>
            <a:endParaRPr lang="en-GB" sz="1200" dirty="0">
              <a:solidFill>
                <a:schemeClr val="bg1"/>
              </a:solidFill>
            </a:endParaRPr>
          </a:p>
        </p:txBody>
      </p:sp>
      <p:sp>
        <p:nvSpPr>
          <p:cNvPr id="9" name="Slide Number Placeholder 2">
            <a:extLst>
              <a:ext uri="{FF2B5EF4-FFF2-40B4-BE49-F238E27FC236}">
                <a16:creationId xmlns:a16="http://schemas.microsoft.com/office/drawing/2014/main" id="{228E9D54-8CD7-46FE-A445-C8C61A69E29B}"/>
              </a:ext>
            </a:extLst>
          </p:cNvPr>
          <p:cNvSpPr txBox="1">
            <a:spLocks/>
          </p:cNvSpPr>
          <p:nvPr/>
        </p:nvSpPr>
        <p:spPr>
          <a:xfrm>
            <a:off x="8763000" y="65087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6CBD40C-4EE4-4036-BE0B-1ECBAE7125BA}" type="slidenum">
              <a:rPr lang="en-GB" smtClean="0"/>
              <a:pPr/>
              <a:t>3</a:t>
            </a:fld>
            <a:endParaRPr lang="en-GB" dirty="0"/>
          </a:p>
        </p:txBody>
      </p:sp>
    </p:spTree>
    <p:extLst>
      <p:ext uri="{BB962C8B-B14F-4D97-AF65-F5344CB8AC3E}">
        <p14:creationId xmlns:p14="http://schemas.microsoft.com/office/powerpoint/2010/main" val="36470266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descr="Main changes for claimants for eExpenses&#10;- Claims will be created abd processed online within eExpenses and most paper claims will cease&#10;- eExpenses will automatically flag items claimed that fall outside the University's policy for further clarifications or investigation&#10;-Peceipts will be photographed and uploaded to eExpenses directly via eamil or scanning&#10;-Claims can be created and submitted via a mobile app&#10;">
            <a:extLst>
              <a:ext uri="{FF2B5EF4-FFF2-40B4-BE49-F238E27FC236}">
                <a16:creationId xmlns:a16="http://schemas.microsoft.com/office/drawing/2014/main" id="{BD1D5DB5-8766-4B32-9DB6-02D168312CE7}"/>
              </a:ext>
            </a:extLst>
          </p:cNvPr>
          <p:cNvGraphicFramePr/>
          <p:nvPr>
            <p:extLst>
              <p:ext uri="{D42A27DB-BD31-4B8C-83A1-F6EECF244321}">
                <p14:modId xmlns:p14="http://schemas.microsoft.com/office/powerpoint/2010/main" val="3228584891"/>
              </p:ext>
            </p:extLst>
          </p:nvPr>
        </p:nvGraphicFramePr>
        <p:xfrm>
          <a:off x="756043" y="815926"/>
          <a:ext cx="10598226" cy="47689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descr="What is the timing and scope of eExpenses?&#10;"/>
          <p:cNvSpPr txBox="1"/>
          <p:nvPr/>
        </p:nvSpPr>
        <p:spPr>
          <a:xfrm>
            <a:off x="143999" y="72000"/>
            <a:ext cx="10509623" cy="769441"/>
          </a:xfrm>
          <a:prstGeom prst="rect">
            <a:avLst/>
          </a:prstGeom>
          <a:noFill/>
        </p:spPr>
        <p:txBody>
          <a:bodyPr wrap="square" rtlCol="0">
            <a:spAutoFit/>
          </a:bodyPr>
          <a:lstStyle/>
          <a:p>
            <a:r>
              <a:rPr lang="en-GB" sz="2200" b="1" dirty="0">
                <a:solidFill>
                  <a:srgbClr val="401E6E"/>
                </a:solidFill>
              </a:rPr>
              <a:t>How will expenses claimants be impacted by introduction of SAP Concur </a:t>
            </a:r>
            <a:r>
              <a:rPr lang="en-GB" sz="2200" b="1" dirty="0" err="1">
                <a:solidFill>
                  <a:srgbClr val="401E6E"/>
                </a:solidFill>
              </a:rPr>
              <a:t>eExpenses</a:t>
            </a:r>
            <a:r>
              <a:rPr lang="en-GB" sz="2200" b="1" dirty="0">
                <a:solidFill>
                  <a:srgbClr val="401E6E"/>
                </a:solidFill>
              </a:rPr>
              <a:t> system?</a:t>
            </a:r>
          </a:p>
        </p:txBody>
      </p:sp>
      <p:pic>
        <p:nvPicPr>
          <p:cNvPr id="9" name="Picture 8" descr="Focus banner logo - dark blue with cogs">
            <a:extLst>
              <a:ext uri="{FF2B5EF4-FFF2-40B4-BE49-F238E27FC236}">
                <a16:creationId xmlns:a16="http://schemas.microsoft.com/office/drawing/2014/main" id="{6B41F1FA-6677-194C-99C7-A8C9CFBE0AE8}"/>
              </a:ext>
            </a:extLst>
          </p:cNvPr>
          <p:cNvPicPr>
            <a:picLocks noChangeAspect="1"/>
          </p:cNvPicPr>
          <p:nvPr/>
        </p:nvPicPr>
        <p:blipFill rotWithShape="1">
          <a:blip r:embed="rId8"/>
          <a:srcRect l="-657" t="23221" r="657" b="66016"/>
          <a:stretch/>
        </p:blipFill>
        <p:spPr>
          <a:xfrm>
            <a:off x="-81688" y="5923284"/>
            <a:ext cx="12273688" cy="934720"/>
          </a:xfrm>
          <a:prstGeom prst="rect">
            <a:avLst/>
          </a:prstGeom>
        </p:spPr>
      </p:pic>
      <p:sp>
        <p:nvSpPr>
          <p:cNvPr id="6" name="TextBox 5">
            <a:extLst>
              <a:ext uri="{FF2B5EF4-FFF2-40B4-BE49-F238E27FC236}">
                <a16:creationId xmlns:a16="http://schemas.microsoft.com/office/drawing/2014/main" id="{266D2AF3-9127-4B67-8B22-6689B6B21A8C}"/>
              </a:ext>
            </a:extLst>
          </p:cNvPr>
          <p:cNvSpPr txBox="1"/>
          <p:nvPr/>
        </p:nvSpPr>
        <p:spPr>
          <a:xfrm>
            <a:off x="9780348" y="6121084"/>
            <a:ext cx="2430162" cy="276999"/>
          </a:xfrm>
          <a:prstGeom prst="rect">
            <a:avLst/>
          </a:prstGeom>
          <a:noFill/>
        </p:spPr>
        <p:txBody>
          <a:bodyPr wrap="square" rtlCol="0">
            <a:spAutoFit/>
          </a:bodyPr>
          <a:lstStyle/>
          <a:p>
            <a:r>
              <a:rPr lang="en-GB" sz="1200" dirty="0">
                <a:solidFill>
                  <a:schemeClr val="bg1"/>
                </a:solidFill>
                <a:hlinkClick r:id="rId9">
                  <a:extLst>
                    <a:ext uri="{A12FA001-AC4F-418D-AE19-62706E023703}">
                      <ahyp:hlinkClr xmlns="" xmlns:ahyp="http://schemas.microsoft.com/office/drawing/2018/hyperlinkcolor" val="tx"/>
                    </a:ext>
                  </a:extLst>
                </a:hlinkClick>
              </a:rPr>
              <a:t>expensesproject@admin.ox.ac.uk</a:t>
            </a:r>
            <a:endParaRPr lang="en-GB" sz="1200" dirty="0">
              <a:solidFill>
                <a:schemeClr val="bg1"/>
              </a:solidFill>
            </a:endParaRPr>
          </a:p>
        </p:txBody>
      </p:sp>
      <p:sp>
        <p:nvSpPr>
          <p:cNvPr id="7" name="Slide Number Placeholder 2">
            <a:extLst>
              <a:ext uri="{FF2B5EF4-FFF2-40B4-BE49-F238E27FC236}">
                <a16:creationId xmlns:a16="http://schemas.microsoft.com/office/drawing/2014/main" id="{174BF5CE-949F-4F34-B730-E25415B44C56}"/>
              </a:ext>
            </a:extLst>
          </p:cNvPr>
          <p:cNvSpPr txBox="1">
            <a:spLocks/>
          </p:cNvSpPr>
          <p:nvPr/>
        </p:nvSpPr>
        <p:spPr>
          <a:xfrm>
            <a:off x="8763000" y="65087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6CBD40C-4EE4-4036-BE0B-1ECBAE7125BA}" type="slidenum">
              <a:rPr lang="en-GB" smtClean="0"/>
              <a:pPr/>
              <a:t>4</a:t>
            </a:fld>
            <a:endParaRPr lang="en-GB" dirty="0"/>
          </a:p>
        </p:txBody>
      </p:sp>
      <p:pic>
        <p:nvPicPr>
          <p:cNvPr id="10" name="Picture 9" descr="Oxford University logo">
            <a:extLst>
              <a:ext uri="{FF2B5EF4-FFF2-40B4-BE49-F238E27FC236}">
                <a16:creationId xmlns:a16="http://schemas.microsoft.com/office/drawing/2014/main" id="{CE21C911-6EE7-49A5-8F50-64A92630CE4E}"/>
              </a:ext>
            </a:extLst>
          </p:cNvPr>
          <p:cNvPicPr>
            <a:picLocks noChangeAspect="1"/>
          </p:cNvPicPr>
          <p:nvPr/>
        </p:nvPicPr>
        <p:blipFill>
          <a:blip r:embed="rId10"/>
          <a:stretch>
            <a:fillRect/>
          </a:stretch>
        </p:blipFill>
        <p:spPr>
          <a:xfrm>
            <a:off x="96974" y="6009663"/>
            <a:ext cx="761954" cy="761954"/>
          </a:xfrm>
          <a:prstGeom prst="rect">
            <a:avLst/>
          </a:prstGeom>
        </p:spPr>
      </p:pic>
      <p:sp>
        <p:nvSpPr>
          <p:cNvPr id="11" name="Title 1">
            <a:extLst>
              <a:ext uri="{FF2B5EF4-FFF2-40B4-BE49-F238E27FC236}">
                <a16:creationId xmlns:a16="http://schemas.microsoft.com/office/drawing/2014/main" id="{9F639E2E-E168-454B-B2D0-A80317C76B24}"/>
              </a:ext>
            </a:extLst>
          </p:cNvPr>
          <p:cNvSpPr txBox="1">
            <a:spLocks/>
          </p:cNvSpPr>
          <p:nvPr/>
        </p:nvSpPr>
        <p:spPr>
          <a:xfrm>
            <a:off x="858928" y="6142132"/>
            <a:ext cx="2861734" cy="48672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600" b="1" dirty="0">
                <a:solidFill>
                  <a:schemeClr val="bg1"/>
                </a:solidFill>
                <a:latin typeface="Helvetica" pitchFamily="2" charset="0"/>
              </a:rPr>
              <a:t>Focus </a:t>
            </a:r>
            <a:r>
              <a:rPr lang="en-GB" sz="1600" b="1" dirty="0">
                <a:solidFill>
                  <a:schemeClr val="bg1"/>
                </a:solidFill>
                <a:latin typeface="Helvetica" pitchFamily="2" charset="0"/>
              </a:rPr>
              <a:t>E-Expenses Project</a:t>
            </a:r>
            <a:endParaRPr lang="en-US" sz="1200" b="1" dirty="0">
              <a:solidFill>
                <a:schemeClr val="bg1"/>
              </a:solidFill>
              <a:latin typeface="Helvetica" pitchFamily="2" charset="0"/>
            </a:endParaRPr>
          </a:p>
        </p:txBody>
      </p:sp>
    </p:spTree>
    <p:extLst>
      <p:ext uri="{BB962C8B-B14F-4D97-AF65-F5344CB8AC3E}">
        <p14:creationId xmlns:p14="http://schemas.microsoft.com/office/powerpoint/2010/main" val="2120379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descr="SAP Concur via laptop/desktop&#10;"/>
          <p:cNvSpPr txBox="1"/>
          <p:nvPr/>
        </p:nvSpPr>
        <p:spPr>
          <a:xfrm>
            <a:off x="144000" y="72000"/>
            <a:ext cx="9904376" cy="430887"/>
          </a:xfrm>
          <a:prstGeom prst="rect">
            <a:avLst/>
          </a:prstGeom>
          <a:noFill/>
        </p:spPr>
        <p:txBody>
          <a:bodyPr wrap="square" rtlCol="0">
            <a:spAutoFit/>
          </a:bodyPr>
          <a:lstStyle/>
          <a:p>
            <a:r>
              <a:rPr lang="en-GB" sz="2200" b="1" dirty="0">
                <a:solidFill>
                  <a:srgbClr val="002060"/>
                </a:solidFill>
              </a:rPr>
              <a:t>SAP Concur via laptop/desktop</a:t>
            </a:r>
          </a:p>
        </p:txBody>
      </p:sp>
      <p:pic>
        <p:nvPicPr>
          <p:cNvPr id="12" name="Picture 11" descr="Focus banner logo - dark blue with cogs">
            <a:extLst>
              <a:ext uri="{FF2B5EF4-FFF2-40B4-BE49-F238E27FC236}">
                <a16:creationId xmlns:a16="http://schemas.microsoft.com/office/drawing/2014/main" id="{6B41F1FA-6677-194C-99C7-A8C9CFBE0AE8}"/>
              </a:ext>
            </a:extLst>
          </p:cNvPr>
          <p:cNvPicPr>
            <a:picLocks noChangeAspect="1"/>
          </p:cNvPicPr>
          <p:nvPr/>
        </p:nvPicPr>
        <p:blipFill rotWithShape="1">
          <a:blip r:embed="rId3"/>
          <a:srcRect l="-657" t="23221" r="657" b="66016"/>
          <a:stretch/>
        </p:blipFill>
        <p:spPr>
          <a:xfrm>
            <a:off x="-81688" y="5928714"/>
            <a:ext cx="12273688" cy="934720"/>
          </a:xfrm>
          <a:prstGeom prst="rect">
            <a:avLst/>
          </a:prstGeom>
        </p:spPr>
      </p:pic>
      <p:sp>
        <p:nvSpPr>
          <p:cNvPr id="17" name="Rectangle 16">
            <a:extLst>
              <a:ext uri="{FF2B5EF4-FFF2-40B4-BE49-F238E27FC236}">
                <a16:creationId xmlns:a16="http://schemas.microsoft.com/office/drawing/2014/main" id="{5469B7F0-7367-47A4-8105-E659BE4C62CC}"/>
              </a:ext>
            </a:extLst>
          </p:cNvPr>
          <p:cNvSpPr/>
          <p:nvPr/>
        </p:nvSpPr>
        <p:spPr>
          <a:xfrm>
            <a:off x="5115274" y="1303300"/>
            <a:ext cx="6216615" cy="2908489"/>
          </a:xfrm>
          <a:prstGeom prst="rect">
            <a:avLst/>
          </a:prstGeom>
        </p:spPr>
        <p:txBody>
          <a:bodyPr wrap="square">
            <a:spAutoFit/>
          </a:bodyPr>
          <a:lstStyle/>
          <a:p>
            <a:pPr marL="285750" indent="-285750">
              <a:spcAft>
                <a:spcPts val="1800"/>
              </a:spcAft>
              <a:buFont typeface="Arial" panose="020B0604020202020204" pitchFamily="34" charset="0"/>
              <a:buChar char="•"/>
            </a:pPr>
            <a:r>
              <a:rPr lang="en-GB" sz="2400" b="1" dirty="0">
                <a:solidFill>
                  <a:schemeClr val="accent2">
                    <a:lumMod val="50000"/>
                  </a:schemeClr>
                </a:solidFill>
              </a:rPr>
              <a:t>SAP Concur </a:t>
            </a:r>
            <a:r>
              <a:rPr lang="en-GB" sz="2400" b="1" dirty="0" err="1">
                <a:solidFill>
                  <a:schemeClr val="accent2">
                    <a:lumMod val="50000"/>
                  </a:schemeClr>
                </a:solidFill>
              </a:rPr>
              <a:t>eExpenses</a:t>
            </a:r>
            <a:r>
              <a:rPr lang="en-GB" sz="2400" b="1" dirty="0">
                <a:solidFill>
                  <a:schemeClr val="accent2">
                    <a:lumMod val="50000"/>
                  </a:schemeClr>
                </a:solidFill>
              </a:rPr>
              <a:t> is available via both web browser and mobile app</a:t>
            </a:r>
          </a:p>
          <a:p>
            <a:pPr marL="285750" indent="-285750">
              <a:spcAft>
                <a:spcPts val="1800"/>
              </a:spcAft>
              <a:buFont typeface="Arial" panose="020B0604020202020204" pitchFamily="34" charset="0"/>
              <a:buChar char="•"/>
            </a:pPr>
            <a:r>
              <a:rPr lang="en-GB" sz="2400" b="1" dirty="0">
                <a:solidFill>
                  <a:schemeClr val="accent2">
                    <a:lumMod val="50000"/>
                  </a:schemeClr>
                </a:solidFill>
              </a:rPr>
              <a:t>The mobile app is described as a ‘companion’ app to the laptop/desktop app because it replicates the information in that app, allowing you to create and submit expenses on the go</a:t>
            </a:r>
          </a:p>
        </p:txBody>
      </p:sp>
      <p:pic>
        <p:nvPicPr>
          <p:cNvPr id="2" name="Picture 1" descr="SAP Concur eExpenses homepage show on laptop screen"/>
          <p:cNvPicPr>
            <a:picLocks noChangeAspect="1"/>
          </p:cNvPicPr>
          <p:nvPr/>
        </p:nvPicPr>
        <p:blipFill>
          <a:blip r:embed="rId4"/>
          <a:stretch>
            <a:fillRect/>
          </a:stretch>
        </p:blipFill>
        <p:spPr>
          <a:xfrm>
            <a:off x="234734" y="2464059"/>
            <a:ext cx="4504199" cy="2634152"/>
          </a:xfrm>
          <a:prstGeom prst="rect">
            <a:avLst/>
          </a:prstGeom>
        </p:spPr>
      </p:pic>
      <p:pic>
        <p:nvPicPr>
          <p:cNvPr id="3" name="Picture 2" descr="SAP Concur logo "/>
          <p:cNvPicPr>
            <a:picLocks noChangeAspect="1"/>
          </p:cNvPicPr>
          <p:nvPr/>
        </p:nvPicPr>
        <p:blipFill>
          <a:blip r:embed="rId5"/>
          <a:stretch>
            <a:fillRect/>
          </a:stretch>
        </p:blipFill>
        <p:spPr>
          <a:xfrm>
            <a:off x="546789" y="1319322"/>
            <a:ext cx="4086855" cy="802140"/>
          </a:xfrm>
          <a:prstGeom prst="rect">
            <a:avLst/>
          </a:prstGeom>
        </p:spPr>
      </p:pic>
      <p:sp>
        <p:nvSpPr>
          <p:cNvPr id="5" name="Rectangle 4">
            <a:extLst>
              <a:ext uri="{FF2B5EF4-FFF2-40B4-BE49-F238E27FC236}">
                <a16:creationId xmlns:a16="http://schemas.microsoft.com/office/drawing/2014/main" id="{F9C4E24C-67F6-4DD9-A906-FF318309E6A0}"/>
              </a:ext>
            </a:extLst>
          </p:cNvPr>
          <p:cNvSpPr/>
          <p:nvPr/>
        </p:nvSpPr>
        <p:spPr>
          <a:xfrm>
            <a:off x="5456670" y="4255350"/>
            <a:ext cx="5935495" cy="1400383"/>
          </a:xfrm>
          <a:prstGeom prst="rect">
            <a:avLst/>
          </a:prstGeom>
          <a:solidFill>
            <a:srgbClr val="0000FF"/>
          </a:solidFill>
        </p:spPr>
        <p:txBody>
          <a:bodyPr wrap="square">
            <a:spAutoFit/>
          </a:bodyPr>
          <a:lstStyle/>
          <a:p>
            <a:pPr>
              <a:spcAft>
                <a:spcPts val="600"/>
              </a:spcAft>
            </a:pPr>
            <a:r>
              <a:rPr lang="en-GB" sz="1600" b="1" dirty="0">
                <a:solidFill>
                  <a:schemeClr val="bg1"/>
                </a:solidFill>
              </a:rPr>
              <a:t>When you first access </a:t>
            </a:r>
            <a:r>
              <a:rPr lang="en-GB" sz="1600" b="1" dirty="0" err="1">
                <a:solidFill>
                  <a:schemeClr val="bg1"/>
                </a:solidFill>
              </a:rPr>
              <a:t>eExpenses</a:t>
            </a:r>
            <a:r>
              <a:rPr lang="en-GB" sz="1600" b="1" dirty="0">
                <a:solidFill>
                  <a:schemeClr val="bg1"/>
                </a:solidFill>
              </a:rPr>
              <a:t>, it must be via the web browser app to complete your profile</a:t>
            </a:r>
          </a:p>
          <a:p>
            <a:pPr>
              <a:spcAft>
                <a:spcPts val="1800"/>
              </a:spcAft>
            </a:pPr>
            <a:r>
              <a:rPr lang="en-GB" sz="1600" b="1" dirty="0">
                <a:solidFill>
                  <a:schemeClr val="bg1"/>
                </a:solidFill>
              </a:rPr>
              <a:t>If this information needs changing in future, you will also need to make these edits in the web browser, and cannot do so on the mobile app</a:t>
            </a:r>
          </a:p>
        </p:txBody>
      </p:sp>
      <p:sp>
        <p:nvSpPr>
          <p:cNvPr id="10" name="TextBox 9">
            <a:extLst>
              <a:ext uri="{FF2B5EF4-FFF2-40B4-BE49-F238E27FC236}">
                <a16:creationId xmlns:a16="http://schemas.microsoft.com/office/drawing/2014/main" id="{AAD21878-E905-4FB3-A38F-3A7705410CB6}"/>
              </a:ext>
            </a:extLst>
          </p:cNvPr>
          <p:cNvSpPr txBox="1"/>
          <p:nvPr/>
        </p:nvSpPr>
        <p:spPr>
          <a:xfrm>
            <a:off x="9780348" y="6121084"/>
            <a:ext cx="2430162" cy="276999"/>
          </a:xfrm>
          <a:prstGeom prst="rect">
            <a:avLst/>
          </a:prstGeom>
          <a:noFill/>
        </p:spPr>
        <p:txBody>
          <a:bodyPr wrap="square" rtlCol="0">
            <a:spAutoFit/>
          </a:bodyPr>
          <a:lstStyle/>
          <a:p>
            <a:r>
              <a:rPr lang="en-GB" sz="1200" dirty="0">
                <a:solidFill>
                  <a:schemeClr val="bg1"/>
                </a:solidFill>
                <a:hlinkClick r:id="rId6">
                  <a:extLst>
                    <a:ext uri="{A12FA001-AC4F-418D-AE19-62706E023703}">
                      <ahyp:hlinkClr xmlns="" xmlns:ahyp="http://schemas.microsoft.com/office/drawing/2018/hyperlinkcolor" val="tx"/>
                    </a:ext>
                  </a:extLst>
                </a:hlinkClick>
              </a:rPr>
              <a:t>expensesproject@admin.ox.ac.uk</a:t>
            </a:r>
            <a:endParaRPr lang="en-GB" sz="1200" dirty="0">
              <a:solidFill>
                <a:schemeClr val="bg1"/>
              </a:solidFill>
            </a:endParaRPr>
          </a:p>
        </p:txBody>
      </p:sp>
      <p:sp>
        <p:nvSpPr>
          <p:cNvPr id="11" name="Slide Number Placeholder 2">
            <a:extLst>
              <a:ext uri="{FF2B5EF4-FFF2-40B4-BE49-F238E27FC236}">
                <a16:creationId xmlns:a16="http://schemas.microsoft.com/office/drawing/2014/main" id="{10BE30A7-1DFB-46D4-99DA-691EED9FDB47}"/>
              </a:ext>
            </a:extLst>
          </p:cNvPr>
          <p:cNvSpPr txBox="1">
            <a:spLocks/>
          </p:cNvSpPr>
          <p:nvPr/>
        </p:nvSpPr>
        <p:spPr>
          <a:xfrm>
            <a:off x="8763000" y="65087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6CBD40C-4EE4-4036-BE0B-1ECBAE7125BA}" type="slidenum">
              <a:rPr lang="en-GB" smtClean="0"/>
              <a:pPr/>
              <a:t>5</a:t>
            </a:fld>
            <a:endParaRPr lang="en-GB" dirty="0"/>
          </a:p>
        </p:txBody>
      </p:sp>
      <p:pic>
        <p:nvPicPr>
          <p:cNvPr id="15" name="Picture 14" descr="Oxford University logo">
            <a:extLst>
              <a:ext uri="{FF2B5EF4-FFF2-40B4-BE49-F238E27FC236}">
                <a16:creationId xmlns:a16="http://schemas.microsoft.com/office/drawing/2014/main" id="{B09A53D4-41C6-44E8-93DA-39B10000F7DF}"/>
              </a:ext>
            </a:extLst>
          </p:cNvPr>
          <p:cNvPicPr>
            <a:picLocks noChangeAspect="1"/>
          </p:cNvPicPr>
          <p:nvPr/>
        </p:nvPicPr>
        <p:blipFill>
          <a:blip r:embed="rId7"/>
          <a:stretch>
            <a:fillRect/>
          </a:stretch>
        </p:blipFill>
        <p:spPr>
          <a:xfrm>
            <a:off x="96974" y="6009663"/>
            <a:ext cx="761954" cy="761954"/>
          </a:xfrm>
          <a:prstGeom prst="rect">
            <a:avLst/>
          </a:prstGeom>
        </p:spPr>
      </p:pic>
      <p:sp>
        <p:nvSpPr>
          <p:cNvPr id="16" name="Title 1">
            <a:extLst>
              <a:ext uri="{FF2B5EF4-FFF2-40B4-BE49-F238E27FC236}">
                <a16:creationId xmlns:a16="http://schemas.microsoft.com/office/drawing/2014/main" id="{97249D63-AE6B-4E6F-ADD5-469EEE1D2992}"/>
              </a:ext>
            </a:extLst>
          </p:cNvPr>
          <p:cNvSpPr txBox="1">
            <a:spLocks/>
          </p:cNvSpPr>
          <p:nvPr/>
        </p:nvSpPr>
        <p:spPr>
          <a:xfrm>
            <a:off x="858928" y="6142132"/>
            <a:ext cx="2861734" cy="48672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600" b="1" dirty="0">
                <a:solidFill>
                  <a:schemeClr val="bg1"/>
                </a:solidFill>
                <a:latin typeface="Helvetica" pitchFamily="2" charset="0"/>
              </a:rPr>
              <a:t>Focus </a:t>
            </a:r>
            <a:r>
              <a:rPr lang="en-GB" sz="1600" b="1" dirty="0">
                <a:solidFill>
                  <a:schemeClr val="bg1"/>
                </a:solidFill>
                <a:latin typeface="Helvetica" pitchFamily="2" charset="0"/>
              </a:rPr>
              <a:t>E-Expenses Project</a:t>
            </a:r>
            <a:endParaRPr lang="en-US" sz="1200" b="1" dirty="0">
              <a:solidFill>
                <a:schemeClr val="bg1"/>
              </a:solidFill>
              <a:latin typeface="Helvetica" pitchFamily="2" charset="0"/>
            </a:endParaRPr>
          </a:p>
        </p:txBody>
      </p:sp>
    </p:spTree>
    <p:extLst>
      <p:ext uri="{BB962C8B-B14F-4D97-AF65-F5344CB8AC3E}">
        <p14:creationId xmlns:p14="http://schemas.microsoft.com/office/powerpoint/2010/main" val="34163256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49A815E-F7E1-4C85-8AEE-C5E59795BBE2}"/>
              </a:ext>
            </a:extLst>
          </p:cNvPr>
          <p:cNvSpPr>
            <a:spLocks noGrp="1"/>
          </p:cNvSpPr>
          <p:nvPr>
            <p:ph type="sldNum" sz="quarter" idx="12"/>
          </p:nvPr>
        </p:nvSpPr>
        <p:spPr/>
        <p:txBody>
          <a:bodyPr/>
          <a:lstStyle/>
          <a:p>
            <a:fld id="{86CBD40C-4EE4-4036-BE0B-1ECBAE7125BA}" type="slidenum">
              <a:rPr lang="en-GB" smtClean="0"/>
              <a:t>6</a:t>
            </a:fld>
            <a:endParaRPr lang="en-GB" dirty="0"/>
          </a:p>
        </p:txBody>
      </p:sp>
      <p:sp>
        <p:nvSpPr>
          <p:cNvPr id="9" name="Rectangle 8">
            <a:extLst>
              <a:ext uri="{FF2B5EF4-FFF2-40B4-BE49-F238E27FC236}">
                <a16:creationId xmlns:a16="http://schemas.microsoft.com/office/drawing/2014/main" id="{5469B7F0-7367-47A4-8105-E659BE4C62CC}"/>
              </a:ext>
            </a:extLst>
          </p:cNvPr>
          <p:cNvSpPr/>
          <p:nvPr/>
        </p:nvSpPr>
        <p:spPr>
          <a:xfrm>
            <a:off x="326571" y="782326"/>
            <a:ext cx="11538857" cy="5170646"/>
          </a:xfrm>
          <a:prstGeom prst="rect">
            <a:avLst/>
          </a:prstGeom>
        </p:spPr>
        <p:txBody>
          <a:bodyPr wrap="square">
            <a:spAutoFit/>
          </a:bodyPr>
          <a:lstStyle/>
          <a:p>
            <a:pPr algn="just"/>
            <a:r>
              <a:rPr lang="en-GB" sz="2000" dirty="0"/>
              <a:t>Before using the system, claimants need to complete their profile within SAP Concur </a:t>
            </a:r>
            <a:r>
              <a:rPr lang="en-GB" sz="2000" dirty="0" err="1"/>
              <a:t>eExpenses</a:t>
            </a:r>
            <a:r>
              <a:rPr lang="en-GB" sz="2000" dirty="0"/>
              <a:t>.  This will only need to be done once, unless these details change, and must be done on the web browser app</a:t>
            </a:r>
          </a:p>
          <a:p>
            <a:pPr algn="just"/>
            <a:endParaRPr lang="en-GB" sz="2000" dirty="0"/>
          </a:p>
          <a:p>
            <a:pPr algn="just">
              <a:spcAft>
                <a:spcPts val="600"/>
              </a:spcAft>
            </a:pPr>
            <a:r>
              <a:rPr lang="en-GB" sz="2000" dirty="0"/>
              <a:t>Actions they need to take include:</a:t>
            </a:r>
          </a:p>
          <a:p>
            <a:pPr marL="742950" lvl="1" indent="-285750" algn="just">
              <a:buFont typeface="Arial" panose="020B0604020202020204" pitchFamily="34" charset="0"/>
              <a:buChar char="•"/>
            </a:pPr>
            <a:r>
              <a:rPr lang="en-GB" sz="2000" dirty="0"/>
              <a:t>Adding</a:t>
            </a:r>
            <a:r>
              <a:rPr lang="en-GB" sz="2000" b="1" dirty="0"/>
              <a:t> bank account details </a:t>
            </a:r>
            <a:r>
              <a:rPr lang="en-GB" sz="2000" dirty="0"/>
              <a:t>(so that expenses can be paid)</a:t>
            </a:r>
          </a:p>
          <a:p>
            <a:pPr marL="742950" lvl="1" indent="-285750" algn="just">
              <a:buFont typeface="Arial" panose="020B0604020202020204" pitchFamily="34" charset="0"/>
              <a:buChar char="•"/>
            </a:pPr>
            <a:r>
              <a:rPr lang="en-GB" sz="2000" dirty="0"/>
              <a:t>Adding</a:t>
            </a:r>
            <a:r>
              <a:rPr lang="en-GB" sz="2000" b="1" dirty="0"/>
              <a:t> vehicle details </a:t>
            </a:r>
            <a:r>
              <a:rPr lang="en-GB" sz="2000" dirty="0"/>
              <a:t>(if they need to claim mileage)</a:t>
            </a:r>
          </a:p>
          <a:p>
            <a:pPr marL="742950" lvl="1" indent="-285750" algn="just">
              <a:buFont typeface="Arial" panose="020B0604020202020204" pitchFamily="34" charset="0"/>
              <a:buChar char="•"/>
            </a:pPr>
            <a:r>
              <a:rPr lang="en-GB" sz="2000" dirty="0"/>
              <a:t>Verifying University</a:t>
            </a:r>
            <a:r>
              <a:rPr lang="en-GB" sz="2000" b="1" dirty="0"/>
              <a:t> Email address </a:t>
            </a:r>
            <a:r>
              <a:rPr lang="en-GB" sz="2000" dirty="0"/>
              <a:t>(if they want to send receipts to </a:t>
            </a:r>
            <a:r>
              <a:rPr lang="en-GB" sz="2000" dirty="0" err="1"/>
              <a:t>eExpenses</a:t>
            </a:r>
            <a:r>
              <a:rPr lang="en-GB" sz="2000" dirty="0"/>
              <a:t>)</a:t>
            </a:r>
            <a:r>
              <a:rPr lang="en-GB" sz="2000" b="1" dirty="0"/>
              <a:t> </a:t>
            </a:r>
          </a:p>
          <a:p>
            <a:pPr marL="742950" lvl="1" indent="-285750" algn="just">
              <a:buFont typeface="Arial" panose="020B0604020202020204" pitchFamily="34" charset="0"/>
              <a:buChar char="•"/>
            </a:pPr>
            <a:r>
              <a:rPr lang="en-GB" sz="2000" dirty="0"/>
              <a:t>Adding &amp; verifying </a:t>
            </a:r>
            <a:r>
              <a:rPr lang="en-GB" sz="2000" b="1" dirty="0"/>
              <a:t>alternative</a:t>
            </a:r>
            <a:r>
              <a:rPr lang="en-GB" sz="2000" dirty="0"/>
              <a:t> </a:t>
            </a:r>
            <a:r>
              <a:rPr lang="en-GB" sz="2000" b="1" dirty="0"/>
              <a:t>Email address </a:t>
            </a:r>
            <a:r>
              <a:rPr lang="en-GB" sz="2000" dirty="0"/>
              <a:t>(if they want to send receipts to the system from a non-University email account, for example the default email address on a mobile device)</a:t>
            </a:r>
          </a:p>
          <a:p>
            <a:pPr algn="just"/>
            <a:endParaRPr lang="en-GB" sz="2000" dirty="0"/>
          </a:p>
          <a:p>
            <a:pPr algn="just">
              <a:spcAft>
                <a:spcPts val="600"/>
              </a:spcAft>
            </a:pPr>
            <a:r>
              <a:rPr lang="en-GB" sz="2000" dirty="0"/>
              <a:t>Once initial set-up is completed, claimants will then be able to use the web browser or mobile app to:-</a:t>
            </a:r>
          </a:p>
          <a:p>
            <a:pPr marL="742950" lvl="1" indent="-285750" algn="just">
              <a:buFont typeface="Arial" panose="020B0604020202020204" pitchFamily="34" charset="0"/>
              <a:buChar char="•"/>
            </a:pPr>
            <a:r>
              <a:rPr lang="en-GB" sz="2000" b="1" dirty="0"/>
              <a:t>Create expenses claims</a:t>
            </a:r>
          </a:p>
          <a:p>
            <a:pPr marL="742950" lvl="1" indent="-285750" algn="just">
              <a:buFont typeface="Arial" panose="020B0604020202020204" pitchFamily="34" charset="0"/>
              <a:buChar char="•"/>
            </a:pPr>
            <a:r>
              <a:rPr lang="en-GB" sz="2000" b="1" dirty="0"/>
              <a:t>Attach scans of receipts to claims</a:t>
            </a:r>
          </a:p>
          <a:p>
            <a:pPr marL="742950" lvl="1" indent="-285750" algn="just">
              <a:buFont typeface="Arial" panose="020B0604020202020204" pitchFamily="34" charset="0"/>
              <a:buChar char="•"/>
            </a:pPr>
            <a:r>
              <a:rPr lang="en-GB" sz="2000" b="1" dirty="0"/>
              <a:t>Submit claims</a:t>
            </a:r>
          </a:p>
          <a:p>
            <a:pPr marL="742950" lvl="1" indent="-285750" algn="just">
              <a:buFont typeface="Arial" panose="020B0604020202020204" pitchFamily="34" charset="0"/>
              <a:buChar char="•"/>
            </a:pPr>
            <a:r>
              <a:rPr lang="en-GB" sz="2000" b="1" dirty="0"/>
              <a:t>Follow the progress of their live claims</a:t>
            </a:r>
          </a:p>
          <a:p>
            <a:pPr marL="742950" lvl="1" indent="-285750" algn="just">
              <a:buFont typeface="Arial" panose="020B0604020202020204" pitchFamily="34" charset="0"/>
              <a:buChar char="•"/>
            </a:pPr>
            <a:r>
              <a:rPr lang="en-GB" sz="2000" b="1" dirty="0"/>
              <a:t>Refer back to their historic claims</a:t>
            </a:r>
          </a:p>
        </p:txBody>
      </p:sp>
      <p:sp>
        <p:nvSpPr>
          <p:cNvPr id="14" name="Date Placeholder 10">
            <a:extLst>
              <a:ext uri="{FF2B5EF4-FFF2-40B4-BE49-F238E27FC236}">
                <a16:creationId xmlns:a16="http://schemas.microsoft.com/office/drawing/2014/main" id="{0F41BE50-E3C5-4A42-A158-F3589A000A65}"/>
              </a:ext>
            </a:extLst>
          </p:cNvPr>
          <p:cNvSpPr>
            <a:spLocks noGrp="1"/>
          </p:cNvSpPr>
          <p:nvPr>
            <p:ph type="dt" sz="half" idx="10"/>
          </p:nvPr>
        </p:nvSpPr>
        <p:spPr>
          <a:xfrm>
            <a:off x="200897" y="6384058"/>
            <a:ext cx="1323103" cy="365125"/>
          </a:xfrm>
        </p:spPr>
        <p:txBody>
          <a:bodyPr/>
          <a:lstStyle/>
          <a:p>
            <a:fld id="{E63FB7E2-51F9-4585-9573-926BFACA8771}" type="datetime1">
              <a:rPr lang="en-GB" sz="1600" smtClean="0"/>
              <a:t>16/09/2021</a:t>
            </a:fld>
            <a:endParaRPr lang="en-GB" sz="1600" dirty="0"/>
          </a:p>
        </p:txBody>
      </p:sp>
      <p:pic>
        <p:nvPicPr>
          <p:cNvPr id="11" name="Picture 10" descr="Focus banner logo - dark blue with cogs">
            <a:extLst>
              <a:ext uri="{FF2B5EF4-FFF2-40B4-BE49-F238E27FC236}">
                <a16:creationId xmlns:a16="http://schemas.microsoft.com/office/drawing/2014/main" id="{6B41F1FA-6677-194C-99C7-A8C9CFBE0AE8}"/>
              </a:ext>
            </a:extLst>
          </p:cNvPr>
          <p:cNvPicPr>
            <a:picLocks noChangeAspect="1"/>
          </p:cNvPicPr>
          <p:nvPr/>
        </p:nvPicPr>
        <p:blipFill rotWithShape="1">
          <a:blip r:embed="rId3"/>
          <a:srcRect l="-657" t="23221" r="657" b="66016"/>
          <a:stretch/>
        </p:blipFill>
        <p:spPr>
          <a:xfrm>
            <a:off x="-81688" y="5937348"/>
            <a:ext cx="12273688" cy="934720"/>
          </a:xfrm>
          <a:prstGeom prst="rect">
            <a:avLst/>
          </a:prstGeom>
        </p:spPr>
      </p:pic>
      <p:pic>
        <p:nvPicPr>
          <p:cNvPr id="12" name="Picture 11" descr="Oxford University logo">
            <a:extLst>
              <a:ext uri="{FF2B5EF4-FFF2-40B4-BE49-F238E27FC236}">
                <a16:creationId xmlns:a16="http://schemas.microsoft.com/office/drawing/2014/main" id="{FD449D36-EEC6-4793-8254-F7619F825B3D}"/>
              </a:ext>
            </a:extLst>
          </p:cNvPr>
          <p:cNvPicPr>
            <a:picLocks noChangeAspect="1"/>
          </p:cNvPicPr>
          <p:nvPr/>
        </p:nvPicPr>
        <p:blipFill>
          <a:blip r:embed="rId4"/>
          <a:stretch>
            <a:fillRect/>
          </a:stretch>
        </p:blipFill>
        <p:spPr>
          <a:xfrm>
            <a:off x="96974" y="6009663"/>
            <a:ext cx="761954" cy="761954"/>
          </a:xfrm>
          <a:prstGeom prst="rect">
            <a:avLst/>
          </a:prstGeom>
        </p:spPr>
      </p:pic>
      <p:sp>
        <p:nvSpPr>
          <p:cNvPr id="15" name="TextBox 14">
            <a:extLst>
              <a:ext uri="{FF2B5EF4-FFF2-40B4-BE49-F238E27FC236}">
                <a16:creationId xmlns:a16="http://schemas.microsoft.com/office/drawing/2014/main" id="{14C23060-A192-4571-835A-15BD498EB3A0}"/>
              </a:ext>
            </a:extLst>
          </p:cNvPr>
          <p:cNvSpPr txBox="1"/>
          <p:nvPr/>
        </p:nvSpPr>
        <p:spPr>
          <a:xfrm>
            <a:off x="9780348" y="6121084"/>
            <a:ext cx="2430162" cy="276999"/>
          </a:xfrm>
          <a:prstGeom prst="rect">
            <a:avLst/>
          </a:prstGeom>
          <a:noFill/>
        </p:spPr>
        <p:txBody>
          <a:bodyPr wrap="square" rtlCol="0">
            <a:spAutoFit/>
          </a:bodyPr>
          <a:lstStyle/>
          <a:p>
            <a:r>
              <a:rPr lang="en-GB" sz="1200" dirty="0">
                <a:solidFill>
                  <a:schemeClr val="bg1"/>
                </a:solidFill>
                <a:hlinkClick r:id="rId5">
                  <a:extLst>
                    <a:ext uri="{A12FA001-AC4F-418D-AE19-62706E023703}">
                      <ahyp:hlinkClr xmlns="" xmlns:ahyp="http://schemas.microsoft.com/office/drawing/2018/hyperlinkcolor" val="tx"/>
                    </a:ext>
                  </a:extLst>
                </a:hlinkClick>
              </a:rPr>
              <a:t>expensesproject@admin.ox.ac.uk</a:t>
            </a:r>
            <a:endParaRPr lang="en-GB" sz="1200" dirty="0">
              <a:solidFill>
                <a:schemeClr val="bg1"/>
              </a:solidFill>
            </a:endParaRPr>
          </a:p>
        </p:txBody>
      </p:sp>
      <p:sp>
        <p:nvSpPr>
          <p:cNvPr id="16" name="Slide Number Placeholder 2">
            <a:extLst>
              <a:ext uri="{FF2B5EF4-FFF2-40B4-BE49-F238E27FC236}">
                <a16:creationId xmlns:a16="http://schemas.microsoft.com/office/drawing/2014/main" id="{7DC0C510-07BF-42CA-9300-93B6EDD18511}"/>
              </a:ext>
            </a:extLst>
          </p:cNvPr>
          <p:cNvSpPr txBox="1">
            <a:spLocks/>
          </p:cNvSpPr>
          <p:nvPr/>
        </p:nvSpPr>
        <p:spPr>
          <a:xfrm>
            <a:off x="8763000" y="65087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6CBD40C-4EE4-4036-BE0B-1ECBAE7125BA}" type="slidenum">
              <a:rPr lang="en-GB" smtClean="0"/>
              <a:pPr/>
              <a:t>6</a:t>
            </a:fld>
            <a:endParaRPr lang="en-GB" dirty="0"/>
          </a:p>
        </p:txBody>
      </p:sp>
      <p:sp>
        <p:nvSpPr>
          <p:cNvPr id="17" name="Title 1">
            <a:extLst>
              <a:ext uri="{FF2B5EF4-FFF2-40B4-BE49-F238E27FC236}">
                <a16:creationId xmlns:a16="http://schemas.microsoft.com/office/drawing/2014/main" id="{45CC4C5F-CA14-46A6-B43F-BAC24287E97F}"/>
              </a:ext>
            </a:extLst>
          </p:cNvPr>
          <p:cNvSpPr txBox="1">
            <a:spLocks/>
          </p:cNvSpPr>
          <p:nvPr/>
        </p:nvSpPr>
        <p:spPr>
          <a:xfrm>
            <a:off x="858928" y="6142132"/>
            <a:ext cx="2861734" cy="48672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600" b="1" dirty="0">
                <a:solidFill>
                  <a:schemeClr val="bg1"/>
                </a:solidFill>
                <a:latin typeface="Helvetica" pitchFamily="2" charset="0"/>
              </a:rPr>
              <a:t>Focus </a:t>
            </a:r>
            <a:r>
              <a:rPr lang="en-GB" sz="1600" b="1" dirty="0">
                <a:solidFill>
                  <a:schemeClr val="bg1"/>
                </a:solidFill>
                <a:latin typeface="Helvetica" pitchFamily="2" charset="0"/>
              </a:rPr>
              <a:t>E-Expenses Project</a:t>
            </a:r>
            <a:endParaRPr lang="en-US" sz="1200" b="1" dirty="0">
              <a:solidFill>
                <a:schemeClr val="bg1"/>
              </a:solidFill>
              <a:latin typeface="Helvetica" pitchFamily="2" charset="0"/>
            </a:endParaRPr>
          </a:p>
        </p:txBody>
      </p:sp>
      <p:sp>
        <p:nvSpPr>
          <p:cNvPr id="13" name="TextBox 12" descr="What information will claimants need to input into SAP Concur?&#10;">
            <a:extLst>
              <a:ext uri="{FF2B5EF4-FFF2-40B4-BE49-F238E27FC236}">
                <a16:creationId xmlns:a16="http://schemas.microsoft.com/office/drawing/2014/main" id="{91F5458E-8DF5-4DBC-84DC-A90459551176}"/>
              </a:ext>
            </a:extLst>
          </p:cNvPr>
          <p:cNvSpPr txBox="1"/>
          <p:nvPr/>
        </p:nvSpPr>
        <p:spPr>
          <a:xfrm>
            <a:off x="144000" y="72000"/>
            <a:ext cx="9904376" cy="430887"/>
          </a:xfrm>
          <a:prstGeom prst="rect">
            <a:avLst/>
          </a:prstGeom>
          <a:noFill/>
        </p:spPr>
        <p:txBody>
          <a:bodyPr wrap="square" rtlCol="0">
            <a:spAutoFit/>
          </a:bodyPr>
          <a:lstStyle/>
          <a:p>
            <a:r>
              <a:rPr lang="en-GB" sz="2200" b="1" dirty="0">
                <a:solidFill>
                  <a:srgbClr val="401E6E"/>
                </a:solidFill>
              </a:rPr>
              <a:t>What information will claimants need to input into SAP Concur?</a:t>
            </a:r>
          </a:p>
        </p:txBody>
      </p:sp>
    </p:spTree>
    <p:extLst>
      <p:ext uri="{BB962C8B-B14F-4D97-AF65-F5344CB8AC3E}">
        <p14:creationId xmlns:p14="http://schemas.microsoft.com/office/powerpoint/2010/main" val="33497068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ocus banner logo - dark blue with cogs" title="Focus programme logo banner">
            <a:extLst>
              <a:ext uri="{FF2B5EF4-FFF2-40B4-BE49-F238E27FC236}">
                <a16:creationId xmlns:a16="http://schemas.microsoft.com/office/drawing/2014/main" id="{6B41F1FA-6677-194C-99C7-A8C9CFBE0AE8}"/>
              </a:ext>
            </a:extLst>
          </p:cNvPr>
          <p:cNvPicPr>
            <a:picLocks noChangeAspect="1"/>
          </p:cNvPicPr>
          <p:nvPr/>
        </p:nvPicPr>
        <p:blipFill rotWithShape="1">
          <a:blip r:embed="rId3"/>
          <a:srcRect l="-657" t="23221" r="657" b="66016"/>
          <a:stretch/>
        </p:blipFill>
        <p:spPr>
          <a:xfrm>
            <a:off x="-81688" y="5937348"/>
            <a:ext cx="12273688" cy="934720"/>
          </a:xfrm>
          <a:prstGeom prst="rect">
            <a:avLst/>
          </a:prstGeom>
        </p:spPr>
      </p:pic>
      <p:pic>
        <p:nvPicPr>
          <p:cNvPr id="7" name="Picture 6" descr="Claim header page showing Create a New Expense Claim page with boxes for Claim name. Business purpose, Claim key, claim date, comment, Organisation, Department, Cost type , cost code, source of funds, activity">
            <a:extLst>
              <a:ext uri="{FF2B5EF4-FFF2-40B4-BE49-F238E27FC236}">
                <a16:creationId xmlns:a16="http://schemas.microsoft.com/office/drawing/2014/main" id="{DFB7AC9C-3DA8-4A88-9FBD-E15939439A70}"/>
              </a:ext>
            </a:extLst>
          </p:cNvPr>
          <p:cNvPicPr>
            <a:picLocks noChangeAspect="1"/>
          </p:cNvPicPr>
          <p:nvPr/>
        </p:nvPicPr>
        <p:blipFill>
          <a:blip r:embed="rId4"/>
          <a:stretch>
            <a:fillRect/>
          </a:stretch>
        </p:blipFill>
        <p:spPr>
          <a:xfrm>
            <a:off x="3166723" y="502887"/>
            <a:ext cx="8798227" cy="5278935"/>
          </a:xfrm>
          <a:prstGeom prst="rect">
            <a:avLst/>
          </a:prstGeom>
        </p:spPr>
      </p:pic>
      <p:sp>
        <p:nvSpPr>
          <p:cNvPr id="6" name="TextBox 5" descr="Creating an expense claim 1">
            <a:extLst>
              <a:ext uri="{FF2B5EF4-FFF2-40B4-BE49-F238E27FC236}">
                <a16:creationId xmlns:a16="http://schemas.microsoft.com/office/drawing/2014/main" id="{738106E0-1846-4E35-95A0-36AC44204B4B}"/>
              </a:ext>
            </a:extLst>
          </p:cNvPr>
          <p:cNvSpPr txBox="1"/>
          <p:nvPr/>
        </p:nvSpPr>
        <p:spPr>
          <a:xfrm>
            <a:off x="144000" y="72000"/>
            <a:ext cx="9904376" cy="430887"/>
          </a:xfrm>
          <a:prstGeom prst="rect">
            <a:avLst/>
          </a:prstGeom>
          <a:noFill/>
        </p:spPr>
        <p:txBody>
          <a:bodyPr wrap="square" rtlCol="0">
            <a:spAutoFit/>
          </a:bodyPr>
          <a:lstStyle/>
          <a:p>
            <a:r>
              <a:rPr lang="en-GB" sz="2200" b="1" dirty="0">
                <a:solidFill>
                  <a:srgbClr val="401E6E"/>
                </a:solidFill>
              </a:rPr>
              <a:t>Creating an expense claim 1</a:t>
            </a:r>
          </a:p>
        </p:txBody>
      </p:sp>
      <p:sp>
        <p:nvSpPr>
          <p:cNvPr id="5" name="TextBox 4">
            <a:extLst>
              <a:ext uri="{FF2B5EF4-FFF2-40B4-BE49-F238E27FC236}">
                <a16:creationId xmlns:a16="http://schemas.microsoft.com/office/drawing/2014/main" id="{51BF3CB2-A59E-4A88-8693-D4C10832447F}"/>
              </a:ext>
            </a:extLst>
          </p:cNvPr>
          <p:cNvSpPr txBox="1"/>
          <p:nvPr/>
        </p:nvSpPr>
        <p:spPr>
          <a:xfrm>
            <a:off x="9780348" y="6121084"/>
            <a:ext cx="2430162" cy="276999"/>
          </a:xfrm>
          <a:prstGeom prst="rect">
            <a:avLst/>
          </a:prstGeom>
          <a:noFill/>
        </p:spPr>
        <p:txBody>
          <a:bodyPr wrap="square" rtlCol="0">
            <a:spAutoFit/>
          </a:bodyPr>
          <a:lstStyle/>
          <a:p>
            <a:r>
              <a:rPr lang="en-GB" sz="1200" dirty="0">
                <a:solidFill>
                  <a:schemeClr val="bg1"/>
                </a:solidFill>
                <a:hlinkClick r:id="rId5">
                  <a:extLst>
                    <a:ext uri="{A12FA001-AC4F-418D-AE19-62706E023703}">
                      <ahyp:hlinkClr xmlns="" xmlns:ahyp="http://schemas.microsoft.com/office/drawing/2018/hyperlinkcolor" val="tx"/>
                    </a:ext>
                  </a:extLst>
                </a:hlinkClick>
              </a:rPr>
              <a:t>expensesproject@admin.ox.ac.uk</a:t>
            </a:r>
            <a:endParaRPr lang="en-GB" sz="1200" dirty="0">
              <a:solidFill>
                <a:schemeClr val="bg1"/>
              </a:solidFill>
            </a:endParaRPr>
          </a:p>
        </p:txBody>
      </p:sp>
      <p:sp>
        <p:nvSpPr>
          <p:cNvPr id="8" name="Slide Number Placeholder 2">
            <a:extLst>
              <a:ext uri="{FF2B5EF4-FFF2-40B4-BE49-F238E27FC236}">
                <a16:creationId xmlns:a16="http://schemas.microsoft.com/office/drawing/2014/main" id="{88E83093-0E37-4AF0-AAF7-2B2D64C3632D}"/>
              </a:ext>
            </a:extLst>
          </p:cNvPr>
          <p:cNvSpPr txBox="1">
            <a:spLocks/>
          </p:cNvSpPr>
          <p:nvPr/>
        </p:nvSpPr>
        <p:spPr>
          <a:xfrm>
            <a:off x="8763000" y="65087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6CBD40C-4EE4-4036-BE0B-1ECBAE7125BA}" type="slidenum">
              <a:rPr lang="en-GB" smtClean="0"/>
              <a:pPr/>
              <a:t>7</a:t>
            </a:fld>
            <a:endParaRPr lang="en-GB" dirty="0"/>
          </a:p>
        </p:txBody>
      </p:sp>
      <p:pic>
        <p:nvPicPr>
          <p:cNvPr id="11" name="Picture 10" descr="Oxford University logo">
            <a:extLst>
              <a:ext uri="{FF2B5EF4-FFF2-40B4-BE49-F238E27FC236}">
                <a16:creationId xmlns:a16="http://schemas.microsoft.com/office/drawing/2014/main" id="{AA67E4BC-001F-420F-B264-B51830EAC0CD}"/>
              </a:ext>
            </a:extLst>
          </p:cNvPr>
          <p:cNvPicPr>
            <a:picLocks noChangeAspect="1"/>
          </p:cNvPicPr>
          <p:nvPr/>
        </p:nvPicPr>
        <p:blipFill>
          <a:blip r:embed="rId6"/>
          <a:stretch>
            <a:fillRect/>
          </a:stretch>
        </p:blipFill>
        <p:spPr>
          <a:xfrm>
            <a:off x="96974" y="6009663"/>
            <a:ext cx="761954" cy="761954"/>
          </a:xfrm>
          <a:prstGeom prst="rect">
            <a:avLst/>
          </a:prstGeom>
        </p:spPr>
      </p:pic>
      <p:sp>
        <p:nvSpPr>
          <p:cNvPr id="12" name="Title 1">
            <a:extLst>
              <a:ext uri="{FF2B5EF4-FFF2-40B4-BE49-F238E27FC236}">
                <a16:creationId xmlns:a16="http://schemas.microsoft.com/office/drawing/2014/main" id="{F6681948-A647-49D3-BE80-128399A1FDE1}"/>
              </a:ext>
            </a:extLst>
          </p:cNvPr>
          <p:cNvSpPr txBox="1">
            <a:spLocks/>
          </p:cNvSpPr>
          <p:nvPr/>
        </p:nvSpPr>
        <p:spPr>
          <a:xfrm>
            <a:off x="858928" y="6142132"/>
            <a:ext cx="2861734" cy="48672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600" b="1" dirty="0">
                <a:solidFill>
                  <a:schemeClr val="bg1"/>
                </a:solidFill>
                <a:latin typeface="Helvetica" pitchFamily="2" charset="0"/>
              </a:rPr>
              <a:t>Focus </a:t>
            </a:r>
            <a:r>
              <a:rPr lang="en-GB" sz="1600" b="1" dirty="0">
                <a:solidFill>
                  <a:schemeClr val="bg1"/>
                </a:solidFill>
                <a:latin typeface="Helvetica" pitchFamily="2" charset="0"/>
              </a:rPr>
              <a:t>E-Expenses Project</a:t>
            </a:r>
            <a:endParaRPr lang="en-US" sz="1200" b="1" dirty="0">
              <a:solidFill>
                <a:schemeClr val="bg1"/>
              </a:solidFill>
              <a:latin typeface="Helvetica" pitchFamily="2" charset="0"/>
            </a:endParaRPr>
          </a:p>
        </p:txBody>
      </p:sp>
      <p:sp>
        <p:nvSpPr>
          <p:cNvPr id="3" name="TextBox 2"/>
          <p:cNvSpPr txBox="1"/>
          <p:nvPr/>
        </p:nvSpPr>
        <p:spPr>
          <a:xfrm>
            <a:off x="477951" y="1125975"/>
            <a:ext cx="2154467" cy="3139321"/>
          </a:xfrm>
          <a:prstGeom prst="rect">
            <a:avLst/>
          </a:prstGeom>
          <a:solidFill>
            <a:schemeClr val="accent1">
              <a:lumMod val="40000"/>
              <a:lumOff val="60000"/>
            </a:schemeClr>
          </a:solidFill>
        </p:spPr>
        <p:txBody>
          <a:bodyPr wrap="square" rtlCol="0">
            <a:spAutoFit/>
          </a:bodyPr>
          <a:lstStyle/>
          <a:p>
            <a:r>
              <a:rPr lang="en-GB" dirty="0"/>
              <a:t>This is the claim header page, where the claimant sets up the claim, giving it a name, providing details of the purpose and selecting where the majority of costs will be charged</a:t>
            </a:r>
          </a:p>
          <a:p>
            <a:endParaRPr lang="en-GB" dirty="0"/>
          </a:p>
        </p:txBody>
      </p:sp>
    </p:spTree>
    <p:extLst>
      <p:ext uri="{BB962C8B-B14F-4D97-AF65-F5344CB8AC3E}">
        <p14:creationId xmlns:p14="http://schemas.microsoft.com/office/powerpoint/2010/main" val="42124337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ocus banner logo - dark blue with cogs" title="Focus programme logo banner">
            <a:extLst>
              <a:ext uri="{FF2B5EF4-FFF2-40B4-BE49-F238E27FC236}">
                <a16:creationId xmlns:a16="http://schemas.microsoft.com/office/drawing/2014/main" id="{6B41F1FA-6677-194C-99C7-A8C9CFBE0AE8}"/>
              </a:ext>
            </a:extLst>
          </p:cNvPr>
          <p:cNvPicPr>
            <a:picLocks noChangeAspect="1"/>
          </p:cNvPicPr>
          <p:nvPr/>
        </p:nvPicPr>
        <p:blipFill rotWithShape="1">
          <a:blip r:embed="rId3"/>
          <a:srcRect l="-657" t="23221" r="657" b="66016"/>
          <a:stretch/>
        </p:blipFill>
        <p:spPr>
          <a:xfrm>
            <a:off x="-81688" y="5937348"/>
            <a:ext cx="12273688" cy="934720"/>
          </a:xfrm>
          <a:prstGeom prst="rect">
            <a:avLst/>
          </a:prstGeom>
        </p:spPr>
      </p:pic>
      <p:pic>
        <p:nvPicPr>
          <p:cNvPr id="8" name="Picture 7" descr="Expense claim item page showing New expense including Expense type, cost type, transaction date, purpose of trip, Distance, receipt status, comment, organisation, department, cost type, cost code, source of funds, activity.  Buttons bottom right for save, allocate, attach receipt and cancel">
            <a:extLst>
              <a:ext uri="{FF2B5EF4-FFF2-40B4-BE49-F238E27FC236}">
                <a16:creationId xmlns:a16="http://schemas.microsoft.com/office/drawing/2014/main" id="{B1031714-DA20-4F1B-8A55-80B569BDAA68}"/>
              </a:ext>
            </a:extLst>
          </p:cNvPr>
          <p:cNvPicPr>
            <a:picLocks noChangeAspect="1"/>
          </p:cNvPicPr>
          <p:nvPr/>
        </p:nvPicPr>
        <p:blipFill>
          <a:blip r:embed="rId4"/>
          <a:stretch>
            <a:fillRect/>
          </a:stretch>
        </p:blipFill>
        <p:spPr>
          <a:xfrm>
            <a:off x="3145457" y="551879"/>
            <a:ext cx="8929425" cy="5321137"/>
          </a:xfrm>
          <a:prstGeom prst="rect">
            <a:avLst/>
          </a:prstGeom>
        </p:spPr>
      </p:pic>
      <p:sp>
        <p:nvSpPr>
          <p:cNvPr id="6" name="TextBox 5" descr="Creating an expense claim 2&#10;">
            <a:extLst>
              <a:ext uri="{FF2B5EF4-FFF2-40B4-BE49-F238E27FC236}">
                <a16:creationId xmlns:a16="http://schemas.microsoft.com/office/drawing/2014/main" id="{738106E0-1846-4E35-95A0-36AC44204B4B}"/>
              </a:ext>
            </a:extLst>
          </p:cNvPr>
          <p:cNvSpPr txBox="1"/>
          <p:nvPr/>
        </p:nvSpPr>
        <p:spPr>
          <a:xfrm>
            <a:off x="144000" y="72000"/>
            <a:ext cx="9904376" cy="430887"/>
          </a:xfrm>
          <a:prstGeom prst="rect">
            <a:avLst/>
          </a:prstGeom>
          <a:noFill/>
        </p:spPr>
        <p:txBody>
          <a:bodyPr wrap="square" rtlCol="0">
            <a:spAutoFit/>
          </a:bodyPr>
          <a:lstStyle/>
          <a:p>
            <a:r>
              <a:rPr lang="en-GB" sz="2200" b="1" dirty="0">
                <a:solidFill>
                  <a:srgbClr val="401E6E"/>
                </a:solidFill>
              </a:rPr>
              <a:t>Creating an expense claim 2</a:t>
            </a:r>
          </a:p>
        </p:txBody>
      </p:sp>
      <p:sp>
        <p:nvSpPr>
          <p:cNvPr id="5" name="TextBox 4">
            <a:extLst>
              <a:ext uri="{FF2B5EF4-FFF2-40B4-BE49-F238E27FC236}">
                <a16:creationId xmlns:a16="http://schemas.microsoft.com/office/drawing/2014/main" id="{9DDE6FCF-EFA2-4FD2-915D-C7B98F9DE924}"/>
              </a:ext>
            </a:extLst>
          </p:cNvPr>
          <p:cNvSpPr txBox="1"/>
          <p:nvPr/>
        </p:nvSpPr>
        <p:spPr>
          <a:xfrm>
            <a:off x="9780348" y="6121084"/>
            <a:ext cx="2430162" cy="276999"/>
          </a:xfrm>
          <a:prstGeom prst="rect">
            <a:avLst/>
          </a:prstGeom>
          <a:noFill/>
        </p:spPr>
        <p:txBody>
          <a:bodyPr wrap="square" rtlCol="0">
            <a:spAutoFit/>
          </a:bodyPr>
          <a:lstStyle/>
          <a:p>
            <a:r>
              <a:rPr lang="en-GB" sz="1200" dirty="0">
                <a:solidFill>
                  <a:schemeClr val="bg1"/>
                </a:solidFill>
                <a:hlinkClick r:id="rId5">
                  <a:extLst>
                    <a:ext uri="{A12FA001-AC4F-418D-AE19-62706E023703}">
                      <ahyp:hlinkClr xmlns="" xmlns:ahyp="http://schemas.microsoft.com/office/drawing/2018/hyperlinkcolor" val="tx"/>
                    </a:ext>
                  </a:extLst>
                </a:hlinkClick>
              </a:rPr>
              <a:t>expensesproject@admin.ox.ac.uk</a:t>
            </a:r>
            <a:endParaRPr lang="en-GB" sz="1200" dirty="0">
              <a:solidFill>
                <a:schemeClr val="bg1"/>
              </a:solidFill>
            </a:endParaRPr>
          </a:p>
        </p:txBody>
      </p:sp>
      <p:sp>
        <p:nvSpPr>
          <p:cNvPr id="7" name="Slide Number Placeholder 2">
            <a:extLst>
              <a:ext uri="{FF2B5EF4-FFF2-40B4-BE49-F238E27FC236}">
                <a16:creationId xmlns:a16="http://schemas.microsoft.com/office/drawing/2014/main" id="{56C45B87-A836-4BAD-9363-02604DE7A406}"/>
              </a:ext>
            </a:extLst>
          </p:cNvPr>
          <p:cNvSpPr txBox="1">
            <a:spLocks/>
          </p:cNvSpPr>
          <p:nvPr/>
        </p:nvSpPr>
        <p:spPr>
          <a:xfrm>
            <a:off x="8763000" y="65087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6CBD40C-4EE4-4036-BE0B-1ECBAE7125BA}" type="slidenum">
              <a:rPr lang="en-GB" smtClean="0"/>
              <a:pPr/>
              <a:t>8</a:t>
            </a:fld>
            <a:endParaRPr lang="en-GB" dirty="0"/>
          </a:p>
        </p:txBody>
      </p:sp>
      <p:pic>
        <p:nvPicPr>
          <p:cNvPr id="9" name="Picture 8" descr="Oxford University logo">
            <a:extLst>
              <a:ext uri="{FF2B5EF4-FFF2-40B4-BE49-F238E27FC236}">
                <a16:creationId xmlns:a16="http://schemas.microsoft.com/office/drawing/2014/main" id="{0384B27A-3CC0-4196-ABD2-5F668E2C670B}"/>
              </a:ext>
            </a:extLst>
          </p:cNvPr>
          <p:cNvPicPr>
            <a:picLocks noChangeAspect="1"/>
          </p:cNvPicPr>
          <p:nvPr/>
        </p:nvPicPr>
        <p:blipFill>
          <a:blip r:embed="rId6"/>
          <a:stretch>
            <a:fillRect/>
          </a:stretch>
        </p:blipFill>
        <p:spPr>
          <a:xfrm>
            <a:off x="96974" y="6009663"/>
            <a:ext cx="761954" cy="761954"/>
          </a:xfrm>
          <a:prstGeom prst="rect">
            <a:avLst/>
          </a:prstGeom>
        </p:spPr>
      </p:pic>
      <p:sp>
        <p:nvSpPr>
          <p:cNvPr id="10" name="Title 1">
            <a:extLst>
              <a:ext uri="{FF2B5EF4-FFF2-40B4-BE49-F238E27FC236}">
                <a16:creationId xmlns:a16="http://schemas.microsoft.com/office/drawing/2014/main" id="{E739EDA5-B38D-4357-8A78-A943256969CF}"/>
              </a:ext>
            </a:extLst>
          </p:cNvPr>
          <p:cNvSpPr txBox="1">
            <a:spLocks/>
          </p:cNvSpPr>
          <p:nvPr/>
        </p:nvSpPr>
        <p:spPr>
          <a:xfrm>
            <a:off x="858928" y="6142132"/>
            <a:ext cx="2861734" cy="48672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600" b="1" dirty="0">
                <a:solidFill>
                  <a:schemeClr val="bg1"/>
                </a:solidFill>
                <a:latin typeface="Helvetica" pitchFamily="2" charset="0"/>
              </a:rPr>
              <a:t>Focus </a:t>
            </a:r>
            <a:r>
              <a:rPr lang="en-GB" sz="1600" b="1" dirty="0">
                <a:solidFill>
                  <a:schemeClr val="bg1"/>
                </a:solidFill>
                <a:latin typeface="Helvetica" pitchFamily="2" charset="0"/>
              </a:rPr>
              <a:t>E-Expenses Project</a:t>
            </a:r>
            <a:endParaRPr lang="en-US" sz="1200" b="1" dirty="0">
              <a:solidFill>
                <a:schemeClr val="bg1"/>
              </a:solidFill>
              <a:latin typeface="Helvetica" pitchFamily="2" charset="0"/>
            </a:endParaRPr>
          </a:p>
        </p:txBody>
      </p:sp>
      <p:sp>
        <p:nvSpPr>
          <p:cNvPr id="11" name="TextBox 10"/>
          <p:cNvSpPr txBox="1"/>
          <p:nvPr/>
        </p:nvSpPr>
        <p:spPr>
          <a:xfrm>
            <a:off x="551842" y="1264524"/>
            <a:ext cx="2154467" cy="3139321"/>
          </a:xfrm>
          <a:prstGeom prst="rect">
            <a:avLst/>
          </a:prstGeom>
          <a:solidFill>
            <a:schemeClr val="accent1">
              <a:lumMod val="40000"/>
              <a:lumOff val="60000"/>
            </a:schemeClr>
          </a:solidFill>
        </p:spPr>
        <p:txBody>
          <a:bodyPr wrap="square" rtlCol="0">
            <a:spAutoFit/>
          </a:bodyPr>
          <a:lstStyle/>
          <a:p>
            <a:pPr lvl="0"/>
            <a:r>
              <a:rPr lang="en-GB" dirty="0"/>
              <a:t>Individual items, along with relevant information, can then be added to the claim. If they are to be charged to a different place from the overall claim, these details can be amended</a:t>
            </a:r>
          </a:p>
          <a:p>
            <a:endParaRPr lang="en-GB" dirty="0"/>
          </a:p>
        </p:txBody>
      </p:sp>
    </p:spTree>
    <p:extLst>
      <p:ext uri="{BB962C8B-B14F-4D97-AF65-F5344CB8AC3E}">
        <p14:creationId xmlns:p14="http://schemas.microsoft.com/office/powerpoint/2010/main" val="40916032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ocus banner logo - dark blue with cogs" title="Focus programme logo banner">
            <a:extLst>
              <a:ext uri="{FF2B5EF4-FFF2-40B4-BE49-F238E27FC236}">
                <a16:creationId xmlns:a16="http://schemas.microsoft.com/office/drawing/2014/main" id="{6B41F1FA-6677-194C-99C7-A8C9CFBE0AE8}"/>
              </a:ext>
            </a:extLst>
          </p:cNvPr>
          <p:cNvPicPr>
            <a:picLocks noChangeAspect="1"/>
          </p:cNvPicPr>
          <p:nvPr/>
        </p:nvPicPr>
        <p:blipFill rotWithShape="1">
          <a:blip r:embed="rId3"/>
          <a:srcRect l="-657" t="23221" r="657" b="66016"/>
          <a:stretch/>
        </p:blipFill>
        <p:spPr>
          <a:xfrm>
            <a:off x="-81688" y="5937348"/>
            <a:ext cx="12273688" cy="934720"/>
          </a:xfrm>
          <a:prstGeom prst="rect">
            <a:avLst/>
          </a:prstGeom>
        </p:spPr>
      </p:pic>
      <p:pic>
        <p:nvPicPr>
          <p:cNvPr id="3" name="Picture 2" descr="Final review showing claimant declaration, reminder about receipts, details of expense claim and buttons bottom right for Accept &amp;#38; Submit and cancel">
            <a:extLst>
              <a:ext uri="{FF2B5EF4-FFF2-40B4-BE49-F238E27FC236}">
                <a16:creationId xmlns:a16="http://schemas.microsoft.com/office/drawing/2014/main" id="{4960B7F4-25CC-40E5-B4FA-8A30A9F1D3EF}"/>
              </a:ext>
            </a:extLst>
          </p:cNvPr>
          <p:cNvPicPr>
            <a:picLocks noChangeAspect="1"/>
          </p:cNvPicPr>
          <p:nvPr/>
        </p:nvPicPr>
        <p:blipFill>
          <a:blip r:embed="rId4"/>
          <a:stretch>
            <a:fillRect/>
          </a:stretch>
        </p:blipFill>
        <p:spPr>
          <a:xfrm>
            <a:off x="3150586" y="562686"/>
            <a:ext cx="8783249" cy="5261379"/>
          </a:xfrm>
          <a:prstGeom prst="rect">
            <a:avLst/>
          </a:prstGeom>
        </p:spPr>
      </p:pic>
      <p:sp>
        <p:nvSpPr>
          <p:cNvPr id="6" name="TextBox 5" descr="Creating an expense claim 3">
            <a:extLst>
              <a:ext uri="{FF2B5EF4-FFF2-40B4-BE49-F238E27FC236}">
                <a16:creationId xmlns:a16="http://schemas.microsoft.com/office/drawing/2014/main" id="{3E482C03-E234-4955-BEFA-C207DE7A5E20}"/>
              </a:ext>
            </a:extLst>
          </p:cNvPr>
          <p:cNvSpPr txBox="1"/>
          <p:nvPr/>
        </p:nvSpPr>
        <p:spPr>
          <a:xfrm>
            <a:off x="144000" y="72000"/>
            <a:ext cx="9904376" cy="430887"/>
          </a:xfrm>
          <a:prstGeom prst="rect">
            <a:avLst/>
          </a:prstGeom>
          <a:noFill/>
        </p:spPr>
        <p:txBody>
          <a:bodyPr wrap="square" rtlCol="0">
            <a:spAutoFit/>
          </a:bodyPr>
          <a:lstStyle/>
          <a:p>
            <a:r>
              <a:rPr lang="en-GB" sz="2200" b="1" dirty="0">
                <a:solidFill>
                  <a:srgbClr val="401E6E"/>
                </a:solidFill>
              </a:rPr>
              <a:t>Creating an expense claim 3</a:t>
            </a:r>
          </a:p>
        </p:txBody>
      </p:sp>
      <p:sp>
        <p:nvSpPr>
          <p:cNvPr id="5" name="TextBox 4">
            <a:extLst>
              <a:ext uri="{FF2B5EF4-FFF2-40B4-BE49-F238E27FC236}">
                <a16:creationId xmlns:a16="http://schemas.microsoft.com/office/drawing/2014/main" id="{A084EB5C-C9D6-4FE4-95C3-2B9587F687C7}"/>
              </a:ext>
            </a:extLst>
          </p:cNvPr>
          <p:cNvSpPr txBox="1"/>
          <p:nvPr/>
        </p:nvSpPr>
        <p:spPr>
          <a:xfrm>
            <a:off x="9780348" y="6121084"/>
            <a:ext cx="2430162" cy="276999"/>
          </a:xfrm>
          <a:prstGeom prst="rect">
            <a:avLst/>
          </a:prstGeom>
          <a:noFill/>
        </p:spPr>
        <p:txBody>
          <a:bodyPr wrap="square" rtlCol="0">
            <a:spAutoFit/>
          </a:bodyPr>
          <a:lstStyle/>
          <a:p>
            <a:r>
              <a:rPr lang="en-GB" sz="1200" dirty="0">
                <a:solidFill>
                  <a:schemeClr val="bg1"/>
                </a:solidFill>
                <a:hlinkClick r:id="rId5">
                  <a:extLst>
                    <a:ext uri="{A12FA001-AC4F-418D-AE19-62706E023703}">
                      <ahyp:hlinkClr xmlns="" xmlns:ahyp="http://schemas.microsoft.com/office/drawing/2018/hyperlinkcolor" val="tx"/>
                    </a:ext>
                  </a:extLst>
                </a:hlinkClick>
              </a:rPr>
              <a:t>expensesproject@admin.ox.ac.uk</a:t>
            </a:r>
            <a:endParaRPr lang="en-GB" sz="1200" dirty="0">
              <a:solidFill>
                <a:schemeClr val="bg1"/>
              </a:solidFill>
            </a:endParaRPr>
          </a:p>
        </p:txBody>
      </p:sp>
      <p:sp>
        <p:nvSpPr>
          <p:cNvPr id="7" name="Slide Number Placeholder 2">
            <a:extLst>
              <a:ext uri="{FF2B5EF4-FFF2-40B4-BE49-F238E27FC236}">
                <a16:creationId xmlns:a16="http://schemas.microsoft.com/office/drawing/2014/main" id="{E8966B0A-62E8-4B32-AFE0-C7AE6980B125}"/>
              </a:ext>
            </a:extLst>
          </p:cNvPr>
          <p:cNvSpPr txBox="1">
            <a:spLocks/>
          </p:cNvSpPr>
          <p:nvPr/>
        </p:nvSpPr>
        <p:spPr>
          <a:xfrm>
            <a:off x="8763000" y="65087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6CBD40C-4EE4-4036-BE0B-1ECBAE7125BA}" type="slidenum">
              <a:rPr lang="en-GB" smtClean="0"/>
              <a:pPr/>
              <a:t>9</a:t>
            </a:fld>
            <a:endParaRPr lang="en-GB" dirty="0"/>
          </a:p>
        </p:txBody>
      </p:sp>
      <p:pic>
        <p:nvPicPr>
          <p:cNvPr id="8" name="Picture 7" descr="Oxford University logo">
            <a:extLst>
              <a:ext uri="{FF2B5EF4-FFF2-40B4-BE49-F238E27FC236}">
                <a16:creationId xmlns:a16="http://schemas.microsoft.com/office/drawing/2014/main" id="{84A03873-2869-4B02-8008-B9FCF7B7E883}"/>
              </a:ext>
            </a:extLst>
          </p:cNvPr>
          <p:cNvPicPr>
            <a:picLocks noChangeAspect="1"/>
          </p:cNvPicPr>
          <p:nvPr/>
        </p:nvPicPr>
        <p:blipFill>
          <a:blip r:embed="rId6"/>
          <a:stretch>
            <a:fillRect/>
          </a:stretch>
        </p:blipFill>
        <p:spPr>
          <a:xfrm>
            <a:off x="96974" y="6009663"/>
            <a:ext cx="761954" cy="761954"/>
          </a:xfrm>
          <a:prstGeom prst="rect">
            <a:avLst/>
          </a:prstGeom>
        </p:spPr>
      </p:pic>
      <p:sp>
        <p:nvSpPr>
          <p:cNvPr id="9" name="Title 1">
            <a:extLst>
              <a:ext uri="{FF2B5EF4-FFF2-40B4-BE49-F238E27FC236}">
                <a16:creationId xmlns:a16="http://schemas.microsoft.com/office/drawing/2014/main" id="{FBC5EC98-5BD3-43EC-A792-763D36D47C36}"/>
              </a:ext>
            </a:extLst>
          </p:cNvPr>
          <p:cNvSpPr txBox="1">
            <a:spLocks/>
          </p:cNvSpPr>
          <p:nvPr/>
        </p:nvSpPr>
        <p:spPr>
          <a:xfrm>
            <a:off x="858928" y="6142132"/>
            <a:ext cx="2861734" cy="48672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600" b="1" dirty="0">
                <a:solidFill>
                  <a:schemeClr val="bg1"/>
                </a:solidFill>
                <a:latin typeface="Helvetica" pitchFamily="2" charset="0"/>
              </a:rPr>
              <a:t>Focus </a:t>
            </a:r>
            <a:r>
              <a:rPr lang="en-GB" sz="1600" b="1" dirty="0">
                <a:solidFill>
                  <a:schemeClr val="bg1"/>
                </a:solidFill>
                <a:latin typeface="Helvetica" pitchFamily="2" charset="0"/>
              </a:rPr>
              <a:t>E-Expenses Project</a:t>
            </a:r>
            <a:endParaRPr lang="en-US" sz="1200" b="1" dirty="0">
              <a:solidFill>
                <a:schemeClr val="bg1"/>
              </a:solidFill>
              <a:latin typeface="Helvetica" pitchFamily="2" charset="0"/>
            </a:endParaRPr>
          </a:p>
        </p:txBody>
      </p:sp>
      <p:sp>
        <p:nvSpPr>
          <p:cNvPr id="10" name="TextBox 9"/>
          <p:cNvSpPr txBox="1"/>
          <p:nvPr/>
        </p:nvSpPr>
        <p:spPr>
          <a:xfrm>
            <a:off x="551842" y="1264524"/>
            <a:ext cx="2154467" cy="3416320"/>
          </a:xfrm>
          <a:prstGeom prst="rect">
            <a:avLst/>
          </a:prstGeom>
          <a:solidFill>
            <a:schemeClr val="accent1">
              <a:lumMod val="40000"/>
              <a:lumOff val="60000"/>
            </a:schemeClr>
          </a:solidFill>
        </p:spPr>
        <p:txBody>
          <a:bodyPr wrap="square" rtlCol="0">
            <a:spAutoFit/>
          </a:bodyPr>
          <a:lstStyle/>
          <a:p>
            <a:pPr lvl="0"/>
            <a:r>
              <a:rPr lang="en-GB" dirty="0"/>
              <a:t>The claimant has to submit the claim themselves – this cannot be delegated.  This acts as the declaration that the claim follows University principles and guidelines.  Receipts can be checked or added at this stage</a:t>
            </a:r>
          </a:p>
        </p:txBody>
      </p:sp>
    </p:spTree>
    <p:extLst>
      <p:ext uri="{BB962C8B-B14F-4D97-AF65-F5344CB8AC3E}">
        <p14:creationId xmlns:p14="http://schemas.microsoft.com/office/powerpoint/2010/main" val="13162611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2317F30BB8454438769CE0C3B1CDA68" ma:contentTypeVersion="5" ma:contentTypeDescription="Create a new document." ma:contentTypeScope="" ma:versionID="210a654bfac19887e34d2c3fcfa07db8">
  <xsd:schema xmlns:xsd="http://www.w3.org/2001/XMLSchema" xmlns:xs="http://www.w3.org/2001/XMLSchema" xmlns:p="http://schemas.microsoft.com/office/2006/metadata/properties" xmlns:ns1="http://schemas.microsoft.com/sharepoint/v3" xmlns:ns2="43E9E4FF-AAF9-43FE-8BFA-2E2A676D4CD7" xmlns:ns3="http://schemas.microsoft.com/sharepoint/v3/fields" xmlns:ns4="43e9e4ff-aaf9-43fe-8bfa-2e2a676d4cd7" targetNamespace="http://schemas.microsoft.com/office/2006/metadata/properties" ma:root="true" ma:fieldsID="49888704a9fcf0432e2a5c5a1dcfb7b4" ns1:_="" ns2:_="" ns3:_="" ns4:_="">
    <xsd:import namespace="http://schemas.microsoft.com/sharepoint/v3"/>
    <xsd:import namespace="43E9E4FF-AAF9-43FE-8BFA-2E2A676D4CD7"/>
    <xsd:import namespace="http://schemas.microsoft.com/sharepoint/v3/fields"/>
    <xsd:import namespace="43e9e4ff-aaf9-43fe-8bfa-2e2a676d4cd7"/>
    <xsd:element name="properties">
      <xsd:complexType>
        <xsd:sequence>
          <xsd:element name="documentManagement">
            <xsd:complexType>
              <xsd:all>
                <xsd:element ref="ns2:Description0" minOccurs="0"/>
                <xsd:element ref="ns3:_Version" minOccurs="0"/>
                <xsd:element ref="ns1:_dlc_Exempt" minOccurs="0"/>
                <xsd:element ref="ns4:DLCPolicyLabelValue" minOccurs="0"/>
                <xsd:element ref="ns4:DLCPolicyLabelClientValue" minOccurs="0"/>
                <xsd:element ref="ns4:DLCPolicyLabelLock"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dlc_Exempt" ma:index="10" nillable="true" ma:displayName="Exempt from Policy" ma:hidden="true" ma:internalName="_dlc_Exempt"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3E9E4FF-AAF9-43FE-8BFA-2E2A676D4CD7" elementFormDefault="qualified">
    <xsd:import namespace="http://schemas.microsoft.com/office/2006/documentManagement/types"/>
    <xsd:import namespace="http://schemas.microsoft.com/office/infopath/2007/PartnerControls"/>
    <xsd:element name="Description0" ma:index="8" nillable="true" ma:displayName="Description" ma:internalName="Description0">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Version" ma:index="9" nillable="true" ma:displayName="Version" ma:internalName="_Vers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3e9e4ff-aaf9-43fe-8bfa-2e2a676d4cd7" elementFormDefault="qualified">
    <xsd:import namespace="http://schemas.microsoft.com/office/2006/documentManagement/types"/>
    <xsd:import namespace="http://schemas.microsoft.com/office/infopath/2007/PartnerControls"/>
    <xsd:element name="DLCPolicyLabelValue" ma:index="11" nillable="true" ma:displayName="Label" ma:description="Stores the current value of the label." ma:internalName="DLCPolicyLabelValue" ma:readOnly="true">
      <xsd:simpleType>
        <xsd:restriction base="dms:Note">
          <xsd:maxLength value="255"/>
        </xsd:restriction>
      </xsd:simpleType>
    </xsd:element>
    <xsd:element name="DLCPolicyLabelClientValue" ma:index="12" nillable="true" ma:displayName="Client Label Value" ma:description="Stores the last label value computed on the client." ma:hidden="true" ma:internalName="DLCPolicyLabelClientValue" ma:readOnly="false">
      <xsd:simpleType>
        <xsd:restriction base="dms:Note"/>
      </xsd:simpleType>
    </xsd:element>
    <xsd:element name="DLCPolicyLabelLock" ma:index="13" nillable="true" ma:displayName="Label Locked" ma:description="Indicates whether the label should be updated when item properties are modified." ma:hidden="true" ma:internalName="DLCPolicyLabelLock" ma:readOnly="fals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escription0 xmlns="43E9E4FF-AAF9-43FE-8BFA-2E2A676D4CD7" xsi:nil="true"/>
    <_Version xmlns="http://schemas.microsoft.com/sharepoint/v3/fields" xsi:nil="true"/>
    <DLCPolicyLabelLock xmlns="43e9e4ff-aaf9-43fe-8bfa-2e2a676d4cd7" xsi:nil="true"/>
    <DLCPolicyLabelClientValue xmlns="43e9e4ff-aaf9-43fe-8bfa-2e2a676d4cd7" xsi:nil="true"/>
    <DLCPolicyLabelValue xmlns="43e9e4ff-aaf9-43fe-8bfa-2e2a676d4cd7">3.0</DLCPolicyLabelVal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p:Policy xmlns:p="office.server.policy" id="" local="true">
  <p:Name>Document</p:Name>
  <p:Description/>
  <p:Statement/>
  <p:PolicyItems>
    <p:PolicyItem featureId="Microsoft.Office.RecordsManagement.PolicyFeatures.PolicyLabel" staticId="0x01010002317F30BB8454438769CE0C3B1CDA68|801092262" UniqueId="a5be07b1-90fb-458e-ad62-f5edb32b446a">
      <p:Name>Labels</p:Name>
      <p:Description>Generates labels that can be inserted in Microsoft Office documents to ensure that document properties or other important information are included when documents are printed. Labels can also be used to search for documents.</p:Description>
      <p:CustomData>
        <label>
          <segment type="metadata">_UIVersionString</segment>
        </label>
      </p:CustomData>
    </p:PolicyItem>
  </p:PolicyItems>
</p:Policy>
</file>

<file path=customXml/itemProps1.xml><?xml version="1.0" encoding="utf-8"?>
<ds:datastoreItem xmlns:ds="http://schemas.openxmlformats.org/officeDocument/2006/customXml" ds:itemID="{7DCB0885-F410-4AE3-A291-3A678E89DBD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3E9E4FF-AAF9-43FE-8BFA-2E2A676D4CD7"/>
    <ds:schemaRef ds:uri="http://schemas.microsoft.com/sharepoint/v3/fields"/>
    <ds:schemaRef ds:uri="43e9e4ff-aaf9-43fe-8bfa-2e2a676d4cd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A41DC81-1310-475D-BB9D-D4E4703B23A3}">
  <ds:schemaRefs>
    <ds:schemaRef ds:uri="http://purl.org/dc/terms/"/>
    <ds:schemaRef ds:uri="http://schemas.microsoft.com/sharepoint/v3"/>
    <ds:schemaRef ds:uri="43e9e4ff-aaf9-43fe-8bfa-2e2a676d4cd7"/>
    <ds:schemaRef ds:uri="http://schemas.microsoft.com/office/2006/documentManagement/types"/>
    <ds:schemaRef ds:uri="http://schemas.openxmlformats.org/package/2006/metadata/core-properties"/>
    <ds:schemaRef ds:uri="http://purl.org/dc/elements/1.1/"/>
    <ds:schemaRef ds:uri="http://schemas.microsoft.com/office/infopath/2007/PartnerControls"/>
    <ds:schemaRef ds:uri="http://schemas.microsoft.com/office/2006/metadata/properties"/>
    <ds:schemaRef ds:uri="http://schemas.microsoft.com/sharepoint/v3/fields"/>
    <ds:schemaRef ds:uri="43E9E4FF-AAF9-43FE-8BFA-2E2A676D4CD7"/>
    <ds:schemaRef ds:uri="http://www.w3.org/XML/1998/namespace"/>
    <ds:schemaRef ds:uri="http://purl.org/dc/dcmitype/"/>
  </ds:schemaRefs>
</ds:datastoreItem>
</file>

<file path=customXml/itemProps3.xml><?xml version="1.0" encoding="utf-8"?>
<ds:datastoreItem xmlns:ds="http://schemas.openxmlformats.org/officeDocument/2006/customXml" ds:itemID="{1494E529-4117-4C98-A3E0-CCDEFEF401E3}">
  <ds:schemaRefs>
    <ds:schemaRef ds:uri="http://schemas.microsoft.com/sharepoint/v3/contenttype/forms"/>
  </ds:schemaRefs>
</ds:datastoreItem>
</file>

<file path=customXml/itemProps4.xml><?xml version="1.0" encoding="utf-8"?>
<ds:datastoreItem xmlns:ds="http://schemas.openxmlformats.org/officeDocument/2006/customXml" ds:itemID="{5CA1FB06-171E-4197-8996-2B629A8A4DC4}">
  <ds:schemaRefs>
    <ds:schemaRef ds:uri="office.server.policy"/>
  </ds:schemaRefs>
</ds:datastoreItem>
</file>

<file path=docProps/app.xml><?xml version="1.0" encoding="utf-8"?>
<Properties xmlns="http://schemas.openxmlformats.org/officeDocument/2006/extended-properties" xmlns:vt="http://schemas.openxmlformats.org/officeDocument/2006/docPropsVTypes">
  <TotalTime>51540</TotalTime>
  <Words>1496</Words>
  <Application>Microsoft Office PowerPoint</Application>
  <PresentationFormat>Widescreen</PresentationFormat>
  <Paragraphs>240</Paragraphs>
  <Slides>21</Slides>
  <Notes>17</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21</vt:i4>
      </vt:variant>
    </vt:vector>
  </HeadingPairs>
  <TitlesOfParts>
    <vt:vector size="30" baseType="lpstr">
      <vt:lpstr>Proxima Nova Bl</vt:lpstr>
      <vt:lpstr>Arial</vt:lpstr>
      <vt:lpstr>Calibri</vt:lpstr>
      <vt:lpstr>Calibri Light</vt:lpstr>
      <vt:lpstr>Helvetica</vt:lpstr>
      <vt:lpstr>Wingdings</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dan.callow@it.ox.ac.uk</dc:creator>
  <cp:lastModifiedBy>Elizabeth Beith</cp:lastModifiedBy>
  <cp:revision>924</cp:revision>
  <cp:lastPrinted>2020-03-03T11:09:29Z</cp:lastPrinted>
  <dcterms:created xsi:type="dcterms:W3CDTF">2018-03-02T09:17:56Z</dcterms:created>
  <dcterms:modified xsi:type="dcterms:W3CDTF">2021-09-16T12:57:07Z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0x01010002317F30BB8454438769CE0C3B1CDA68</vt:lpwstr>
  </property>
</Properties>
</file>