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4"/>
    <p:sldMasterId id="2147483693" r:id="rId5"/>
  </p:sldMasterIdLst>
  <p:notesMasterIdLst>
    <p:notesMasterId r:id="rId20"/>
  </p:notesMasterIdLst>
  <p:handoutMasterIdLst>
    <p:handoutMasterId r:id="rId21"/>
  </p:handoutMasterIdLst>
  <p:sldIdLst>
    <p:sldId id="445" r:id="rId6"/>
    <p:sldId id="443" r:id="rId7"/>
    <p:sldId id="448" r:id="rId8"/>
    <p:sldId id="449" r:id="rId9"/>
    <p:sldId id="457" r:id="rId10"/>
    <p:sldId id="450" r:id="rId11"/>
    <p:sldId id="452" r:id="rId12"/>
    <p:sldId id="454" r:id="rId13"/>
    <p:sldId id="456" r:id="rId14"/>
    <p:sldId id="458" r:id="rId15"/>
    <p:sldId id="451" r:id="rId16"/>
    <p:sldId id="453" r:id="rId17"/>
    <p:sldId id="444" r:id="rId18"/>
    <p:sldId id="442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Purbrick" initials="SP" lastIdx="7" clrIdx="0"/>
  <p:cmAuthor id="2" name="Laura Cooper" initials="L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FC3F04"/>
    <a:srgbClr val="FFE1E8"/>
    <a:srgbClr val="FFFFFF"/>
    <a:srgbClr val="FFFFCC"/>
    <a:srgbClr val="1F497D"/>
    <a:srgbClr val="B78459"/>
    <a:srgbClr val="CC66FF"/>
    <a:srgbClr val="F9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D08DC-F77D-20EF-BC78-15549B574F23}" v="7" dt="2021-09-21T10:27:37.639"/>
    <p1510:client id="{C0549AC4-F744-136F-EEF3-93A9E828B283}" v="4" dt="2021-09-21T12:53:50.017"/>
    <p1510:client id="{DF8555C9-F2B5-466E-95DA-69513997C66B}" v="1" dt="2021-04-12T10:44:14.102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0" autoAdjust="0"/>
    <p:restoredTop sz="80965" autoAdjust="0"/>
  </p:normalViewPr>
  <p:slideViewPr>
    <p:cSldViewPr snapToGrid="0">
      <p:cViewPr varScale="1">
        <p:scale>
          <a:sx n="89" d="100"/>
          <a:sy n="89" d="100"/>
        </p:scale>
        <p:origin x="262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Meacoe" userId="S::admn2480@ox.ac.uk::61bb28b4-35bc-4d56-8b00-defb22cdc13a" providerId="AD" clId="Web-{DF8555C9-F2B5-466E-95DA-69513997C66B}"/>
    <pc:docChg chg="modSld">
      <pc:chgData name="Daniel Meacoe" userId="S::admn2480@ox.ac.uk::61bb28b4-35bc-4d56-8b00-defb22cdc13a" providerId="AD" clId="Web-{DF8555C9-F2B5-466E-95DA-69513997C66B}" dt="2021-04-12T10:44:14.102" v="0" actId="1076"/>
      <pc:docMkLst>
        <pc:docMk/>
      </pc:docMkLst>
      <pc:sldChg chg="modSp">
        <pc:chgData name="Daniel Meacoe" userId="S::admn2480@ox.ac.uk::61bb28b4-35bc-4d56-8b00-defb22cdc13a" providerId="AD" clId="Web-{DF8555C9-F2B5-466E-95DA-69513997C66B}" dt="2021-04-12T10:44:14.102" v="0" actId="1076"/>
        <pc:sldMkLst>
          <pc:docMk/>
          <pc:sldMk cId="2351627012" sldId="432"/>
        </pc:sldMkLst>
        <pc:picChg chg="mod">
          <ac:chgData name="Daniel Meacoe" userId="S::admn2480@ox.ac.uk::61bb28b4-35bc-4d56-8b00-defb22cdc13a" providerId="AD" clId="Web-{DF8555C9-F2B5-466E-95DA-69513997C66B}" dt="2021-04-12T10:44:14.102" v="0" actId="1076"/>
          <ac:picMkLst>
            <pc:docMk/>
            <pc:sldMk cId="2351627012" sldId="432"/>
            <ac:picMk id="10" creationId="{00000000-0000-0000-0000-000000000000}"/>
          </ac:picMkLst>
        </pc:picChg>
      </pc:sldChg>
    </pc:docChg>
  </pc:docChgLst>
  <pc:docChgLst>
    <pc:chgData name="Cathy Gannon" userId="S::admn1703@ox.ac.uk::dbcf806a-d635-4781-905c-bf080a17b70c" providerId="AD" clId="Web-{C0549AC4-F744-136F-EEF3-93A9E828B283}"/>
    <pc:docChg chg="addSld delSld">
      <pc:chgData name="Cathy Gannon" userId="S::admn1703@ox.ac.uk::dbcf806a-d635-4781-905c-bf080a17b70c" providerId="AD" clId="Web-{C0549AC4-F744-136F-EEF3-93A9E828B283}" dt="2021-09-21T12:53:50.017" v="3"/>
      <pc:docMkLst>
        <pc:docMk/>
      </pc:docMkLst>
      <pc:sldChg chg="add del">
        <pc:chgData name="Cathy Gannon" userId="S::admn1703@ox.ac.uk::dbcf806a-d635-4781-905c-bf080a17b70c" providerId="AD" clId="Web-{C0549AC4-F744-136F-EEF3-93A9E828B283}" dt="2021-09-21T12:53:50.017" v="3"/>
        <pc:sldMkLst>
          <pc:docMk/>
          <pc:sldMk cId="2922356335" sldId="446"/>
        </pc:sldMkLst>
      </pc:sldChg>
      <pc:sldChg chg="del">
        <pc:chgData name="Cathy Gannon" userId="S::admn1703@ox.ac.uk::dbcf806a-d635-4781-905c-bf080a17b70c" providerId="AD" clId="Web-{C0549AC4-F744-136F-EEF3-93A9E828B283}" dt="2021-09-21T12:53:37.126" v="2"/>
        <pc:sldMkLst>
          <pc:docMk/>
          <pc:sldMk cId="3651430928" sldId="447"/>
        </pc:sldMkLst>
      </pc:sldChg>
    </pc:docChg>
  </pc:docChgLst>
  <pc:docChgLst>
    <pc:chgData name="Cathy Gannon" userId="S::admn1703@ox.ac.uk::dbcf806a-d635-4781-905c-bf080a17b70c" providerId="AD" clId="Web-{665D08DC-F77D-20EF-BC78-15549B574F23}"/>
    <pc:docChg chg="modSld">
      <pc:chgData name="Cathy Gannon" userId="S::admn1703@ox.ac.uk::dbcf806a-d635-4781-905c-bf080a17b70c" providerId="AD" clId="Web-{665D08DC-F77D-20EF-BC78-15549B574F23}" dt="2021-09-21T10:27:37.249" v="2" actId="20577"/>
      <pc:docMkLst>
        <pc:docMk/>
      </pc:docMkLst>
      <pc:sldChg chg="modSp">
        <pc:chgData name="Cathy Gannon" userId="S::admn1703@ox.ac.uk::dbcf806a-d635-4781-905c-bf080a17b70c" providerId="AD" clId="Web-{665D08DC-F77D-20EF-BC78-15549B574F23}" dt="2021-09-21T10:27:37.249" v="2" actId="20577"/>
        <pc:sldMkLst>
          <pc:docMk/>
          <pc:sldMk cId="2635353025" sldId="445"/>
        </pc:sldMkLst>
        <pc:spChg chg="mod">
          <ac:chgData name="Cathy Gannon" userId="S::admn1703@ox.ac.uk::dbcf806a-d635-4781-905c-bf080a17b70c" providerId="AD" clId="Web-{665D08DC-F77D-20EF-BC78-15549B574F23}" dt="2021-09-21T10:27:37.249" v="2" actId="20577"/>
          <ac:spMkLst>
            <pc:docMk/>
            <pc:sldMk cId="2635353025" sldId="445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02032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[Course name] – View &gt;&gt; Handout Master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FC248-E7E6-462E-BCC8-39D36D096D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708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3FAE5-E067-4AB4-9375-411D66A280C8}" type="datetimeFigureOut">
              <a:rPr lang="en-US" smtClean="0"/>
              <a:pPr/>
              <a:t>10/21/2021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48FA5-F352-4719-ADD5-15392DCCCF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64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48FA5-F352-4719-ADD5-15392DCCCF6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5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EC8EB-C977-4934-8253-5CC1B57AE925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76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48FA5-F352-4719-ADD5-15392DCCCF6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7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3184" y="2132630"/>
            <a:ext cx="5093626" cy="3014229"/>
          </a:xfrm>
          <a:prstGeom prst="rect">
            <a:avLst/>
          </a:prstGeom>
          <a:solidFill>
            <a:srgbClr val="0000FF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6744" tIns="48372" rIns="96744" bIns="48372" anchor="ctr"/>
          <a:lstStyle/>
          <a:p>
            <a:pPr algn="ctr" defTabSz="45716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579824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7912-C63B-4E84-AE1F-0F1CD20F2FE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BBC1-3959-4CC0-A93E-E92A756E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39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7912-C63B-4E84-AE1F-0F1CD20F2FE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BBC1-3959-4CC0-A93E-E92A756E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9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7912-C63B-4E84-AE1F-0F1CD20F2FE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BBC1-3959-4CC0-A93E-E92A756E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474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7912-C63B-4E84-AE1F-0F1CD20F2FE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BBC1-3959-4CC0-A93E-E92A756E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82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" y="861451"/>
            <a:ext cx="9144000" cy="5996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6728" tIns="48364" rIns="96728" bIns="48364" anchor="ctr"/>
          <a:lstStyle/>
          <a:p>
            <a:pPr algn="ctr" defTabSz="45708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36141" y="1820342"/>
            <a:ext cx="7893552" cy="4576478"/>
          </a:xfrm>
          <a:prstGeom prst="rect">
            <a:avLst/>
          </a:prstGeom>
        </p:spPr>
        <p:txBody>
          <a:bodyPr/>
          <a:lstStyle>
            <a:lvl1pPr>
              <a:defRPr>
                <a:latin typeface="FoundrySterling-Book" panose="00000400000000000000" pitchFamily="2" charset="0"/>
              </a:defRPr>
            </a:lvl1pPr>
            <a:lvl2pPr>
              <a:defRPr>
                <a:latin typeface="FoundrySterling-Book" panose="00000400000000000000" pitchFamily="2" charset="0"/>
              </a:defRPr>
            </a:lvl2pPr>
            <a:lvl3pPr>
              <a:defRPr>
                <a:latin typeface="FoundrySterling-Book" panose="00000400000000000000" pitchFamily="2" charset="0"/>
              </a:defRPr>
            </a:lvl3pPr>
            <a:lvl4pPr>
              <a:defRPr>
                <a:latin typeface="FoundrySterling-Book" panose="00000400000000000000" pitchFamily="2" charset="0"/>
              </a:defRPr>
            </a:lvl4pPr>
            <a:lvl5pPr>
              <a:defRPr>
                <a:latin typeface="FoundrySterling-Book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6141" y="931416"/>
            <a:ext cx="7893552" cy="72543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FoundrySterling-Book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53" y="942710"/>
            <a:ext cx="3384847" cy="48577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657850" y="909712"/>
            <a:ext cx="3486150" cy="50318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15570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612949" y="2132631"/>
            <a:ext cx="5093651" cy="3013454"/>
          </a:xfrm>
          <a:prstGeom prst="rect">
            <a:avLst/>
          </a:prstGeom>
          <a:solidFill>
            <a:srgbClr val="0000FF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49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4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" y="861451"/>
            <a:ext cx="9144000" cy="5996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6728" tIns="48364" rIns="96728" bIns="48364" anchor="ctr"/>
          <a:lstStyle/>
          <a:p>
            <a:pPr algn="ctr" defTabSz="45708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36141" y="1820342"/>
            <a:ext cx="7893552" cy="4576478"/>
          </a:xfrm>
          <a:prstGeom prst="rect">
            <a:avLst/>
          </a:prstGeom>
        </p:spPr>
        <p:txBody>
          <a:bodyPr/>
          <a:lstStyle>
            <a:lvl1pPr>
              <a:defRPr>
                <a:latin typeface="FoundrySterling-Book" panose="00000400000000000000" pitchFamily="2" charset="0"/>
              </a:defRPr>
            </a:lvl1pPr>
            <a:lvl2pPr>
              <a:defRPr>
                <a:latin typeface="FoundrySterling-Book" panose="00000400000000000000" pitchFamily="2" charset="0"/>
              </a:defRPr>
            </a:lvl2pPr>
            <a:lvl3pPr>
              <a:defRPr>
                <a:latin typeface="FoundrySterling-Book" panose="00000400000000000000" pitchFamily="2" charset="0"/>
              </a:defRPr>
            </a:lvl3pPr>
            <a:lvl4pPr>
              <a:defRPr>
                <a:latin typeface="FoundrySterling-Book" panose="00000400000000000000" pitchFamily="2" charset="0"/>
              </a:defRPr>
            </a:lvl4pPr>
            <a:lvl5pPr>
              <a:defRPr>
                <a:latin typeface="FoundrySterling-Book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6141" y="931416"/>
            <a:ext cx="7893552" cy="72543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FoundrySterling-Book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53" y="942710"/>
            <a:ext cx="3384847" cy="48577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657850" y="909712"/>
            <a:ext cx="3486150" cy="50318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43853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7912-C63B-4E84-AE1F-0F1CD20F2FE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BBC1-3959-4CC0-A93E-E92A756E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0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625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7912-C63B-4E84-AE1F-0F1CD20F2FE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BBC1-3959-4CC0-A93E-E92A756E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7912-C63B-4E84-AE1F-0F1CD20F2FE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BBC1-3959-4CC0-A93E-E92A756E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6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7912-C63B-4E84-AE1F-0F1CD20F2FE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BBC1-3959-4CC0-A93E-E92A756E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19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7912-C63B-4E84-AE1F-0F1CD20F2FE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BBC1-3959-4CC0-A93E-E92A756E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29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7912-C63B-4E84-AE1F-0F1CD20F2FE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BBC1-3959-4CC0-A93E-E92A756E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1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7912-C63B-4E84-AE1F-0F1CD20F2FE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BBC1-3959-4CC0-A93E-E92A756E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24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RWattsDSC_0055_retouchedforPP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449"/>
            <a:ext cx="9144000" cy="599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ox_small_cmyk_pos_rec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30" y="189754"/>
            <a:ext cx="1611078" cy="49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3184" y="2132630"/>
            <a:ext cx="5093626" cy="3014229"/>
          </a:xfrm>
          <a:prstGeom prst="rect">
            <a:avLst/>
          </a:prstGeom>
          <a:solidFill>
            <a:srgbClr val="0000FF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6744" tIns="48372" rIns="96744" bIns="48372" anchor="ctr"/>
          <a:lstStyle/>
          <a:p>
            <a:pPr algn="ctr" defTabSz="45716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4925"/>
            <a:ext cx="1799076" cy="365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04" y="229783"/>
            <a:ext cx="1160026" cy="424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2236"/>
            <a:ext cx="1557594" cy="5301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2" r:id="rId2"/>
  </p:sldLayoutIdLst>
  <p:hf sldNum="0" hdr="0" dt="0"/>
  <p:txStyles>
    <p:titleStyle>
      <a:lvl1pPr algn="ctr" defTabSz="456844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6844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6844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6844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6844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83718" algn="ctr" defTabSz="456844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67435" algn="ctr" defTabSz="456844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451153" algn="ctr" defTabSz="456844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934870" algn="ctr" defTabSz="456844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33" indent="-342633" algn="l" defTabSz="456844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72" indent="-285528" algn="l" defTabSz="456844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1" indent="-228422" algn="l" defTabSz="456844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55" indent="-228422" algn="l" defTabSz="456844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00" indent="-228422" algn="l" defTabSz="456844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8" indent="-228581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0" indent="-228581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1" indent="-228581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3" indent="-228581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4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0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F7912-C63B-4E84-AE1F-0F1CD20F2FE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BBC1-3959-4CC0-A93E-E92A756E916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21" y="957604"/>
            <a:ext cx="3384847" cy="48577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706169" y="957604"/>
            <a:ext cx="3486150" cy="50318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9" name="Picture 7" descr="ox_small_cmyk_pos_rect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30" y="189754"/>
            <a:ext cx="1611078" cy="49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2236"/>
            <a:ext cx="1557594" cy="53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1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  <p:sldLayoutId id="21474837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admin.ox.ac.uk/how-to-videos-2" TargetMode="External"/><Relationship Id="rId7" Type="http://schemas.openxmlformats.org/officeDocument/2006/relationships/hyperlink" Target="https://www.youtube.com/watch?v=bjUcl-KwF1E" TargetMode="External"/><Relationship Id="rId2" Type="http://schemas.openxmlformats.org/officeDocument/2006/relationships/hyperlink" Target="https://finance.admin.ox.ac.uk/eexpenses-training-and-support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eb.microsoftstream.com/video/a47d44b2-daab-4cc2-b332-b4a47d3c04df?referrer=https:%2F%2Fofficewebapps.nexus.ox.ac.uk%2F" TargetMode="External"/><Relationship Id="rId5" Type="http://schemas.openxmlformats.org/officeDocument/2006/relationships/hyperlink" Target="https://web.microsoftstream.com/video/ebf64299-5903-45d2-a9b5-ec224e392266" TargetMode="External"/><Relationship Id="rId4" Type="http://schemas.openxmlformats.org/officeDocument/2006/relationships/hyperlink" Target="https://finance.admin.ox.ac.uk/expens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admin.ox.ac.uk/how-to-review-and-approve-expenses-claims#collapse2567496" TargetMode="External"/><Relationship Id="rId2" Type="http://schemas.openxmlformats.org/officeDocument/2006/relationships/hyperlink" Target="https://finance.admin.ox.ac.uk/maintaining-roles-and-data-in-eexpenses#collapse2704351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admin.ox.ac.uk/claimants-expenses-guidance#/" TargetMode="External"/><Relationship Id="rId2" Type="http://schemas.openxmlformats.org/officeDocument/2006/relationships/hyperlink" Target="https://finance.admin.ox.ac.uk/expenses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hyperlink" Target="https://finance.admin.ox.ac.uk/departmental-expenses-guidance#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admin.ox.ac.uk/expenses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s://finance.admin.ox.ac.uk/files/expensespolicy050719pdf" TargetMode="Externa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WattsDSC_0055_retouchedfor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449"/>
            <a:ext cx="9144000" cy="599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322" y="2140227"/>
            <a:ext cx="5914812" cy="2037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808" dirty="0" err="1">
                <a:solidFill>
                  <a:schemeClr val="bg1"/>
                </a:solidFill>
                <a:latin typeface="FoundrySterling-Book"/>
              </a:rPr>
              <a:t>e</a:t>
            </a:r>
            <a:r>
              <a:rPr lang="en-US" sz="3808" dirty="0" err="1" smtClean="0">
                <a:solidFill>
                  <a:schemeClr val="bg1"/>
                </a:solidFill>
                <a:latin typeface="FoundrySterling-Book"/>
              </a:rPr>
              <a:t>Expenses</a:t>
            </a:r>
            <a:r>
              <a:rPr lang="en-US" sz="3808" dirty="0" smtClean="0">
                <a:solidFill>
                  <a:schemeClr val="bg1"/>
                </a:solidFill>
                <a:latin typeface="FoundrySterling-Book"/>
              </a:rPr>
              <a:t> </a:t>
            </a:r>
            <a:r>
              <a:rPr lang="en-US" sz="3808" dirty="0">
                <a:solidFill>
                  <a:schemeClr val="bg1"/>
                </a:solidFill>
                <a:latin typeface="FoundrySterling-Book"/>
              </a:rPr>
              <a:t>Launch Event for Administrators</a:t>
            </a:r>
            <a:endParaRPr lang="en-US" sz="1111" dirty="0">
              <a:solidFill>
                <a:schemeClr val="bg1"/>
              </a:solidFill>
              <a:latin typeface="FoundrySterling-Book"/>
            </a:endParaRPr>
          </a:p>
          <a:p>
            <a:endParaRPr lang="en-US" sz="1111" dirty="0">
              <a:solidFill>
                <a:schemeClr val="bg1"/>
              </a:solidFill>
              <a:latin typeface="FoundrySterling-Book"/>
            </a:endParaRPr>
          </a:p>
          <a:p>
            <a:endParaRPr lang="en-US" sz="1111" dirty="0">
              <a:solidFill>
                <a:schemeClr val="bg1"/>
              </a:solidFill>
              <a:latin typeface="FoundrySterling-Book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FoundrySterling-Book"/>
              </a:rPr>
              <a:t>Oct </a:t>
            </a:r>
            <a:r>
              <a:rPr lang="en-US" sz="2800" dirty="0">
                <a:solidFill>
                  <a:schemeClr val="bg1"/>
                </a:solidFill>
                <a:latin typeface="FoundrySterling-Book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6353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Four weeks before – think about raising awareness</a:t>
            </a:r>
          </a:p>
          <a:p>
            <a:r>
              <a:rPr lang="en-GB" dirty="0"/>
              <a:t>Two weeks before – issue countdown email</a:t>
            </a:r>
          </a:p>
          <a:p>
            <a:r>
              <a:rPr lang="en-GB" dirty="0"/>
              <a:t>Go live – issue go live </a:t>
            </a:r>
            <a:r>
              <a:rPr lang="en-GB" dirty="0" smtClean="0"/>
              <a:t>email</a:t>
            </a:r>
          </a:p>
          <a:p>
            <a:r>
              <a:rPr lang="en-GB" dirty="0" smtClean="0"/>
              <a:t>Launch sessions – please share the invitations and attend</a:t>
            </a:r>
          </a:p>
          <a:p>
            <a:r>
              <a:rPr lang="en-GB" dirty="0" smtClean="0"/>
              <a:t>Think about coding</a:t>
            </a:r>
          </a:p>
          <a:p>
            <a:pPr lvl="1"/>
            <a:r>
              <a:rPr lang="en-GB" dirty="0" smtClean="0"/>
              <a:t>Claimants </a:t>
            </a:r>
            <a:r>
              <a:rPr lang="en-GB" dirty="0"/>
              <a:t>can search for codes using either the code or based on the first word of the  GL cost centre name or project short name</a:t>
            </a:r>
          </a:p>
          <a:p>
            <a:pPr lvl="1"/>
            <a:r>
              <a:rPr lang="en-GB" dirty="0" smtClean="0"/>
              <a:t>TIP: Need </a:t>
            </a:r>
            <a:r>
              <a:rPr lang="en-GB" dirty="0"/>
              <a:t>to select whether you </a:t>
            </a:r>
            <a:r>
              <a:rPr lang="en-GB"/>
              <a:t>are </a:t>
            </a:r>
            <a:r>
              <a:rPr lang="en-GB" smtClean="0"/>
              <a:t>searching </a:t>
            </a:r>
            <a:r>
              <a:rPr lang="en-GB" dirty="0"/>
              <a:t>by code or words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your claimants</a:t>
            </a:r>
          </a:p>
        </p:txBody>
      </p:sp>
    </p:spTree>
    <p:extLst>
      <p:ext uri="{BB962C8B-B14F-4D97-AF65-F5344CB8AC3E}">
        <p14:creationId xmlns:p14="http://schemas.microsoft.com/office/powerpoint/2010/main" val="41789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900" dirty="0"/>
              <a:t>Training: </a:t>
            </a:r>
            <a:r>
              <a:rPr lang="en-GB" sz="2900" dirty="0">
                <a:hlinkClick r:id="rId2"/>
              </a:rPr>
              <a:t>https://</a:t>
            </a:r>
            <a:r>
              <a:rPr lang="en-GB" sz="2900" dirty="0" smtClean="0">
                <a:hlinkClick r:id="rId2"/>
              </a:rPr>
              <a:t>finance.admin.ox.ac.uk/eexpenses-training-and-support</a:t>
            </a:r>
            <a:r>
              <a:rPr lang="en-GB" sz="2900" dirty="0" smtClean="0"/>
              <a:t>   </a:t>
            </a:r>
          </a:p>
          <a:p>
            <a:r>
              <a:rPr lang="en-GB" sz="2900" dirty="0" smtClean="0"/>
              <a:t>How </a:t>
            </a:r>
            <a:r>
              <a:rPr lang="en-GB" sz="2900" dirty="0" err="1" smtClean="0"/>
              <a:t>tos</a:t>
            </a:r>
            <a:r>
              <a:rPr lang="en-GB" sz="2900" dirty="0"/>
              <a:t>: </a:t>
            </a:r>
            <a:r>
              <a:rPr lang="en-GB" sz="2900" dirty="0">
                <a:hlinkClick r:id="rId3"/>
              </a:rPr>
              <a:t>https://</a:t>
            </a:r>
            <a:r>
              <a:rPr lang="en-GB" sz="2900" dirty="0" smtClean="0">
                <a:hlinkClick r:id="rId3"/>
              </a:rPr>
              <a:t>finance.admin.ox.ac.uk/how-to-videos-2</a:t>
            </a:r>
            <a:r>
              <a:rPr lang="en-GB" sz="2900" dirty="0" smtClean="0"/>
              <a:t> </a:t>
            </a:r>
          </a:p>
          <a:p>
            <a:r>
              <a:rPr lang="en-GB" sz="2900" dirty="0"/>
              <a:t>QRGs: </a:t>
            </a:r>
            <a:r>
              <a:rPr lang="en-GB" sz="2900" dirty="0">
                <a:hlinkClick r:id="rId4"/>
              </a:rPr>
              <a:t>https://</a:t>
            </a:r>
            <a:r>
              <a:rPr lang="en-GB" sz="2900" dirty="0" smtClean="0">
                <a:hlinkClick r:id="rId4"/>
              </a:rPr>
              <a:t>finance.admin.ox.ac.uk/expense</a:t>
            </a:r>
            <a:r>
              <a:rPr lang="en-GB" sz="2900" dirty="0" smtClean="0"/>
              <a:t> </a:t>
            </a:r>
          </a:p>
          <a:p>
            <a:r>
              <a:rPr lang="en-GB" sz="2900" dirty="0"/>
              <a:t>Demo: </a:t>
            </a:r>
            <a:r>
              <a:rPr lang="en-GB" sz="2900" dirty="0" smtClean="0">
                <a:hlinkClick r:id="rId5"/>
              </a:rPr>
              <a:t>https</a:t>
            </a:r>
            <a:r>
              <a:rPr lang="en-GB" sz="2900" dirty="0">
                <a:hlinkClick r:id="rId5"/>
              </a:rPr>
              <a:t>://</a:t>
            </a:r>
            <a:r>
              <a:rPr lang="en-GB" sz="2900" dirty="0" smtClean="0">
                <a:hlinkClick r:id="rId5"/>
              </a:rPr>
              <a:t>web.microsoftstream.com/video/ebf64299-5903-45d2-a9b5-ec224e392266</a:t>
            </a:r>
            <a:r>
              <a:rPr lang="en-GB" sz="2900" dirty="0" smtClean="0"/>
              <a:t> </a:t>
            </a:r>
          </a:p>
          <a:p>
            <a:r>
              <a:rPr lang="en-GB" sz="2900" dirty="0"/>
              <a:t>HAF webinar: </a:t>
            </a:r>
            <a:r>
              <a:rPr lang="en-GB" sz="2900" dirty="0">
                <a:hlinkClick r:id="rId6"/>
              </a:rPr>
              <a:t>https://web.microsoftstream.com/video/a47d44b2-daab-4cc2-b332-b4a47d3c04df?referrer=https:%</a:t>
            </a:r>
            <a:r>
              <a:rPr lang="en-GB" sz="2900" dirty="0" smtClean="0">
                <a:hlinkClick r:id="rId6"/>
              </a:rPr>
              <a:t>2F%2Fofficewebapps.nexus.ox.ac.uk%2F</a:t>
            </a:r>
            <a:r>
              <a:rPr lang="en-GB" sz="2900" dirty="0" smtClean="0"/>
              <a:t> </a:t>
            </a:r>
            <a:endParaRPr lang="en-GB" sz="2900" dirty="0"/>
          </a:p>
          <a:p>
            <a:r>
              <a:rPr lang="en-GB" sz="2900" dirty="0" smtClean="0"/>
              <a:t>PA </a:t>
            </a:r>
            <a:r>
              <a:rPr lang="en-GB" sz="2900" dirty="0"/>
              <a:t>webinar: </a:t>
            </a:r>
            <a:r>
              <a:rPr lang="en-GB" sz="2900" dirty="0">
                <a:hlinkClick r:id="rId5"/>
              </a:rPr>
              <a:t>https://</a:t>
            </a:r>
            <a:r>
              <a:rPr lang="en-GB" sz="2900" dirty="0" smtClean="0">
                <a:hlinkClick r:id="rId5"/>
              </a:rPr>
              <a:t>web.microsoftstream.com/video/ebf64299-5903-45d2-a9b5-ec224e392266</a:t>
            </a:r>
            <a:r>
              <a:rPr lang="en-GB" sz="2900" dirty="0" smtClean="0"/>
              <a:t> </a:t>
            </a:r>
          </a:p>
          <a:p>
            <a:r>
              <a:rPr lang="en-GB" sz="2900" smtClean="0"/>
              <a:t>Introductory video: </a:t>
            </a:r>
            <a:r>
              <a:rPr lang="en-GB" sz="2900" dirty="0">
                <a:hlinkClick r:id="rId7"/>
              </a:rPr>
              <a:t>https://</a:t>
            </a:r>
            <a:r>
              <a:rPr lang="en-GB" sz="2900" dirty="0" smtClean="0">
                <a:hlinkClick r:id="rId7"/>
              </a:rPr>
              <a:t>www.youtube.com/watch?v=bjUcl-KwF1E</a:t>
            </a:r>
            <a:r>
              <a:rPr lang="en-GB" sz="2900" dirty="0" smtClean="0"/>
              <a:t>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Preparing yourselves and your teams</a:t>
            </a:r>
          </a:p>
        </p:txBody>
      </p:sp>
    </p:spTree>
    <p:extLst>
      <p:ext uri="{BB962C8B-B14F-4D97-AF65-F5344CB8AC3E}">
        <p14:creationId xmlns:p14="http://schemas.microsoft.com/office/powerpoint/2010/main" val="19710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Managing roles in </a:t>
            </a:r>
            <a:r>
              <a:rPr lang="en-GB" b="1" dirty="0" err="1"/>
              <a:t>eExpenses</a:t>
            </a:r>
            <a:endParaRPr lang="en-GB" b="1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Maintaining roles and data in </a:t>
            </a:r>
            <a:r>
              <a:rPr lang="en-GB" dirty="0" err="1">
                <a:hlinkClick r:id="rId2"/>
              </a:rPr>
              <a:t>eExpenses</a:t>
            </a:r>
            <a:r>
              <a:rPr lang="en-GB" dirty="0">
                <a:hlinkClick r:id="rId2"/>
              </a:rPr>
              <a:t> | Finance Division (ox.ac.uk)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Responsibilities of approvers: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How to review and approve expenses claims | Finance Division (ox.ac.uk)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Review of admin roles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6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36141" y="978794"/>
            <a:ext cx="7893552" cy="5418026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Points to Consider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Check each individual line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valid receipts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Appropriateness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Has a valid justification been included in the comments?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any attendees appropriate to a Business Entertainment claim?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any mileage claimed reasonable?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Have appropriate documents for a mileage claim been seen in the Department?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sz="quarter" idx="10"/>
          </p:nvPr>
        </p:nvSpPr>
        <p:spPr>
          <a:xfrm>
            <a:off x="636141" y="1656846"/>
            <a:ext cx="7893552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4652" y="2167787"/>
            <a:ext cx="6933433" cy="725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oundrySterling-Book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en-GB" dirty="0"/>
              <a:t>Approve/Reject a Claim Demo</a:t>
            </a:r>
          </a:p>
        </p:txBody>
      </p:sp>
    </p:spTree>
    <p:extLst>
      <p:ext uri="{BB962C8B-B14F-4D97-AF65-F5344CB8AC3E}">
        <p14:creationId xmlns:p14="http://schemas.microsoft.com/office/powerpoint/2010/main" val="25324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  <a:p>
            <a:r>
              <a:rPr lang="en-GB" dirty="0"/>
              <a:t>Preparing for launch</a:t>
            </a:r>
          </a:p>
          <a:p>
            <a:r>
              <a:rPr lang="en-GB" dirty="0"/>
              <a:t>Approve/Reject a Claim – demo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2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69961" y="5122341"/>
            <a:ext cx="8130106" cy="1066791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hlinkClick r:id="rId2"/>
              </a:rPr>
              <a:t>Expenses | Finance Division (ox.ac.uk)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Claimants' Expenses Guidance | Finance Division (ox.ac.uk)</a:t>
            </a:r>
            <a:endParaRPr lang="en-GB" dirty="0"/>
          </a:p>
          <a:p>
            <a:r>
              <a:rPr lang="en-GB" dirty="0">
                <a:hlinkClick r:id="rId4"/>
              </a:rPr>
              <a:t>Departmental Expenses Guidance | Finance Division (ox.ac.uk)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Expenses Principles and guidance</a:t>
            </a:r>
          </a:p>
        </p:txBody>
      </p:sp>
      <p:pic>
        <p:nvPicPr>
          <p:cNvPr id="4" name="Picture 1" descr="Expenses Principle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61" y="1848722"/>
            <a:ext cx="2539999" cy="2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14577" y="2049671"/>
            <a:ext cx="4921424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1400" b="1" dirty="0">
                <a:solidFill>
                  <a:srgbClr val="444444"/>
                </a:solidFill>
                <a:latin typeface="Arial" panose="020B0604020202020204" pitchFamily="34" charset="0"/>
              </a:rPr>
              <a:t>Value for money is achieved.</a:t>
            </a:r>
            <a:endParaRPr lang="en-US" altLang="en-US" sz="10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1400" b="1" dirty="0">
                <a:solidFill>
                  <a:srgbClr val="444444"/>
                </a:solidFill>
                <a:latin typeface="Arial" panose="020B0604020202020204" pitchFamily="34" charset="0"/>
              </a:rPr>
              <a:t>Expenses should only be used when it is not possible and/or practical for the University to pay for the good or service directly.</a:t>
            </a:r>
            <a:endParaRPr lang="en-US" altLang="en-US" sz="10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1400" b="1" dirty="0">
                <a:solidFill>
                  <a:srgbClr val="444444"/>
                </a:solidFill>
                <a:latin typeface="Arial" panose="020B0604020202020204" pitchFamily="34" charset="0"/>
              </a:rPr>
              <a:t>Costs incurred are for business purposes only, and the individual does not receive a personal benefit.</a:t>
            </a:r>
            <a:endParaRPr lang="en-US" altLang="en-US" sz="10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1400" b="1" dirty="0">
                <a:solidFill>
                  <a:srgbClr val="444444"/>
                </a:solidFill>
                <a:latin typeface="Arial" panose="020B0604020202020204" pitchFamily="34" charset="0"/>
              </a:rPr>
              <a:t>Only actual and evidenced costs are reclaimed.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1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36141" y="1820342"/>
            <a:ext cx="4799459" cy="457647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Benefits include:</a:t>
            </a:r>
          </a:p>
          <a:p>
            <a:pPr lvl="1"/>
            <a:r>
              <a:rPr lang="en-GB" dirty="0"/>
              <a:t>Simpler process and increased transparency for expenses claims.</a:t>
            </a:r>
          </a:p>
          <a:p>
            <a:pPr lvl="1"/>
            <a:r>
              <a:rPr lang="en-GB" dirty="0"/>
              <a:t>Quicker remuneration of expenses claims.</a:t>
            </a:r>
          </a:p>
          <a:p>
            <a:pPr lvl="1"/>
            <a:r>
              <a:rPr lang="en-GB" dirty="0"/>
              <a:t>Better cost controls for budget-holders and administrators.</a:t>
            </a:r>
          </a:p>
          <a:p>
            <a:pPr lvl="1"/>
            <a:r>
              <a:rPr lang="en-GB" dirty="0"/>
              <a:t>Ability to track claims</a:t>
            </a:r>
          </a:p>
          <a:p>
            <a:pPr lvl="1"/>
            <a:r>
              <a:rPr lang="en-GB" dirty="0"/>
              <a:t>Fewer queries</a:t>
            </a:r>
          </a:p>
          <a:p>
            <a:pPr lvl="1"/>
            <a:r>
              <a:rPr lang="en-GB" dirty="0"/>
              <a:t>Better data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eExpenses</a:t>
            </a:r>
            <a:r>
              <a:rPr lang="en-GB" dirty="0"/>
              <a:t> system</a:t>
            </a:r>
          </a:p>
        </p:txBody>
      </p:sp>
      <p:pic>
        <p:nvPicPr>
          <p:cNvPr id="5" name="Picture 4" descr="SAP Concur eExpenses homepage show on laptop scre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3674792"/>
            <a:ext cx="3905516" cy="2284029"/>
          </a:xfrm>
          <a:prstGeom prst="rect">
            <a:avLst/>
          </a:prstGeom>
        </p:spPr>
      </p:pic>
      <p:pic>
        <p:nvPicPr>
          <p:cNvPr id="6" name="Picture 5" descr="SAP Concur logo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818" y="3087371"/>
            <a:ext cx="2992875" cy="58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Launch timetable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400" dirty="0">
                <a:latin typeface="FoundrySterling-Book" panose="00000400000000000000" pitchFamily="2" charset="0"/>
              </a:rPr>
              <a:t>18 October – available to Social Sciences departments</a:t>
            </a:r>
          </a:p>
          <a:p>
            <a:pPr lvl="0"/>
            <a:r>
              <a:rPr lang="en-GB" sz="2400" dirty="0">
                <a:latin typeface="FoundrySterling-Book" panose="00000400000000000000" pitchFamily="2" charset="0"/>
              </a:rPr>
              <a:t>18 Oct to 1 Nov – Social Sciences go live</a:t>
            </a:r>
          </a:p>
          <a:p>
            <a:pPr lvl="0"/>
            <a:r>
              <a:rPr lang="en-GB" sz="2400" dirty="0">
                <a:latin typeface="FoundrySterling-Book" panose="00000400000000000000" pitchFamily="2" charset="0"/>
              </a:rPr>
              <a:t>5 Nov – Project Board confirm go live to continue</a:t>
            </a:r>
          </a:p>
          <a:p>
            <a:pPr lvl="0"/>
            <a:r>
              <a:rPr lang="en-GB" sz="2400" dirty="0">
                <a:latin typeface="FoundrySterling-Book" panose="00000400000000000000" pitchFamily="2" charset="0"/>
              </a:rPr>
              <a:t>15 Nov – available to the rest of the University</a:t>
            </a:r>
          </a:p>
          <a:p>
            <a:pPr lvl="0"/>
            <a:r>
              <a:rPr lang="en-GB" sz="2400" dirty="0">
                <a:latin typeface="FoundrySterling-Book" panose="00000400000000000000" pitchFamily="2" charset="0"/>
              </a:rPr>
              <a:t>15 Nov to Easter 2022 – rest of University go </a:t>
            </a:r>
            <a:r>
              <a:rPr lang="en-GB" sz="2400" dirty="0" smtClean="0">
                <a:latin typeface="FoundrySterling-Book" panose="00000400000000000000" pitchFamily="2" charset="0"/>
              </a:rPr>
              <a:t>live</a:t>
            </a:r>
          </a:p>
          <a:p>
            <a:pPr lvl="0"/>
            <a:r>
              <a:rPr lang="en-GB" sz="2400" dirty="0" smtClean="0">
                <a:latin typeface="FoundrySterling-Book" panose="00000400000000000000" pitchFamily="2" charset="0"/>
              </a:rPr>
              <a:t>Easter 2022 – old expenses form retired</a:t>
            </a:r>
            <a:endParaRPr lang="en-GB" sz="2400" dirty="0">
              <a:latin typeface="FoundrySterling-Book" panose="000004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Preparing your claimants</a:t>
            </a:r>
          </a:p>
          <a:p>
            <a:pPr lvl="0"/>
            <a:r>
              <a:rPr lang="en-GB" dirty="0"/>
              <a:t>Preparing yourselves and your teams</a:t>
            </a:r>
          </a:p>
          <a:p>
            <a:r>
              <a:rPr lang="en-GB" dirty="0"/>
              <a:t>Review of admin roles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for the launch</a:t>
            </a:r>
          </a:p>
        </p:txBody>
      </p:sp>
    </p:spTree>
    <p:extLst>
      <p:ext uri="{BB962C8B-B14F-4D97-AF65-F5344CB8AC3E}">
        <p14:creationId xmlns:p14="http://schemas.microsoft.com/office/powerpoint/2010/main" val="29727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 live checklist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350" t="21270" r="13140" b="7238"/>
          <a:stretch/>
        </p:blipFill>
        <p:spPr bwMode="auto">
          <a:xfrm>
            <a:off x="761757" y="1737781"/>
            <a:ext cx="5605715" cy="4485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0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Four weeks before – think about raising awareness</a:t>
            </a:r>
          </a:p>
          <a:p>
            <a:r>
              <a:rPr lang="en-GB" dirty="0"/>
              <a:t>Two weeks before – issue countdown email</a:t>
            </a:r>
          </a:p>
          <a:p>
            <a:r>
              <a:rPr lang="en-GB" dirty="0"/>
              <a:t>Go live – issue go live </a:t>
            </a:r>
            <a:r>
              <a:rPr lang="en-GB" dirty="0" smtClean="0"/>
              <a:t>email</a:t>
            </a:r>
          </a:p>
          <a:p>
            <a:r>
              <a:rPr lang="en-GB" dirty="0" smtClean="0"/>
              <a:t>Launch sessions – please share the invitations and attend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your claimants</a:t>
            </a:r>
          </a:p>
        </p:txBody>
      </p:sp>
    </p:spTree>
    <p:extLst>
      <p:ext uri="{BB962C8B-B14F-4D97-AF65-F5344CB8AC3E}">
        <p14:creationId xmlns:p14="http://schemas.microsoft.com/office/powerpoint/2010/main" val="39059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1" y="1036207"/>
            <a:ext cx="9144000" cy="51592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261439" y="1269343"/>
            <a:ext cx="8671921" cy="4693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itle 1" descr="Claiming expenses?"/>
          <p:cNvSpPr txBox="1">
            <a:spLocks/>
          </p:cNvSpPr>
          <p:nvPr/>
        </p:nvSpPr>
        <p:spPr>
          <a:xfrm>
            <a:off x="1356476" y="1467577"/>
            <a:ext cx="6481849" cy="70679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50" b="1" dirty="0">
                <a:solidFill>
                  <a:srgbClr val="7030A0"/>
                </a:solidFill>
                <a:latin typeface="+mn-lt"/>
              </a:rPr>
              <a:t>Claiming expenses?</a:t>
            </a:r>
            <a:endParaRPr lang="en-GB" sz="405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Title 1" descr="From DATE 2021 use SAP Concur  eExpenses for most expense claims"/>
          <p:cNvSpPr txBox="1">
            <a:spLocks/>
          </p:cNvSpPr>
          <p:nvPr/>
        </p:nvSpPr>
        <p:spPr>
          <a:xfrm>
            <a:off x="1168401" y="2242699"/>
            <a:ext cx="6858000" cy="1513034"/>
          </a:xfrm>
          <a:prstGeom prst="rect">
            <a:avLst/>
          </a:prstGeom>
          <a:solidFill>
            <a:srgbClr val="7030A0"/>
          </a:solidFill>
        </p:spPr>
        <p:txBody>
          <a:bodyPr vert="horz" lIns="68580" tIns="62100" rIns="68580" bIns="621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b="1" dirty="0">
                <a:solidFill>
                  <a:schemeClr val="bg1"/>
                </a:solidFill>
                <a:latin typeface="+mn-lt"/>
              </a:rPr>
              <a:t>From </a:t>
            </a:r>
            <a:r>
              <a:rPr lang="en-GB" sz="2700" b="1">
                <a:solidFill>
                  <a:srgbClr val="FFFF00"/>
                </a:solidFill>
                <a:latin typeface="+mn-lt"/>
              </a:rPr>
              <a:t>date </a:t>
            </a:r>
            <a:r>
              <a:rPr lang="en-GB" sz="2700" b="1">
                <a:solidFill>
                  <a:schemeClr val="bg1"/>
                </a:solidFill>
                <a:latin typeface="+mn-lt"/>
              </a:rPr>
              <a:t>use  </a:t>
            </a:r>
            <a:endParaRPr lang="en-GB" sz="2700" b="1" dirty="0">
              <a:solidFill>
                <a:schemeClr val="bg1"/>
              </a:solidFill>
              <a:latin typeface="+mn-lt"/>
            </a:endParaRPr>
          </a:p>
          <a:p>
            <a:r>
              <a:rPr lang="en-US" sz="3300" dirty="0">
                <a:solidFill>
                  <a:schemeClr val="bg1"/>
                </a:solidFill>
              </a:rPr>
              <a:t>SAP® Concur® </a:t>
            </a:r>
            <a:r>
              <a:rPr lang="en-GB" sz="2700" b="1" dirty="0" err="1">
                <a:solidFill>
                  <a:schemeClr val="bg1"/>
                </a:solidFill>
                <a:latin typeface="+mn-lt"/>
              </a:rPr>
              <a:t>eExpenses</a:t>
            </a:r>
            <a:r>
              <a:rPr lang="en-GB" sz="27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r>
              <a:rPr lang="en-GB" sz="2700" b="1" dirty="0">
                <a:solidFill>
                  <a:schemeClr val="bg1"/>
                </a:solidFill>
                <a:latin typeface="+mn-lt"/>
              </a:rPr>
              <a:t>for most expense claims</a:t>
            </a:r>
            <a:endParaRPr lang="en-GB" sz="2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Subtitle 2" descr="More information:&#10;"/>
          <p:cNvSpPr txBox="1">
            <a:spLocks/>
          </p:cNvSpPr>
          <p:nvPr/>
        </p:nvSpPr>
        <p:spPr>
          <a:xfrm>
            <a:off x="1064980" y="3999568"/>
            <a:ext cx="2716148" cy="339620"/>
          </a:xfrm>
          <a:prstGeom prst="rect">
            <a:avLst/>
          </a:prstGeom>
        </p:spPr>
        <p:txBody>
          <a:bodyPr vert="horz" lIns="68580" tIns="67500" rIns="68580" bIns="675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100" b="1" dirty="0">
                <a:solidFill>
                  <a:srgbClr val="7030A0"/>
                </a:solidFill>
              </a:rPr>
              <a:t>More information:</a:t>
            </a:r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13" name="Subtitle 2" descr="https://finance.admin.ox.ac.uk/eexpenses&#10;url for eExpenses pages on Finance Division website"/>
          <p:cNvSpPr txBox="1">
            <a:spLocks/>
          </p:cNvSpPr>
          <p:nvPr/>
        </p:nvSpPr>
        <p:spPr>
          <a:xfrm>
            <a:off x="1102585" y="4339187"/>
            <a:ext cx="2463467" cy="430395"/>
          </a:xfrm>
          <a:prstGeom prst="rect">
            <a:avLst/>
          </a:prstGeom>
        </p:spPr>
        <p:txBody>
          <a:bodyPr vert="horz" lIns="68580" tIns="67500" rIns="68580" bIns="675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350" b="1" u="sng" dirty="0">
                <a:hlinkClick r:id="rId3"/>
              </a:rPr>
              <a:t>https://finance.admin.ox.ac.uk/expenses</a:t>
            </a:r>
            <a:endParaRPr lang="en-GB" sz="1350" b="1" u="sng" dirty="0"/>
          </a:p>
          <a:p>
            <a:pPr algn="l"/>
            <a:r>
              <a:rPr lang="en-GB" b="1" dirty="0"/>
              <a:t> </a:t>
            </a:r>
            <a:endParaRPr lang="en-GB" dirty="0"/>
          </a:p>
        </p:txBody>
      </p:sp>
      <p:sp>
        <p:nvSpPr>
          <p:cNvPr id="14" name="Subtitle 2" descr="Department contact:&#10;"/>
          <p:cNvSpPr txBox="1">
            <a:spLocks/>
          </p:cNvSpPr>
          <p:nvPr/>
        </p:nvSpPr>
        <p:spPr>
          <a:xfrm>
            <a:off x="3839914" y="3995945"/>
            <a:ext cx="2462114" cy="429054"/>
          </a:xfrm>
          <a:prstGeom prst="rect">
            <a:avLst/>
          </a:prstGeom>
        </p:spPr>
        <p:txBody>
          <a:bodyPr vert="horz" lIns="68580" tIns="67500" rIns="68580" bIns="675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100" b="1" dirty="0">
                <a:solidFill>
                  <a:srgbClr val="7030A0"/>
                </a:solidFill>
              </a:rPr>
              <a:t>Department contact:</a:t>
            </a:r>
          </a:p>
          <a:p>
            <a:pPr algn="l"/>
            <a:r>
              <a:rPr lang="en-GB" sz="1350" b="1" dirty="0"/>
              <a:t>[Insert local contact details]</a:t>
            </a:r>
          </a:p>
          <a:p>
            <a:pPr algn="l"/>
            <a:endParaRPr lang="en-GB" sz="1800" b="1" dirty="0"/>
          </a:p>
          <a:p>
            <a:pPr algn="l"/>
            <a:r>
              <a:rPr lang="en-GB" b="1" dirty="0"/>
              <a:t> </a:t>
            </a:r>
            <a:endParaRPr lang="en-GB" dirty="0"/>
          </a:p>
        </p:txBody>
      </p:sp>
      <p:pic>
        <p:nvPicPr>
          <p:cNvPr id="15" name="Picture 14" descr="University of Oxford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93" y="4876254"/>
            <a:ext cx="821531" cy="821531"/>
          </a:xfrm>
          <a:prstGeom prst="rect">
            <a:avLst/>
          </a:prstGeom>
        </p:spPr>
      </p:pic>
      <p:pic>
        <p:nvPicPr>
          <p:cNvPr id="16" name="Picture 15" descr="Expenses principles wheel:&#10;1. Value for money&#10;2. Cannot pay directly&#10;3. No personal benefit&#10;4. Evidence required&#10;Linking to eExpenses policy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749" y="4783643"/>
            <a:ext cx="934887" cy="9348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09" y="4876254"/>
            <a:ext cx="959601" cy="9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5BCFF06EB7D0428835F4A729138752" ma:contentTypeVersion="11" ma:contentTypeDescription="Create a new document." ma:contentTypeScope="" ma:versionID="ab9e63ffcc5e777aaa164eefc73a0038">
  <xsd:schema xmlns:xsd="http://www.w3.org/2001/XMLSchema" xmlns:xs="http://www.w3.org/2001/XMLSchema" xmlns:p="http://schemas.microsoft.com/office/2006/metadata/properties" xmlns:ns2="d289346c-c6c0-4f91-953c-636de524d085" xmlns:ns3="4419db08-1c20-41af-a467-e3f04d873538" targetNamespace="http://schemas.microsoft.com/office/2006/metadata/properties" ma:root="true" ma:fieldsID="6c7d9167f1e222517453015cc4b26dde" ns2:_="" ns3:_="">
    <xsd:import namespace="d289346c-c6c0-4f91-953c-636de524d085"/>
    <xsd:import namespace="4419db08-1c20-41af-a467-e3f04d8735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9346c-c6c0-4f91-953c-636de524d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9db08-1c20-41af-a467-e3f04d87353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419db08-1c20-41af-a467-e3f04d873538">
      <UserInfo>
        <DisplayName>Katherine Gardiner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4097950-B3FE-483B-BAB4-503A6017B8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347A73-1D10-4CF8-9CD6-B5A931BA0B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89346c-c6c0-4f91-953c-636de524d085"/>
    <ds:schemaRef ds:uri="4419db08-1c20-41af-a467-e3f04d873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F79DA2-9334-4347-984A-60F02F2BB013}">
  <ds:schemaRefs>
    <ds:schemaRef ds:uri="d289346c-c6c0-4f91-953c-636de524d085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4419db08-1c20-41af-a467-e3f04d873538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Finance Template 2014</Template>
  <TotalTime>1149</TotalTime>
  <Words>497</Words>
  <Application>Microsoft Office PowerPoint</Application>
  <PresentationFormat>On-screen Show (4:3)</PresentationFormat>
  <Paragraphs>88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FoundrySterling-Book</vt:lpstr>
      <vt:lpstr>Opening slide</vt:lpstr>
      <vt:lpstr>Custom Design</vt:lpstr>
      <vt:lpstr>PowerPoint Presentation</vt:lpstr>
      <vt:lpstr>Agenda</vt:lpstr>
      <vt:lpstr>Expenses Principles and guidance</vt:lpstr>
      <vt:lpstr>eExpenses system</vt:lpstr>
      <vt:lpstr>Launch timetable</vt:lpstr>
      <vt:lpstr>Preparing for the launch</vt:lpstr>
      <vt:lpstr>Go live checklist</vt:lpstr>
      <vt:lpstr>Preparing your claimants</vt:lpstr>
      <vt:lpstr>PowerPoint Presentation</vt:lpstr>
      <vt:lpstr>Preparing your claimants</vt:lpstr>
      <vt:lpstr>Preparing yourselves and your teams</vt:lpstr>
      <vt:lpstr>Review of admin roles</vt:lpstr>
      <vt:lpstr>PowerPoint Presentation</vt:lpstr>
      <vt:lpstr>PowerPoint Presentation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to the Finance Division</dc:title>
  <dc:creator>Lah1</dc:creator>
  <cp:lastModifiedBy>Elizabeth Beith</cp:lastModifiedBy>
  <cp:revision>68</cp:revision>
  <cp:lastPrinted>2018-06-20T07:50:21Z</cp:lastPrinted>
  <dcterms:created xsi:type="dcterms:W3CDTF">2011-11-30T10:44:41Z</dcterms:created>
  <dcterms:modified xsi:type="dcterms:W3CDTF">2021-10-21T13:52:15Z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0x0101008F5BCFF06EB7D0428835F4A729138752</vt:lpwstr>
  </property>
</Properties>
</file>