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95" r:id="rId3"/>
    <p:sldId id="380" r:id="rId4"/>
    <p:sldId id="389" r:id="rId5"/>
    <p:sldId id="388" r:id="rId6"/>
    <p:sldId id="390" r:id="rId7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21C5FF"/>
    <a:srgbClr val="FFFF01"/>
    <a:srgbClr val="21FF85"/>
    <a:srgbClr val="FF6161"/>
    <a:srgbClr val="8181FF"/>
    <a:srgbClr val="000000"/>
    <a:srgbClr val="C5D2E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1" autoAdjust="0"/>
    <p:restoredTop sz="75782" autoAdjust="0"/>
  </p:normalViewPr>
  <p:slideViewPr>
    <p:cSldViewPr>
      <p:cViewPr varScale="1">
        <p:scale>
          <a:sx n="48" d="100"/>
          <a:sy n="48" d="100"/>
        </p:scale>
        <p:origin x="20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E9F1E-BC7B-4AAB-B7B3-7144F7B4D4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137686-7FC0-40A7-9629-887A761DF408}">
      <dgm:prSet phldrT="[Text]" custT="1"/>
      <dgm:spPr>
        <a:solidFill>
          <a:srgbClr val="FFFF00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Specify the Need </a:t>
          </a:r>
        </a:p>
        <a:p>
          <a:r>
            <a:rPr lang="en-GB" sz="2000" dirty="0" smtClean="0">
              <a:solidFill>
                <a:srgbClr val="000000"/>
              </a:solidFill>
            </a:rPr>
            <a:t>(+ Market Sounding)</a:t>
          </a:r>
          <a:endParaRPr lang="en-GB" sz="2000" dirty="0">
            <a:solidFill>
              <a:srgbClr val="000000"/>
            </a:solidFill>
          </a:endParaRPr>
        </a:p>
      </dgm:t>
    </dgm:pt>
    <dgm:pt modelId="{DCC3C6BE-1885-4C1E-BCD4-674159C77034}" type="parTrans" cxnId="{FF3365BB-B2BC-47B4-9D1B-B45F7DD7E6A1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6FB90557-8F9A-4072-AD39-4BA2145C5F06}" type="sibTrans" cxnId="{FF3365BB-B2BC-47B4-9D1B-B45F7DD7E6A1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FC819292-D233-4437-92E6-42E2F6B4E795}">
      <dgm:prSet phldrT="[Text]" custT="1"/>
      <dgm:spPr>
        <a:solidFill>
          <a:srgbClr val="21C5FF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Identify Suppliers</a:t>
          </a:r>
          <a:endParaRPr lang="en-GB" sz="2000" dirty="0">
            <a:solidFill>
              <a:srgbClr val="000000"/>
            </a:solidFill>
          </a:endParaRPr>
        </a:p>
      </dgm:t>
    </dgm:pt>
    <dgm:pt modelId="{9BC3A07E-9009-4E60-91A1-6B25E8129F08}" type="parTrans" cxnId="{B6A40674-FCEB-4EE5-ADA5-B92958DDB9ED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5D57708-F3B1-49B3-AF67-DD8807179CB7}" type="sibTrans" cxnId="{B6A40674-FCEB-4EE5-ADA5-B92958DDB9ED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68C226F2-A5C1-44D3-8DFA-FE57B600F387}">
      <dgm:prSet phldrT="[Text]" custT="1"/>
      <dgm:spPr>
        <a:solidFill>
          <a:srgbClr val="FF6161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Invite Tenders</a:t>
          </a:r>
          <a:endParaRPr lang="en-GB" sz="2000" dirty="0">
            <a:solidFill>
              <a:srgbClr val="000000"/>
            </a:solidFill>
          </a:endParaRPr>
        </a:p>
      </dgm:t>
    </dgm:pt>
    <dgm:pt modelId="{B5F730E4-2DC5-4F3F-BBFE-15E3DEB042B3}" type="parTrans" cxnId="{CE47B427-3BDD-4B82-9B51-2CDFC7FAE59B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84006C35-50D3-4135-8FA0-F5936B0ECB35}" type="sibTrans" cxnId="{CE47B427-3BDD-4B82-9B51-2CDFC7FAE59B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215D4210-C2BE-4A39-A9BE-81810BDEF7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Evaluate Tenders</a:t>
          </a:r>
          <a:endParaRPr lang="en-GB" sz="2000" dirty="0">
            <a:solidFill>
              <a:srgbClr val="000000"/>
            </a:solidFill>
          </a:endParaRPr>
        </a:p>
      </dgm:t>
    </dgm:pt>
    <dgm:pt modelId="{866BB555-08F2-4B09-B7A7-3D396D5FBC79}" type="parTrans" cxnId="{6C72066C-9A5A-4076-BB2D-A6B0FDE5CD00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EB80A985-DBE5-4121-B93A-266952CABE24}" type="sibTrans" cxnId="{6C72066C-9A5A-4076-BB2D-A6B0FDE5CD00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F37A550-C4A6-43D8-9919-9D9CEACF98AF}">
      <dgm:prSet phldrT="[Text]" custT="1"/>
      <dgm:spPr>
        <a:solidFill>
          <a:srgbClr val="B381D9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Award Contract</a:t>
          </a:r>
          <a:endParaRPr lang="en-GB" sz="2000" dirty="0">
            <a:solidFill>
              <a:srgbClr val="000000"/>
            </a:solidFill>
          </a:endParaRPr>
        </a:p>
      </dgm:t>
    </dgm:pt>
    <dgm:pt modelId="{0D915FC9-3070-4CC2-B64B-0732A81B7B73}" type="parTrans" cxnId="{B58A9625-8260-4376-A8B1-6DE1A9E417E6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3BFCB64-B38D-4259-B543-DA8CF315BDAC}" type="sibTrans" cxnId="{B58A9625-8260-4376-A8B1-6DE1A9E417E6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A54B55B-2D95-4C8B-A365-E13F67DEAC92}" type="pres">
      <dgm:prSet presAssocID="{54CE9F1E-BC7B-4AAB-B7B3-7144F7B4D4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B0CF9-9DD4-4674-8184-6AF860979D01}" type="pres">
      <dgm:prSet presAssocID="{46137686-7FC0-40A7-9629-887A761DF408}" presName="node" presStyleLbl="node1" presStyleIdx="0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342F6-EE5C-4401-BBFF-434375B5000F}" type="pres">
      <dgm:prSet presAssocID="{6FB90557-8F9A-4072-AD39-4BA2145C5F0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E2B7B5F7-6983-4A26-B8CB-C147B46EF1CD}" type="pres">
      <dgm:prSet presAssocID="{6FB90557-8F9A-4072-AD39-4BA2145C5F0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A47AD62-B8E2-4E18-A14E-8276E74A6D7B}" type="pres">
      <dgm:prSet presAssocID="{FC819292-D233-4437-92E6-42E2F6B4E795}" presName="node" presStyleLbl="node1" presStyleIdx="1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359A5E-9F9F-46F3-AB32-59AF71DE9329}" type="pres">
      <dgm:prSet presAssocID="{35D57708-F3B1-49B3-AF67-DD8807179CB7}" presName="sibTrans" presStyleLbl="sibTrans2D1" presStyleIdx="1" presStyleCnt="5"/>
      <dgm:spPr/>
      <dgm:t>
        <a:bodyPr/>
        <a:lstStyle/>
        <a:p>
          <a:endParaRPr lang="en-GB"/>
        </a:p>
      </dgm:t>
    </dgm:pt>
    <dgm:pt modelId="{C6F69A06-9CFB-4C5E-8708-67709F572FDF}" type="pres">
      <dgm:prSet presAssocID="{35D57708-F3B1-49B3-AF67-DD8807179CB7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ADB12843-3386-4917-9096-3ED8F51FC373}" type="pres">
      <dgm:prSet presAssocID="{68C226F2-A5C1-44D3-8DFA-FE57B600F387}" presName="node" presStyleLbl="node1" presStyleIdx="2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F7CF6-D1AA-43C6-841D-BA3DD3A1A8E7}" type="pres">
      <dgm:prSet presAssocID="{84006C35-50D3-4135-8FA0-F5936B0ECB3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708CEF4-53BA-4AAB-8A12-9215DEA3261C}" type="pres">
      <dgm:prSet presAssocID="{84006C35-50D3-4135-8FA0-F5936B0ECB3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679EF2F-9BFE-4F5A-82D3-B5BC6BAECC60}" type="pres">
      <dgm:prSet presAssocID="{215D4210-C2BE-4A39-A9BE-81810BDEF7AB}" presName="node" presStyleLbl="node1" presStyleIdx="3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C42CC-702B-4B22-8C0D-1AFE23E3D0EC}" type="pres">
      <dgm:prSet presAssocID="{EB80A985-DBE5-4121-B93A-266952CABE24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E2212DA-98F1-4327-AC51-D0ED4C21A826}" type="pres">
      <dgm:prSet presAssocID="{EB80A985-DBE5-4121-B93A-266952CABE2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5AE49C8-7D1D-4539-B377-D45ADE9B36FE}" type="pres">
      <dgm:prSet presAssocID="{DF37A550-C4A6-43D8-9919-9D9CEACF98AF}" presName="node" presStyleLbl="node1" presStyleIdx="4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2AE035-48FD-462A-98B6-DC3388A3273D}" type="pres">
      <dgm:prSet presAssocID="{33BFCB64-B38D-4259-B543-DA8CF315BDA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A2280E2-8DF7-467E-8C0A-AC72257363B5}" type="pres">
      <dgm:prSet presAssocID="{33BFCB64-B38D-4259-B543-DA8CF315BDA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7D93162-3A8C-4A75-9AD3-34628A70079C}" type="presOf" srcId="{EB80A985-DBE5-4121-B93A-266952CABE24}" destId="{08CC42CC-702B-4B22-8C0D-1AFE23E3D0EC}" srcOrd="0" destOrd="0" presId="urn:microsoft.com/office/officeart/2005/8/layout/cycle2"/>
    <dgm:cxn modelId="{9640D551-3A2B-4E9A-88F6-622F8890F3E8}" type="presOf" srcId="{84006C35-50D3-4135-8FA0-F5936B0ECB35}" destId="{3708CEF4-53BA-4AAB-8A12-9215DEA3261C}" srcOrd="1" destOrd="0" presId="urn:microsoft.com/office/officeart/2005/8/layout/cycle2"/>
    <dgm:cxn modelId="{B58A9625-8260-4376-A8B1-6DE1A9E417E6}" srcId="{54CE9F1E-BC7B-4AAB-B7B3-7144F7B4D409}" destId="{DF37A550-C4A6-43D8-9919-9D9CEACF98AF}" srcOrd="4" destOrd="0" parTransId="{0D915FC9-3070-4CC2-B64B-0732A81B7B73}" sibTransId="{33BFCB64-B38D-4259-B543-DA8CF315BDAC}"/>
    <dgm:cxn modelId="{EF5E75B7-5C97-47E2-A546-6C63FF1096AE}" type="presOf" srcId="{84006C35-50D3-4135-8FA0-F5936B0ECB35}" destId="{792F7CF6-D1AA-43C6-841D-BA3DD3A1A8E7}" srcOrd="0" destOrd="0" presId="urn:microsoft.com/office/officeart/2005/8/layout/cycle2"/>
    <dgm:cxn modelId="{90ABE6A0-38EC-44DD-AFCA-7644E1CDC608}" type="presOf" srcId="{6FB90557-8F9A-4072-AD39-4BA2145C5F06}" destId="{9B6342F6-EE5C-4401-BBFF-434375B5000F}" srcOrd="0" destOrd="0" presId="urn:microsoft.com/office/officeart/2005/8/layout/cycle2"/>
    <dgm:cxn modelId="{811E7DB6-0FAA-483C-888A-370E06956521}" type="presOf" srcId="{35D57708-F3B1-49B3-AF67-DD8807179CB7}" destId="{C6F69A06-9CFB-4C5E-8708-67709F572FDF}" srcOrd="1" destOrd="0" presId="urn:microsoft.com/office/officeart/2005/8/layout/cycle2"/>
    <dgm:cxn modelId="{D2146EF2-5592-4EB9-A283-CF3D493DC6E1}" type="presOf" srcId="{DF37A550-C4A6-43D8-9919-9D9CEACF98AF}" destId="{55AE49C8-7D1D-4539-B377-D45ADE9B36FE}" srcOrd="0" destOrd="0" presId="urn:microsoft.com/office/officeart/2005/8/layout/cycle2"/>
    <dgm:cxn modelId="{401992F4-B0C3-4EEE-9FD4-C34AB58921C9}" type="presOf" srcId="{33BFCB64-B38D-4259-B543-DA8CF315BDAC}" destId="{8A2AE035-48FD-462A-98B6-DC3388A3273D}" srcOrd="0" destOrd="0" presId="urn:microsoft.com/office/officeart/2005/8/layout/cycle2"/>
    <dgm:cxn modelId="{C00DBDC7-5753-4D14-BBB6-346128C44E93}" type="presOf" srcId="{FC819292-D233-4437-92E6-42E2F6B4E795}" destId="{2A47AD62-B8E2-4E18-A14E-8276E74A6D7B}" srcOrd="0" destOrd="0" presId="urn:microsoft.com/office/officeart/2005/8/layout/cycle2"/>
    <dgm:cxn modelId="{EBE92F9E-3B67-4BB0-8204-08DB545B7F71}" type="presOf" srcId="{33BFCB64-B38D-4259-B543-DA8CF315BDAC}" destId="{6A2280E2-8DF7-467E-8C0A-AC72257363B5}" srcOrd="1" destOrd="0" presId="urn:microsoft.com/office/officeart/2005/8/layout/cycle2"/>
    <dgm:cxn modelId="{91D8BF8D-1F89-4733-84C9-253499CBFBB2}" type="presOf" srcId="{215D4210-C2BE-4A39-A9BE-81810BDEF7AB}" destId="{E679EF2F-9BFE-4F5A-82D3-B5BC6BAECC60}" srcOrd="0" destOrd="0" presId="urn:microsoft.com/office/officeart/2005/8/layout/cycle2"/>
    <dgm:cxn modelId="{44BEBCE2-F689-4658-B067-E4C5EF1481ED}" type="presOf" srcId="{6FB90557-8F9A-4072-AD39-4BA2145C5F06}" destId="{E2B7B5F7-6983-4A26-B8CB-C147B46EF1CD}" srcOrd="1" destOrd="0" presId="urn:microsoft.com/office/officeart/2005/8/layout/cycle2"/>
    <dgm:cxn modelId="{52982465-1287-4686-AFA4-1FF1EACC6C76}" type="presOf" srcId="{35D57708-F3B1-49B3-AF67-DD8807179CB7}" destId="{B4359A5E-9F9F-46F3-AB32-59AF71DE9329}" srcOrd="0" destOrd="0" presId="urn:microsoft.com/office/officeart/2005/8/layout/cycle2"/>
    <dgm:cxn modelId="{1DEA3D86-4F39-45EE-A7BE-3AD3C6B77B9C}" type="presOf" srcId="{68C226F2-A5C1-44D3-8DFA-FE57B600F387}" destId="{ADB12843-3386-4917-9096-3ED8F51FC373}" srcOrd="0" destOrd="0" presId="urn:microsoft.com/office/officeart/2005/8/layout/cycle2"/>
    <dgm:cxn modelId="{7F1D8B84-84AB-4F40-B617-D9AE9C295042}" type="presOf" srcId="{46137686-7FC0-40A7-9629-887A761DF408}" destId="{E7DB0CF9-9DD4-4674-8184-6AF860979D01}" srcOrd="0" destOrd="0" presId="urn:microsoft.com/office/officeart/2005/8/layout/cycle2"/>
    <dgm:cxn modelId="{DD901B1E-B9D5-4353-982B-51C3DA13740D}" type="presOf" srcId="{EB80A985-DBE5-4121-B93A-266952CABE24}" destId="{2E2212DA-98F1-4327-AC51-D0ED4C21A826}" srcOrd="1" destOrd="0" presId="urn:microsoft.com/office/officeart/2005/8/layout/cycle2"/>
    <dgm:cxn modelId="{6C72066C-9A5A-4076-BB2D-A6B0FDE5CD00}" srcId="{54CE9F1E-BC7B-4AAB-B7B3-7144F7B4D409}" destId="{215D4210-C2BE-4A39-A9BE-81810BDEF7AB}" srcOrd="3" destOrd="0" parTransId="{866BB555-08F2-4B09-B7A7-3D396D5FBC79}" sibTransId="{EB80A985-DBE5-4121-B93A-266952CABE24}"/>
    <dgm:cxn modelId="{CE47B427-3BDD-4B82-9B51-2CDFC7FAE59B}" srcId="{54CE9F1E-BC7B-4AAB-B7B3-7144F7B4D409}" destId="{68C226F2-A5C1-44D3-8DFA-FE57B600F387}" srcOrd="2" destOrd="0" parTransId="{B5F730E4-2DC5-4F3F-BBFE-15E3DEB042B3}" sibTransId="{84006C35-50D3-4135-8FA0-F5936B0ECB35}"/>
    <dgm:cxn modelId="{B6A40674-FCEB-4EE5-ADA5-B92958DDB9ED}" srcId="{54CE9F1E-BC7B-4AAB-B7B3-7144F7B4D409}" destId="{FC819292-D233-4437-92E6-42E2F6B4E795}" srcOrd="1" destOrd="0" parTransId="{9BC3A07E-9009-4E60-91A1-6B25E8129F08}" sibTransId="{35D57708-F3B1-49B3-AF67-DD8807179CB7}"/>
    <dgm:cxn modelId="{A5A76C01-B988-4F82-8C07-7901C05DF004}" type="presOf" srcId="{54CE9F1E-BC7B-4AAB-B7B3-7144F7B4D409}" destId="{DA54B55B-2D95-4C8B-A365-E13F67DEAC92}" srcOrd="0" destOrd="0" presId="urn:microsoft.com/office/officeart/2005/8/layout/cycle2"/>
    <dgm:cxn modelId="{FF3365BB-B2BC-47B4-9D1B-B45F7DD7E6A1}" srcId="{54CE9F1E-BC7B-4AAB-B7B3-7144F7B4D409}" destId="{46137686-7FC0-40A7-9629-887A761DF408}" srcOrd="0" destOrd="0" parTransId="{DCC3C6BE-1885-4C1E-BCD4-674159C77034}" sibTransId="{6FB90557-8F9A-4072-AD39-4BA2145C5F06}"/>
    <dgm:cxn modelId="{57AA6B3D-CA12-4DF8-AEA2-EFF0A06DBD64}" type="presParOf" srcId="{DA54B55B-2D95-4C8B-A365-E13F67DEAC92}" destId="{E7DB0CF9-9DD4-4674-8184-6AF860979D01}" srcOrd="0" destOrd="0" presId="urn:microsoft.com/office/officeart/2005/8/layout/cycle2"/>
    <dgm:cxn modelId="{70B57E54-7330-4F0B-8654-DE66A9C244E5}" type="presParOf" srcId="{DA54B55B-2D95-4C8B-A365-E13F67DEAC92}" destId="{9B6342F6-EE5C-4401-BBFF-434375B5000F}" srcOrd="1" destOrd="0" presId="urn:microsoft.com/office/officeart/2005/8/layout/cycle2"/>
    <dgm:cxn modelId="{5BA3568F-C764-4244-B843-D85DEB2874AC}" type="presParOf" srcId="{9B6342F6-EE5C-4401-BBFF-434375B5000F}" destId="{E2B7B5F7-6983-4A26-B8CB-C147B46EF1CD}" srcOrd="0" destOrd="0" presId="urn:microsoft.com/office/officeart/2005/8/layout/cycle2"/>
    <dgm:cxn modelId="{742D355B-BF78-4737-A0A8-A3D039CB6EFE}" type="presParOf" srcId="{DA54B55B-2D95-4C8B-A365-E13F67DEAC92}" destId="{2A47AD62-B8E2-4E18-A14E-8276E74A6D7B}" srcOrd="2" destOrd="0" presId="urn:microsoft.com/office/officeart/2005/8/layout/cycle2"/>
    <dgm:cxn modelId="{E02BEE4D-C9AA-4211-997D-3C46489EBC6E}" type="presParOf" srcId="{DA54B55B-2D95-4C8B-A365-E13F67DEAC92}" destId="{B4359A5E-9F9F-46F3-AB32-59AF71DE9329}" srcOrd="3" destOrd="0" presId="urn:microsoft.com/office/officeart/2005/8/layout/cycle2"/>
    <dgm:cxn modelId="{C090DB61-5C49-4960-A419-E578B16635D9}" type="presParOf" srcId="{B4359A5E-9F9F-46F3-AB32-59AF71DE9329}" destId="{C6F69A06-9CFB-4C5E-8708-67709F572FDF}" srcOrd="0" destOrd="0" presId="urn:microsoft.com/office/officeart/2005/8/layout/cycle2"/>
    <dgm:cxn modelId="{2A86D2E1-28BA-43C1-8430-B9C68EAA486A}" type="presParOf" srcId="{DA54B55B-2D95-4C8B-A365-E13F67DEAC92}" destId="{ADB12843-3386-4917-9096-3ED8F51FC373}" srcOrd="4" destOrd="0" presId="urn:microsoft.com/office/officeart/2005/8/layout/cycle2"/>
    <dgm:cxn modelId="{FBBF5B32-E6DF-4BDA-AEC1-E313CC941DFD}" type="presParOf" srcId="{DA54B55B-2D95-4C8B-A365-E13F67DEAC92}" destId="{792F7CF6-D1AA-43C6-841D-BA3DD3A1A8E7}" srcOrd="5" destOrd="0" presId="urn:microsoft.com/office/officeart/2005/8/layout/cycle2"/>
    <dgm:cxn modelId="{1CA7F999-E243-4BB0-8051-63D8FA12769A}" type="presParOf" srcId="{792F7CF6-D1AA-43C6-841D-BA3DD3A1A8E7}" destId="{3708CEF4-53BA-4AAB-8A12-9215DEA3261C}" srcOrd="0" destOrd="0" presId="urn:microsoft.com/office/officeart/2005/8/layout/cycle2"/>
    <dgm:cxn modelId="{56565BD6-CB88-4421-B303-A4C271EE6BBC}" type="presParOf" srcId="{DA54B55B-2D95-4C8B-A365-E13F67DEAC92}" destId="{E679EF2F-9BFE-4F5A-82D3-B5BC6BAECC60}" srcOrd="6" destOrd="0" presId="urn:microsoft.com/office/officeart/2005/8/layout/cycle2"/>
    <dgm:cxn modelId="{E579F6F0-A876-4599-AA7A-ABC997E69596}" type="presParOf" srcId="{DA54B55B-2D95-4C8B-A365-E13F67DEAC92}" destId="{08CC42CC-702B-4B22-8C0D-1AFE23E3D0EC}" srcOrd="7" destOrd="0" presId="urn:microsoft.com/office/officeart/2005/8/layout/cycle2"/>
    <dgm:cxn modelId="{8E080D62-BB5A-4252-BFCF-F4C7EEF22BD8}" type="presParOf" srcId="{08CC42CC-702B-4B22-8C0D-1AFE23E3D0EC}" destId="{2E2212DA-98F1-4327-AC51-D0ED4C21A826}" srcOrd="0" destOrd="0" presId="urn:microsoft.com/office/officeart/2005/8/layout/cycle2"/>
    <dgm:cxn modelId="{F38B420E-4C62-4A1D-8D8E-50AAB9049328}" type="presParOf" srcId="{DA54B55B-2D95-4C8B-A365-E13F67DEAC92}" destId="{55AE49C8-7D1D-4539-B377-D45ADE9B36FE}" srcOrd="8" destOrd="0" presId="urn:microsoft.com/office/officeart/2005/8/layout/cycle2"/>
    <dgm:cxn modelId="{7B764E52-5869-4102-98DF-91BEF0851FEC}" type="presParOf" srcId="{DA54B55B-2D95-4C8B-A365-E13F67DEAC92}" destId="{8A2AE035-48FD-462A-98B6-DC3388A3273D}" srcOrd="9" destOrd="0" presId="urn:microsoft.com/office/officeart/2005/8/layout/cycle2"/>
    <dgm:cxn modelId="{F4416CD7-AE6F-447E-B113-D75EBA0CB442}" type="presParOf" srcId="{8A2AE035-48FD-462A-98B6-DC3388A3273D}" destId="{6A2280E2-8DF7-467E-8C0A-AC72257363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0CF9-9DD4-4674-8184-6AF860979D01}">
      <dsp:nvSpPr>
        <dsp:cNvPr id="0" name=""/>
        <dsp:cNvSpPr/>
      </dsp:nvSpPr>
      <dsp:spPr>
        <a:xfrm>
          <a:off x="2586559" y="-185152"/>
          <a:ext cx="2027681" cy="19765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Specify the Need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(+ Market Sounding)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2883506" y="104310"/>
        <a:ext cx="1433787" cy="1397644"/>
      </dsp:txXfrm>
    </dsp:sp>
    <dsp:sp modelId="{9B6342F6-EE5C-4401-BBFF-434375B5000F}">
      <dsp:nvSpPr>
        <dsp:cNvPr id="0" name=""/>
        <dsp:cNvSpPr/>
      </dsp:nvSpPr>
      <dsp:spPr>
        <a:xfrm rot="2160000">
          <a:off x="4463847" y="1236324"/>
          <a:ext cx="210365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4469873" y="1326000"/>
        <a:ext cx="147256" cy="324668"/>
      </dsp:txXfrm>
    </dsp:sp>
    <dsp:sp modelId="{2A47AD62-B8E2-4E18-A14E-8276E74A6D7B}">
      <dsp:nvSpPr>
        <dsp:cNvPr id="0" name=""/>
        <dsp:cNvSpPr/>
      </dsp:nvSpPr>
      <dsp:spPr>
        <a:xfrm>
          <a:off x="4533452" y="1229348"/>
          <a:ext cx="2027681" cy="1976568"/>
        </a:xfrm>
        <a:prstGeom prst="ellips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Identify Suppliers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830399" y="1518810"/>
        <a:ext cx="1433787" cy="1397644"/>
      </dsp:txXfrm>
    </dsp:sp>
    <dsp:sp modelId="{B4359A5E-9F9F-46F3-AB32-59AF71DE9329}">
      <dsp:nvSpPr>
        <dsp:cNvPr id="0" name=""/>
        <dsp:cNvSpPr/>
      </dsp:nvSpPr>
      <dsp:spPr>
        <a:xfrm rot="6480000">
          <a:off x="5064760" y="3085364"/>
          <a:ext cx="225361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5109010" y="3161437"/>
        <a:ext cx="157753" cy="324668"/>
      </dsp:txXfrm>
    </dsp:sp>
    <dsp:sp modelId="{ADB12843-3386-4917-9096-3ED8F51FC373}">
      <dsp:nvSpPr>
        <dsp:cNvPr id="0" name=""/>
        <dsp:cNvSpPr/>
      </dsp:nvSpPr>
      <dsp:spPr>
        <a:xfrm>
          <a:off x="3789805" y="3518058"/>
          <a:ext cx="2027681" cy="1976568"/>
        </a:xfrm>
        <a:prstGeom prst="ellipse">
          <a:avLst/>
        </a:prstGeom>
        <a:solidFill>
          <a:srgbClr val="FF6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Invite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086752" y="3807520"/>
        <a:ext cx="1433787" cy="1397644"/>
      </dsp:txXfrm>
    </dsp:sp>
    <dsp:sp modelId="{792F7CF6-D1AA-43C6-841D-BA3DD3A1A8E7}">
      <dsp:nvSpPr>
        <dsp:cNvPr id="0" name=""/>
        <dsp:cNvSpPr/>
      </dsp:nvSpPr>
      <dsp:spPr>
        <a:xfrm rot="10800000">
          <a:off x="3505697" y="4235785"/>
          <a:ext cx="200769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3565928" y="4344008"/>
        <a:ext cx="140538" cy="324668"/>
      </dsp:txXfrm>
    </dsp:sp>
    <dsp:sp modelId="{E679EF2F-9BFE-4F5A-82D3-B5BC6BAECC60}">
      <dsp:nvSpPr>
        <dsp:cNvPr id="0" name=""/>
        <dsp:cNvSpPr/>
      </dsp:nvSpPr>
      <dsp:spPr>
        <a:xfrm>
          <a:off x="1383312" y="3518058"/>
          <a:ext cx="2027681" cy="19765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Evaluate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1680259" y="3807520"/>
        <a:ext cx="1433787" cy="1397644"/>
      </dsp:txXfrm>
    </dsp:sp>
    <dsp:sp modelId="{08CC42CC-702B-4B22-8C0D-1AFE23E3D0EC}">
      <dsp:nvSpPr>
        <dsp:cNvPr id="0" name=""/>
        <dsp:cNvSpPr/>
      </dsp:nvSpPr>
      <dsp:spPr>
        <a:xfrm rot="15120000">
          <a:off x="1914620" y="3097496"/>
          <a:ext cx="225361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1958870" y="3237869"/>
        <a:ext cx="157753" cy="324668"/>
      </dsp:txXfrm>
    </dsp:sp>
    <dsp:sp modelId="{55AE49C8-7D1D-4539-B377-D45ADE9B36FE}">
      <dsp:nvSpPr>
        <dsp:cNvPr id="0" name=""/>
        <dsp:cNvSpPr/>
      </dsp:nvSpPr>
      <dsp:spPr>
        <a:xfrm>
          <a:off x="639665" y="1229348"/>
          <a:ext cx="2027681" cy="1976568"/>
        </a:xfrm>
        <a:prstGeom prst="ellipse">
          <a:avLst/>
        </a:prstGeom>
        <a:solidFill>
          <a:srgbClr val="B38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Award Contract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936612" y="1518810"/>
        <a:ext cx="1433787" cy="1397644"/>
      </dsp:txXfrm>
    </dsp:sp>
    <dsp:sp modelId="{8A2AE035-48FD-462A-98B6-DC3388A3273D}">
      <dsp:nvSpPr>
        <dsp:cNvPr id="0" name=""/>
        <dsp:cNvSpPr/>
      </dsp:nvSpPr>
      <dsp:spPr>
        <a:xfrm rot="19440000">
          <a:off x="2516953" y="1243323"/>
          <a:ext cx="210365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2522979" y="1370093"/>
        <a:ext cx="147256" cy="32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0744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0CFC248-E7E6-462E-BCC8-39D36D096D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674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20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90E3FAE5-E067-4AB4-9375-411D66A280C8}" type="datetimeFigureOut">
              <a:rPr lang="en-US" smtClean="0"/>
              <a:pPr/>
              <a:t>7/27/2017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8"/>
            <a:ext cx="5316220" cy="4399121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FE348FA5-F352-4719-ADD5-15392DCCC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535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0549" indent="-280549">
              <a:buAutoNum type="romanLcParenBoth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6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439" indent="-224439">
              <a:buAutoNum type="arabicPeriod"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0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C412E-1A70-4E9B-9093-A0568831D5B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98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9" indent="-224439" defTabSz="897758">
              <a:buFontTx/>
              <a:buAutoNum type="arabicPeriod"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18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9" indent="-224439">
              <a:buAutoNum type="arabicPeriod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3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 smtClean="0"/>
          </a:p>
          <a:p>
            <a:pPr marL="224439" indent="-224439">
              <a:buAutoNum type="arabicPeriod"/>
            </a:pPr>
            <a:endParaRPr lang="en-GB" baseline="0" dirty="0" smtClean="0"/>
          </a:p>
          <a:p>
            <a:pPr marL="224439" indent="-224439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WattsDSC_0055_retouchedforPP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/>
          <a:stretch/>
        </p:blipFill>
        <p:spPr>
          <a:xfrm>
            <a:off x="0" y="815070"/>
            <a:ext cx="9144000" cy="6042930"/>
          </a:xfrm>
          <a:prstGeom prst="rect">
            <a:avLst/>
          </a:prstGeom>
        </p:spPr>
      </p:pic>
      <p:pic>
        <p:nvPicPr>
          <p:cNvPr id="17" name="Picture 16" descr="ox_small_cmyk_pos_rec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91" y="178883"/>
            <a:ext cx="1621605" cy="49949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0536" y="262360"/>
            <a:ext cx="52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Department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51520" y="1772816"/>
            <a:ext cx="5377435" cy="252028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8" name="Picture 14" descr="ox_rec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000066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42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647" y="1428737"/>
            <a:ext cx="8215342" cy="435770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9" name="Picture 14" descr="ox_rec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518" y="2698487"/>
            <a:ext cx="5408602" cy="1470025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chemeClr val="accent3"/>
                </a:solidFill>
              </a:rPr>
              <a:t>Award Contract</a:t>
            </a:r>
            <a:endParaRPr lang="en-GB" sz="4500" dirty="0">
              <a:solidFill>
                <a:schemeClr val="accent3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Award Contract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0196514"/>
              </p:ext>
            </p:extLst>
          </p:nvPr>
        </p:nvGraphicFramePr>
        <p:xfrm>
          <a:off x="1043608" y="260648"/>
          <a:ext cx="7200800" cy="530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8932"/>
      </p:ext>
    </p:extLst>
  </p:cSld>
  <p:clrMapOvr>
    <a:masterClrMapping/>
  </p:clrMapOvr>
  <p:transition spd="slow" advTm="16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0040" y="980728"/>
            <a:ext cx="8964488" cy="475252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800" dirty="0" smtClean="0"/>
              <a:t>Negotiate - nothing to loose!</a:t>
            </a:r>
          </a:p>
          <a:p>
            <a:pPr>
              <a:spcAft>
                <a:spcPts val="1800"/>
              </a:spcAft>
            </a:pPr>
            <a:r>
              <a:rPr lang="en-GB" sz="2800" dirty="0" smtClean="0"/>
              <a:t>Don’t </a:t>
            </a:r>
            <a:r>
              <a:rPr lang="en-GB" sz="2800" dirty="0"/>
              <a:t>eliminate suppliers too early</a:t>
            </a:r>
          </a:p>
          <a:p>
            <a:pPr>
              <a:spcAft>
                <a:spcPts val="1800"/>
              </a:spcAft>
            </a:pPr>
            <a:r>
              <a:rPr lang="en-GB" sz="2800" dirty="0"/>
              <a:t>Ensure pre-work is at supplier’s risk</a:t>
            </a:r>
          </a:p>
          <a:p>
            <a:pPr>
              <a:spcAft>
                <a:spcPts val="1800"/>
              </a:spcAft>
            </a:pPr>
            <a:endParaRPr lang="en-GB" sz="2600" dirty="0" smtClean="0"/>
          </a:p>
          <a:p>
            <a:endParaRPr lang="en-GB" sz="2600" dirty="0" smtClean="0"/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GB" sz="2600" dirty="0" smtClean="0"/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GB" sz="2600" dirty="0" smtClean="0"/>
          </a:p>
          <a:p>
            <a:pPr lvl="1"/>
            <a:endParaRPr lang="en-GB" sz="2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51778"/>
            <a:ext cx="8229600" cy="699984"/>
          </a:xfrm>
        </p:spPr>
        <p:txBody>
          <a:bodyPr/>
          <a:lstStyle/>
          <a:p>
            <a:pPr eaLnBrk="1" hangingPunct="1"/>
            <a:r>
              <a:rPr lang="en-US" dirty="0" smtClean="0"/>
              <a:t>Pre-Contract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100781"/>
            <a:ext cx="5591204" cy="365125"/>
          </a:xfrm>
        </p:spPr>
        <p:txBody>
          <a:bodyPr/>
          <a:lstStyle/>
          <a:p>
            <a:r>
              <a:rPr lang="en-GB" dirty="0" smtClean="0"/>
              <a:t>Award Contract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60" y="3981313"/>
            <a:ext cx="3744416" cy="17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810913"/>
      </p:ext>
    </p:extLst>
  </p:cSld>
  <p:clrMapOvr>
    <a:masterClrMapping/>
  </p:clrMapOvr>
  <p:transition spd="slow" advTm="63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Award Contract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 Award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7647" y="1124744"/>
            <a:ext cx="8215342" cy="466169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dirty="0" smtClean="0"/>
              <a:t>Final clarifications</a:t>
            </a:r>
          </a:p>
          <a:p>
            <a:pPr>
              <a:spcAft>
                <a:spcPts val="2400"/>
              </a:spcAft>
            </a:pPr>
            <a:r>
              <a:rPr lang="en-GB" dirty="0"/>
              <a:t>Complete schedules </a:t>
            </a:r>
            <a:r>
              <a:rPr lang="en-GB" dirty="0" smtClean="0"/>
              <a:t>in contract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Contract </a:t>
            </a:r>
            <a:r>
              <a:rPr lang="en-GB" dirty="0" smtClean="0"/>
              <a:t>formation – both parties sign</a:t>
            </a:r>
          </a:p>
          <a:p>
            <a:pPr lvl="1">
              <a:spcAft>
                <a:spcPts val="2400"/>
              </a:spcAft>
            </a:pPr>
            <a:r>
              <a:rPr lang="en-GB" sz="2400" dirty="0" smtClean="0"/>
              <a:t>Resist </a:t>
            </a:r>
            <a:r>
              <a:rPr lang="en-GB" sz="2400" dirty="0"/>
              <a:t>changes to terms issued with ITT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Tender </a:t>
            </a:r>
            <a:r>
              <a:rPr lang="en-GB" dirty="0"/>
              <a:t>validity</a:t>
            </a:r>
          </a:p>
          <a:p>
            <a:endParaRPr lang="en-GB" dirty="0"/>
          </a:p>
        </p:txBody>
      </p:sp>
      <p:pic>
        <p:nvPicPr>
          <p:cNvPr id="6" name="Picture 2" descr="http://ts4.mm.bing.net/th?id=HN.608048621943390340&amp;w=139&amp;h=154&amp;c=7&amp;rs=1&amp;pid=1.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4624"/>
            <a:ext cx="1949826" cy="2160240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566381"/>
      </p:ext>
    </p:extLst>
  </p:cSld>
  <p:clrMapOvr>
    <a:masterClrMapping/>
  </p:clrMapOvr>
  <p:transition spd="slow" advTm="75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Award Contract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Debriefing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7647" y="1124744"/>
            <a:ext cx="8215342" cy="466169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GB" dirty="0" smtClean="0"/>
              <a:t>Maintains University’s reputation</a:t>
            </a:r>
          </a:p>
          <a:p>
            <a:pPr>
              <a:spcAft>
                <a:spcPts val="1800"/>
              </a:spcAft>
            </a:pPr>
            <a:r>
              <a:rPr lang="en-GB" dirty="0"/>
              <a:t>Allow suppliers to learn and develop</a:t>
            </a:r>
          </a:p>
          <a:p>
            <a:pPr>
              <a:spcAft>
                <a:spcPts val="1800"/>
              </a:spcAft>
            </a:pPr>
            <a:r>
              <a:rPr lang="en-GB" dirty="0"/>
              <a:t>Gain feedback on procurement process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Ensure supplier delivers </a:t>
            </a:r>
          </a:p>
          <a:p>
            <a:endParaRPr lang="en-GB" sz="1900" dirty="0"/>
          </a:p>
          <a:p>
            <a:r>
              <a:rPr lang="en-GB" dirty="0" smtClean="0"/>
              <a:t>Be factual, refer to the evaluation                           criteria, don’t reveal specific details of      other bids</a:t>
            </a:r>
          </a:p>
          <a:p>
            <a:endParaRPr lang="en-GB" dirty="0"/>
          </a:p>
        </p:txBody>
      </p:sp>
      <p:pic>
        <p:nvPicPr>
          <p:cNvPr id="9218" name="Picture 2" descr="http://ts3.mm.bing.net/th?id=HN.608037158668993417&amp;w=146&amp;h=147&amp;c=7&amp;rs=1&amp;pid=1.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221088"/>
            <a:ext cx="1390650" cy="1400175"/>
          </a:xfrm>
          <a:prstGeom prst="rect">
            <a:avLst/>
          </a:prstGeom>
          <a:noFill/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297292"/>
      </p:ext>
    </p:extLst>
  </p:cSld>
  <p:clrMapOvr>
    <a:masterClrMapping/>
  </p:clrMapOvr>
  <p:transition spd="slow" advTm="87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Award Contract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081" y="260648"/>
            <a:ext cx="8229600" cy="1143000"/>
          </a:xfrm>
        </p:spPr>
        <p:txBody>
          <a:bodyPr/>
          <a:lstStyle/>
          <a:p>
            <a:r>
              <a:rPr lang="en-GB" dirty="0" smtClean="0"/>
              <a:t>Audit Trail</a:t>
            </a:r>
            <a:endParaRPr lang="en-GB" dirty="0"/>
          </a:p>
        </p:txBody>
      </p:sp>
      <p:sp>
        <p:nvSpPr>
          <p:cNvPr id="7" name="AutoShape 2" descr="data:image/jpeg;base64,/9j/4AAQSkZJRgABAQAAAQABAAD/2wCEAAkGBxQSEhQUEhQVFRUVGBIUFRcWFBQVFRUUFBQXFhQUFBQYHCggGBolGxQUITEhJSkrLi4uFx8zODMsNygtLisBCgoKDg0OGxAQGywkHyQsLCwsLCwsLCwsLCwsLCwsLCwsLCwsLCwsLCwsLCwsLCwsLCwsLCwsLCwsLCwsLCwsLP/AABEIAOEA4QMBEQACEQEDEQH/xAAcAAACAwEBAQEAAAAAAAAAAAAEBQIDBgEABwj/xAA+EAABAwIEBAQEAwcEAAcAAAABAAIDBBEFEiExQVFhcQYTIpEygaHRQrHBBxQVI1JygjNi4fEWF1OSorLw/8QAGgEAAgMBAQAAAAAAAAAAAAAAAgMAAQQFBv/EAC8RAAMAAgICAQMDAwQDAQEAAAABAgMRITEEEkETIlEyYZEUcYFCobHwI9HhUgX/2gAMAwEAAhEDEQA/APr9WNQrkTa5LmFUwkVVJ0VoGhI8I9lEQ1TZR0NU2WdyqbIdsoQ8oQm2MngoQuZRkqbKCI6Dmq9i+QllKAq9i/UtbEEOwvQmGqbLUnbKgtHVCFTxcokLfLIParAaBJmo0wGBTNRogprobo5YLE08mUFNQLF3h6Ymra7hcj3Cl8pgn0mo+FZF2OFDm6phR1jVCFihRHylCDqumFwEmEOt8lkcuijRSoqqJFEibFzgrLPWUIdDVCFzKYlQrZeyh5qtk5CY6MBVsv1Zc2EKthehYGKthKTtlQWjqhZ5Qh5Qh5Qh5QhGygJTM5GkJpgMsoTEgASWRETQsrSjkFmfxHYpqQBHA6azrqPoo3l7tWb5GoCdGiIWNiVEOhiso6oQFdOXOuVaWiPkMimQtELC+6HQSItiuqDLBTKtkCoadU2TQW2NA2GpJ2VB+p2ygR5Qh5Qh1Qh5Qh5Qh5Qh5QhwqEK5HokhVUBTuRoUwFyYQreFCC2tKOAGZetnu6yf8ADbBW7IW+CjVw7LO+w0V8VYRF8ttVCAgq9VeigjzFNFbO1mHuaLjWyCbQblnqNl1bZcyHthS9haLIo1WyaCgxDsvRYwKmw5RNUMPKEOqEPKEPKEPKEPKEPKEPKEPKEIPKsCmDSORoS2CSlEigZ6IsolcoUzP43WhoKdAtmcoXB7rotlJGuwmNUyh81KZZE6KggCvf6bBEiEoqFojuSc1sx+yntyUd83ofZQrZqJm3aexWVdm21wLqKHQI6YtIMyINhEWDVWAXqgzrVRcklAjyhZ1Qh5Qh5QhxQh1Qh5QhxQhwqFNlMjkaQmmDyFWgASQoyIElKhYvxCoytJ5I0gaZma2ne9mZ7XAcOyLfJUrjYrw7DZfMcQNL6DoqVFerNnhjy2wcLJj56B00OmTCyW0Q4Hi+6rRYPNUsG9irSZNlkcjXD4tOSrTIe/fY+YVaZezSTHRZ0arfAPTDRXQM9F5QhMqG6IWWqgiQULRJUGeChZ1Qh5Qh5QhwlQpvRFsgKtopUmSuqCIyPsFCmxBieJVV7QQN/ukfb/AOLQVfQPq32xY3Eq1vxthd0aXBX7P8BLAn8kT4uaw2qI3R/7h6mfMjUKllnenwVXjWltcjJtax7Q5hDmnYjUJwjQNJIrKZVSUH7w+x+Btiep4BXVeqKU+z0OcdgY2B5sNGlJmuRtLSPjuFeL3007Y5xdhdZruQvoCjBXB9XppIpmAttqg20E0mCV1A8NPlnXkmLL+QHjXwYPE/E1TCSHQvNuLbFadcb0I+dGZqv2hOv/AKTh3slvJr4GrHslT/tHGz2PHax/VT6qJ9Jnf/HkPKT2/wCVX1UT6TP0VKsqH2VQK2DJc5CGyo7okLZYqCOhQtE1QZ5Qs6oQ8oQ8oQ4VCPkEMZvoi9hDllhdl3Puh3sYpaKnygbanmeCrQQvrKjmbI0kEkJaqrGw25oKodMibEHB2+oWXKx8LQjo6p1FJmbrA4+tv9BP4m/S4TfHzNcMR5GJV9y7Nm13mFoZqXbdjxW/rk5prMMohEwAb8TzKRVbY+J0K/GjyKdxHT81cA5D4l4loRI3MN9U3RWxf4c8Vy0rgxxJaNLcR2Qln1Tw/wCMGS5dRqQP+1TkmxX4jxmSOqazy2uY/idwtEU5Qi53Rl/EeKU5Ja+HXmLFMeVNclTjafBlJH0rjYBwPbRZ20xy2Afu0aEPbP15IkouyiDirYMl5QhspduiQtloVBI6FC0TVBnlCzyhDyhDyhCp0uth8yhbIJ8XxsRHK0XKXV6H48Psts5htU+UZnABNmtrYGSUnpEq+pa0fHryBt9Veyphmcqqn59b3QXWjRMi+SfmUh3+RikBnn6pLoLQBWvD2ubwIUmimjefs5oSKdr37kBrb/0jiO66Pu3KOX6r3ZsFQwzfjd/8hw56JmMTk7PlOmx4prARl8fwixzNQBpivC8RdC9puRZwPyBUI0bzxo6STy3wnMNyOmmxRyqfQutJ7MdiUch1c13eyY8dL4Km5EVQ26U0NQIl6DP2g9AiWURblWxcl6EYVP3RIWyYUCRJqoiJBUMOqFnCVCm0VunANr6qFe6+AKqxC7vLj1cdzwaOqHY1Q9bZY6YMZflt1PNVoHW2YipqA593G5LknjfJt3xpDyabJFbonPjkRPLMlWVpJuTfXgsdPb2bFpLSA6iqcegVVTaIkgaRx4oNFlb3XCpEZW42F0zGtsXb0jT+Gf2iRxNbDPG5obZoe0BzbDm3cfK66Xqn0cj6jT5Rv8OxaGduaKRrx0Oo7jcKnLQxZEzP+On/AMuybiQq+z5dNoU1oEiXBwsULQSZmsYwni1DoJMX0+MTwkNDzYcDrp81apopymOJ/ET3N9TWu62sfonLPQv6KM7VVjHG5ZZJqtjEgbzYv6T9EHAemfsZ6Wi6BmbomLQQgGFUiJC6JhQtFU1U1mriAOqtS2U6SEeI+OKOEHNKCeTQXH6KnKXbJ9RvpCfB/H7amYsY0tHC+5Cvc6Kbr5NU6S9uqV7v4Let6ZRPN6vLjHqPxO/pHdC3/JqiEl7MpaRnEMW28j/zVdPQb5Xsxd4kxDTK3YaBDlv1nQzDj29sxtNNeoiaNSXDRZsW/ZGrItSzU49OLZVpzPSM2FfJlncSsiNLE1di2W9tQPzRaLSKcOe+Z2vwjlz5IXwFoaysyiypAsrEZfcDYfmtOFfJh8q+NC+Wie07ZgnpmEJoW2N9WuHHY+6YrpAtJjczPfYPeXDmTdPx5Z+QHLRCpwIkXYbrQ5T6YCt/IiqaR7D6mkJdS0MVJgzn3CWEhJiFACSRwCoMVj4CORIVkF8o0VMtFORV6l7P2c5JCoFc8A3JR62J+ST6loF7j3VerD9kYvxB+0OKB2QMe5w30Lfa6JeqF7b6ND4dxhtVEJBpe2ndBdyui42+w6uoI5mlr2hwPApTrfyM9EfPfEX7Nt3Uzrf7Dt8jwVbJpoz3hjD5KeqyzMc06WuNDY8DxRQ1VaYrM9JNH1iN9hm4Aad01pStFYU7vYBX1ggaeMj9+dzs0JFUpW2dKIdv9kQzmCH1f6knqdzHJqkrS9mR/fXHSMjilbe5JWS69mbInQR4YwItc2rkdq5ri1lvhvoHX7X90zx1tt/gTmy+32Ihi8+d5IQ5a2xmNaQuEeY67Dfr0TfHxez2+hPk5fVaXYixjB3GQZB6Dqeh5Ks8fTe10w/Gy+86fY3w+l8tg5rMaaZVNLc26hHCbehN0pW2OaOlDGW48e66kYlK0cTJkd1tlUkQU9AdlMsY4gFU1omwJ7CPhPyKWwyylxF7Dx/RNx1S6ApJ9jeLFI5BaRo7rVOXfD4FOPwUVfhqOUXiIHZG5miKqRmMRwKWLMS24sdQl1ifwMnIn2ZRsNmSXFteIStaHb2cwTwvU1hAgicRfV5BDB/lxRqHrb4QLpI1n/k3Wf8AqR+x+6n/AI//ANf7Fez/AAfXsK8XQ1MjmREm2xItfqOiR6rWyfUdMTeM8OrnAvp5czbG7AAHf4lAs3wU8ZmfA2LysndHMXHmHbg/NXeZTPJJj7uDaYnhtNVgtlYL7A7EdiNQsM5RzRZgGEGkZkaczOHMDqic+3KZFxwPIp0tW0+QwhrrpqpMopnpGP8AiaPZGnp7KqUxfViz2Rt2vmPYI3TY3FCmWxK2USVgJ1DA5w7gaH3KQ9O0jUvtxC3G64ueRrxQ5r+BuKEkZuojdNL5bATYXfbg0bpMy64RebKsMez/AMGzxOoLYQDobAWGwFth2Wt/ZGjNhjnkyhJubrIzXs0cdAxsbQdwLuPU6lTH5Xrwc+5d1sRPeHHT4R9UWXK8j/Y3YcP01+4HVz2CWkMb4I4dR653b8ByXSwYvXlnI8nP7/auhq51lrMZS6RQhTI9CywKVyVSC2CukslcoImyoHEeydOZ/wCrkFx+A6lqCDeN9jyOhWiXL/SwHtdo0+DefPo6K4/qPp/7THXr2D6bG7PBFM45pWB53sdvmBulVnb+Bk42jQU9OyNoaxoaBsALBJdNvbCSSLM6ovZix4OEE4npT6T8UZO3Vh/RZqtuftCUJPYZ/F3xmx58fmmeFjWT22L8jI8aTRc6mp6khxAbINnDQ9r8Qr8jxaSJizzT/clUUBb9ws2Hx0002FmtzppEIqt0dr7f9AIbi8b56LnIqXAxgq2P6H/v7Knq+xiegkXHUc0tzUhpplzJbpkXspoTV1QP5rx/YD9StL18D5l8Iz+AH1TyHgAwd3G5/JIxL7mzRm6SE2LTZczu5ScnY/Gtoc+GsKdFC2Q/HL639j8I9rLX46Ux+7OP5NfV8lP4X/f+QbHZTe2nS+6VmZ0sQgfUZHNO9jmPK/BKWOrT18AeTlULXyxjLXulY0HTNcn+0Gw90icenyX408ewrq6sM0G3JGjXv8lNGzzDmdsNhwJ5oazrFSM+fdLSGzG8l0MPmY7/AGOXeGkQkm5ransQ0UPmVlFD5VRQPJIhZYK96U0Ehtg3huoqSMrC1n9TtB8huUX0/ll7N/gvgiCGzn3keOLth2CL2S/Si/X8mmAAFhsh7IRL1eibKZJVaRRV5yvRQpo6st1BuOXt/wArPkwevMC8Xkb4oLqqaKqbr6XcCNwevPgp4/kPHQ7JjWWTPVNFLTu9QuODxsfsV14yxlXBzcmK8b5GuHYuRo/UfVZ8vjJ8rsfi8hriuht5DHi7bW+nz5LJTc8WjR6TX3QKanDnMN2ddPlbRZsnj/6sYU3p6o5S4o5mju2vcD7rPOTXA0aU9UyQAg5SQDbvt+SJzNcrgJUI/FTsrABYbk25lM05xm3x+XsV4WDHSZjvI5z/APEWa38irxrUbDyfdk0jO1LhJIxmvrcAbcG39R9rrJT+TQ36y2bZlVljJzAtGjTx7FasFbnbfBzox7rZkcTqC4lxN+iTT29m+VpHYYvLbZ7bh2p6XGx7Lb49KZ75POedkvJm/bpEaRgkLjs3W1uTdAAsc81tnodekKV8IQYi5rZLAnLpx1HMXVufmQLz+s6fYfQTA2EZAOnocdCSL2a7gViyY32xE5NsPhqRfK4GN39L9j/a7istQ55Q1Un2FzRf1D32+TkzF5mTF0wbwTYtqaI/hPydp7HYrq4f/wClFfq4MWTxWuhXOXMNnAg9Vvm5rmXszOWu0Qpg6V7WN3cbduZKLsmj6L4a8PU8VnSWe/TV+w7A7K966CUM2kT229Nvkg5LR58qmibKXTotFFT6lXogPLUq9EKPPUICzYeYu3Pghm9mO8Dg5GdQdiCD3sb/AKIbxTf9y4yuWMKev/BKLg+x2H5lZPvxPk2zc2gWtwa4zwG43y3/APqeK6GHy1XFfyZ8nja5gXUta5h3II0I/QhaqhUuejLNVL4H1LiDXixsD9P+CsGTx7j7sf8ABsjPN8WVYhhoeDl3+vtxCy0sebiuKG+t4+VyhNLE5mg4Cw+TSBb3WPJjvE9UMmpvlFHjGRojFzqG3PybstlylCN/ipti6SYOpoiDYeWz7lLf6Bs8W/7mapanLPfewPfXTRZHk9OdbHZl7To0uKzgNDAdgLjTc6m61PUz6oTin5Znql2rRe1yDf56BZ64X9w7fBp6fDJJW+kg6bE2Pa60/wBLWtwzm5PRvVL+DNPpJ4JHMykDXQ6EX5jiszbh+trTN7zJ499/2AzAHaPG99evGxW7HThfb0efy5aut12VSYc9hDm+poJOm49NhomvFGXfpw38Pr/DDjyGv1dfkIpsT9OWVokYOB3GWME5Xbg3K5eXxqita0//AKb4ypraG1PDIATSv81rTldDIfWCBc5Sfj3CzVjT/UtbHLIFYc/z7tEb43C4LXNOW4Njvtqh/osv+kZ9VfI3i8MOcPWQBxb8TflfULdg8S55p/wIu5fSD8P8O09OczGAO53J9rropsUpQRUxB3BUMXArdXPgOji5vIqLJp6ZVYlS4HNJiYkF1pWn0Zaly9MsfMoCUvkUIVXUIeVECqCWRrhFKA5jvhk/C7fQ8naD3XOwqk/te0NeuqIYhhbmXdHcjct4t7cwt0ZF0+zDm8dzzPQLFLcdP1TXKa5M801yginldHbJq0ADL0AsAPz+Sx5MDT9oNuLyPigiWOGqvrlkABuPiAJIbmHEHKVeDyqx8f7DcmKcn9xFWQSU7vWNODh8J+x6FdbHkjKvtOdlx1jfIZQYvwOo5cux4JHkeHOT+4zD5NR/YbHJKOfX8Q/uHHuFzK+ph+zItybkoy/dD0zJeKvD0khzF7iw6emx06FDkTud4+UPx+VWL7aX+RTV07YaaFgNy1gueOt9Pkr4eNNmnC23szvhedstWGEXDnsaD/u1d+TfqsbxOrn+5ozZEtm58QtjGgAAbfYak2ubnutuVyloVi33symHSl73BoB1bo7Ygb2PArm1llWvYdkW1wb3w9KL21B0uDoQu1hpVPBzMqH9XRMlADxe2x/EOxUuJyT60toVNOXuWCOwlvl+XIBIzXcC+p6bHqrxRMQoXX7lZP8AyPbM9XeE3Nu6ndmG+Rx1HRp4qqxJ9cGWsLX6Sml8GsnY4zh0b9hlLdQd8wsUft9vra2Mw4aX3dD3DfDUEOobc3LrnU5iLE+yVqUtJG3Q0NgoWkCTVnJQJSDPl4kqthf2AaiuJ0alu98INTrsElj4uKFrRe/wBCsyO02RYs3OgcuL2Wx/S1IeFuMDWnotKoo4FRCV1CDSoFtHW14/hdbXUcDpusP03jvf/f8AKHb9kWxVVuo+o7La4TFqmiT6Rj7ltgTvpv3CFVUcPoGsU1ygQUAIIHpcOfwn7I/cR9DjjsBmprOJtlf6f8sgdkBPK7jql5cKyLjsGMlY3plkOKtAMdQBa2pcLgi7GAkcbucdeiyJ3jr9zYqm1+wJifh0i76fUcWcR/aePYrqeP501xk/kx5vD1zj/g74djzh9y5r22twIPUJnktf3QHjw+XvTGpmLdJBa+ma12O/uHBc3J4z37Ynz/3+f+TbOZfpyIQ+JfCcdULtcY38AHHI5IeVX9t/a/z8Do98fOPlfgx+G+C5mveG/wAuRly25sXEttmaegQT4+Snt/H+/wDYJ55Z3E6WQPdnzgtZPIWuJIOV4bE08rjX5hKuG+K/b/6MWejSswWCXWEiKYF4I/BJ5b8jnEfhu7S/0Sa8VXC12HPkNPVdDeki2bK0skbs7j8j+IJnj5qw8VwBkXtyhvFIRYO15OG3zHBdWMs3yjK5aCCUWyKWyoHUoXQ1RohM9CGkCSVIG5VN6CUtiiuxTgEusv4HTiF/727dB7sJwVy1pKGshFB2KS2quXolLZRUVBKVd7CmdANQdEtMI5guK5X5CV0/Hye06Zg8jHp7Rr4n31TjKWOChCGZWQcV02WN5OosbjmpM7eimxHR4i13wm44JrkH2GMVXYiyBzsL2D21QdvofoUv010F7HnOa8erUcDxHYqltFVCpci+vw8FvqGdl2m4uCC0hwvbqAiaV8MzOaxvaAoqmSB175mHUnlcyyPJHD8ABWDJhrHyujVizK++xvR1cchcW2D7Mz8xmbmAPNaMNOpLvWwpwBFjsnJ6BaTXIC6BzPg1bxYf0PBS8cZf1di5dY+ujjJWvcDxbwd8TenUJGPFeKtPoe7m1v5La2jilFpAD12PA7/IeyO5m1poJRXwZ84C5sl2vaWXjOu/pnkndfhq5zB8ln/p2un/AN4QWmxph7HCJrJ3CRwGp45r8CpXjy+GHKa6CWShg3RTjmOgvXZUKsvNmpmwvVSEueGDVVspLbEldi3JBWRI0RiElRXOcd1mdumPUpHogjlAUzz3qmyJEooL6lXMfLBqtcHJ3gbKraXBUrfIE9IYwpnGihTMpisxjeHjgVqwVpisi2j6D4ZxMSxg34Lec2lpj+91ASGRWQNmqhseNh780N16y6/BU6b0ZfFMBkhJlpeJLnxHUO4lzOv1VYfJVvT4r/Z/+mXkj1/df8EMKxtsmmzh8TTuPv3C198dP8Cuh7DUZkuloOXsg2Z8W+refLv/APrJKyTb18htORjRV99Qra0TshWkX0G+44eytcmTNHq9oGw6Jsb5HNv/ADC1ztbgFotpyFuCpSp6JOVvsbNmU0aFRMPVaCBa2Ntsx0LbkEaEJkU+gHK3sw2K4s8OuDcdFj8nHlh7XR1vGz47nXyHYMZ5dSS1vM7nslY3b5Y3JUIfve2Jup9011pCOaYB5z5Tpo3mg37B6UIa09o2o+hL+5iPF8TJ0Cz5MnwaccJciCSUrO9sfssgYSjiQaYW59gmOgUjkQ4lVJKZZJPyRVQCgDkJKztjdaIAqgWdmGiIBswviWpGa3dPwpirrgY+AsTyuyE9l0JMOTnk+nRT3ViyzzVCAkk5uGnX8V+w27rnV5XtjcsYseq2X4ZieUBr9gB3BDGX+d3JKoMpx7w0ycebCQ2UcW6XPW2x+i6ODyk0pyf4fyv/AGv2E3j1zH8fBmYcZfCTHUAtcLi5uL9xzW136r7/APDXTFStv7f4+TRYVjoPoktYEgHo1oJv7rhOnvZsGMlFb1wnTct4fLl2W7D5KfFfyKqPlBNFM2X0u0PI7hPq1H9gHHutMrq6ZzD05/dMTT6MOTG4K2VFlCpyNBcNSo0aotMjW3kY5rTYkWQqlD2xmvbgRUmAhhvLqR7JuTyfdcBYPF9XsPlr2sGVg16LDVo6M4m+yuOnLzd/sg9d9hOvXhBMkzYwi4QvToT12J34pF5R0QIpazMbDVI06Ha0gmnp+JTPTQDZbJIAqbLQFJUJYZZBOXaJsgMJeVVhI4G3CVopshkVpC2wDF5nBhyjVNmNiMmaY7PmdY9znm4O62ROhLv25QbgbyyZp24JiF10fWKKr0CMVoYecoUUwVfNec2aS2dgcM17EcelwTf/ANoTJorR7Cq10Qa0/wC4kf3SG30TlfOyhhiuFQ1rL2GYfCeI+4W/x/K9V6vlP4F5MftyuGYysw98Di12h9VuTr2u4H5BDn8b1Xvj5n/dFRk2/WuGMcLx10b7Ha0jiP8AKw+ixfuhxqGsZUWcw5ZBsR22I4jVM37rTIuAimrTfy5xY7A8Hdvsjx56xvVFVCpFVdhxHqZqOS6cZFa4OdlwOeULhLZEzOm98B0JytuUjJW+Dq+PD1yI8QxEvdlaVlrI96R1ccKVthdLAGi535o5WgKpsqq8TDdAqq0iTH5ElXiJ4lZ6tsap0KXTPlNhspMNhbSHOHUIaLlaFKkU6bCZ5ANkq6JKFdRMkhi6We50USCGmHxWFynytIBsKeLlKrsIsuANVQDYqxSvLGkgXABKnfAq6AabGmO9MnCwJ6ngqmqh7RkyROQHr8KY/wBTVrjPNGT6d4+uUJ2UeR4vwsfdN9hk5EzY089mgqZMvpOw5W2WfxArF/XMf9FDrEKEtuWjuP1Cb5Xhp/fj/gw4s7X22DU1VwK5fRr2M7NeB02RexegWGofDIwX0v7gNTZr5KHjvLqo8rxrv1BtuDwK2+P5Thi7xqlpmSxPB3QuOa5abgO78DyP0WnL4s5l74eH8oVOSsf231+SNNVuiNweZ97ALltNPT4ZpT/BqKDFWTtyyc7BMVfFED4pXRb+pnA8R35q5qsfK6L0q7OVdOw+tq3zm90Z/wCnTrZnMYxXKMoWfLk1wdPBh0CYRCT6zxQ45+RmS9cFmK12XQIrrXCBxoQT1ltSVmb2PSA4neYeiOI+WVT10OqdgaE5vSF+uyclWk1bYWtAVRWICaF8khKJSEdoo7uRyuQaNLGywR29AI6bAXKzthsRYjiQN2g2dY2/RVsTTEX78+M2cMzdAOpO6v1VcoSz0sLJfUw2N8x6kBD7ueGV6g0VTJFYO4k+w1RuZrlFB0FU2W19CdUPvUAvDNcltcZPSW7NudO2iZ/UTk4Yr6dSCfvU6n08Zfsz7DDMydoI3T8Hk64YrLhViTE8NIJc3Q8RwP8Ayi8nxVkXvHYjHlcP1oBpqsg2Oi5FJp6ZtTGTC1+pVKkEVFzojcbfYaJirZWhzR1zJ2FrwDw1WvDncPsGpVcMQ43g7orll3M9y37hdRxi8ueeK/Jl+/C+OUKIC5ureZOnZcnNhvDXrZriptbRo8Fxou9Ltdhr2Q49hqSvGsXDAQ07rU7Uo1YcW+zMUxM8nQHXqkr7ntmm2pRpJJhGxPb0jKl7My2IVlzdZ6e2aEtADYHPOo0UcMU8870hnSQ5WjmmrhETbJSTpVMcgaWoVxjdsG6U9kYrHda68G1O0Ya8yU9FszQBbdc26qHpjpyb5TL8IptbrVh5WxjrY4cpkDkWYtVEDRZKoFszszBJrsUCtyLa2VNcW6PF+vJFvfMlaK30NgHRHTUkc0X1U+KK9ScFUHemUWNtzwuhqWuZLOVOEkeqI8AAB9VJzc6opx+CVJXuZmzjQaaqViVcyT2+GHfxFnIJX07L+0d4diDoXDkn/ujObOkq2Tt6rXg8jXDEZcSpCrFsLvqNHc+B7rRn8ecy2uzLOSsT0+hRDUFpsdCFxcmOpembppNbQzE+ZtkvoIpbG5mreZP0TFX5Ixzh2KBwyv7fRacWVywWtgOMYH+OHjqW8O45LtY80Z49MhkrHUP2g5TU7Y2ZjvxWX6M4+Ebse6MdidQZJMo4rJS3R05+2dj/AAyBsbExcCK3TFmK19yeSVdbGxGgGlo3P9RGibiw7WzL5Wf1WkOIow0J1cGPBDp7YJUycllujpzIKwXOqW3ouq9TtVQ6Xat3heRCeqOf5HtS4FMkjmnVejlzU8HBv3VcnY68kgFcnzfEmuTf42Zp6Nbhx9IXPU+i0dmOSckm6zXQ/RmK+tINj3KXUexnyPkobZ2rdCkUmuGXNFgPByXvXQzWzvklpu3b9FatPsrR19O2Uaix+yiqo6KaKoy+G53BOia/XIgeUXO8uYW2N/qEG7gmkyr+FKfWJ6jondrhYjQhOacmVMlRVzonaHRX2Q2mH4gyZtjutODyGnpismNUgLFsMB/QrbkxxnkxJ1hf7CIPdGbOXFzYXjembotUtoZQVII1WcYUVbLG7U2a/JNDTDsVt6XdE+MrllAHiJz3C8eoWqc3u9GnE1K2Z/CqEglzhqm5MHrymF9b34LsUrLDKFnqh8IQPnzG10p8B1Wh9hdQWN6JuHI5MdwrJVNVco8mTY3Hi9UDRszFDjxumTNlUILkpRZa346aOLfmP2A/OLDY7LnZMLl7RqxZlZyenbIOq0+N5143pkyYJtCOPD3NlHJdT+qnLPBmx+O5o2NGLNC5+VnYxo9UvsFjct9DKehFVwB91mp1DAaVCuSkdGbt2vt0CNZFXYpw0FUtSHaHQpd49dBTQY1tuyQxqeyTowdlaorRASW0ci1vlFAc9D+JnD802b3wymgf+em+kfgDZ9Gr6BlQ3MywfzH5FOTVIxmYmiLXFrxY/n2SqloNM7S1TonXGyrss2eF4q2VtjutGHO5emKyY1SKsUw4OH5Hkt9KM06ZharFW0Z1wdGbH3XHz+PWN89GzHlVrgNp5wd1l5Q9Fk0V9RuimiNEqKr9WVy0YlzwUFYi5gbcWXTVbQzHL2YHFJ7uKzOG3wbU1K5AqSlc51+Cih/Ih3tj0HK1SlobC2DZ7lL2NbSRpMNhY5ttiur47hycXy/ZnqmAtWpz+Di1Ll8i2pjBWTJGxkZHLF8l2bLm5sB1MHkp8MYYfZ2pCHBDk6E6Ywdpom2zTK0JsZqrBP8AGx7fJl8i9IS0uI66rR5HhzS4MOPyWnyOYpGvC4Obx6xvg6UZZpA9RQ7kfJLjLrhl1H4KI5y02d2R1KropbQW119QkNaGJnSQdCrje+CmRYwg9F1cXip6ZkvNrglnC2/06M/1WMMOxF0LrHZclflFpj+phjqWX/FwPIpyaoszFbTujOV47HgUtxoJMrpZ3Rm4Va2EbLB8WEjbFOxZXL0xdwmiWJYcCLgaLo7nLOmYKisb2jNyxmM9FyfI8Z43+xrxZlaCqepusbWjQmSMVzcI4poguxGV9rLZOXaNGO0hQ2hznVaMOZImWvYZw04YE6siZWOBdW1CzXyaVwLRWWKH04E3k+B/hdZtqkLLeJ7QDlUuTSwzB4s5dXx/LnIjBn8YX19ERqNlrpKlwc28LkUTNvosmSSsW/YZUVPol+p38HRZOMqzWuTXvgSYnTZxoiw+T6MyZo9jM1FI5h6Lr4802jm3jc9llJXFqHJgm0SLcsfUdeHBcXyfBa6Ohi8hMumpw7Zc5qoema+GBBhabLTON2Kq1JdMbC614/F1yJrPwKqrFC3fZdCV6mJ17MF/iqeVo19QzMLhcPJicPgKLVEaGtdE7ol7/AxM0eZlQyx3TZv24YRncQoXQmx1bwP3VXGuUEmCw1JYbtKDss2GDYyHgAp2PK54YNxsIxKgDgS1dCbnItMwZMbl7kzM0DmHoud5HiueV0PxZ1XfZdBVLA1o1JltQ0OCua0WLo25XJyoiYY+n8wJkXyNnJozeL0L49SLjmu142HHkQnN5LQjdqleR4rjoXjze3YVQVRYVguFXZoVGrw7EL21WKocPaG732PoZQ4LpeN5m+KM2XCmBV1BfVq3vVow/S9a2Atqi3QrLe0dPDc6KqqruElrYWTOpFrKog6rNkxiYzqgp7GyBBjzVDGuU0IsQwst1C7GDy1XZiyYNdC9kpYeS26VIz8pjeixPmseTwpp7NE+Q12MWzByKcMyVWV0UVGuiOZAp8As9ECNUz1QtdgP7i1VwM2zWU2y52Xoz4+yirXNXZtfQzwBX8hroZ45/pla/giMZwWd9hoY4L8aqi0bum+Fa8IjII8U3K25P0nOX6xIzcrhZezqz0HR7JAYPMmIgXh6ZPZCOOfAey7HhfqRny9Hzx257ldbyejNi7ORrg5ezox0O8JWXKMRrsPWWP1BfAxOy7mDoy5TPYlumZehcC6RZxOYBlSrJhC6RYMnZ1I6Lqr4UzB2ir6MriG67+D9Jzr7KoN09ihvSJDDQwCKSUV1Hwq2UgBKLP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34" y="1129928"/>
            <a:ext cx="3811240" cy="40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2400" y="1124744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Key Decisions &amp; Approvals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2400" y="1734753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University Issued Documents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2400" y="2954771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Questions &amp; Answers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400" y="4174789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Evaluation &amp; Moderation Sheets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2400" y="3564780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Meeting Notes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2400" y="2344762"/>
            <a:ext cx="4686424" cy="432048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Supplier Returned Documents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75" y="4893668"/>
            <a:ext cx="4686424" cy="501997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Departmental Tender Checklist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6134" y="65529"/>
            <a:ext cx="3982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</a:t>
            </a:r>
            <a:r>
              <a:rPr lang="en-GB" dirty="0" smtClean="0">
                <a:solidFill>
                  <a:srgbClr val="FF0000"/>
                </a:solidFill>
              </a:rPr>
              <a:t>www.admin.ox.ac.uk/finance/ppt/purchasing/templates_terms/tenderdocumentsguide</a:t>
            </a:r>
            <a:r>
              <a:rPr lang="en-GB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07977"/>
      </p:ext>
    </p:extLst>
  </p:cSld>
  <p:clrMapOvr>
    <a:masterClrMapping/>
  </p:clrMapOvr>
  <p:transition spd="slow" advTm="61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2.5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9.7|22.8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7.7|14.4|10.8|1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1.8|8.7"/>
</p:tagLst>
</file>

<file path=ppt/theme/theme1.xml><?xml version="1.0" encoding="utf-8"?>
<a:theme xmlns:a="http://schemas.openxmlformats.org/drawingml/2006/main" name="Non-IT_Training_v1.0">
  <a:themeElements>
    <a:clrScheme name="FinanceTraining">
      <a:dk1>
        <a:srgbClr val="000066"/>
      </a:dk1>
      <a:lt1>
        <a:srgbClr val="C5D2E0"/>
      </a:lt1>
      <a:dk2>
        <a:srgbClr val="000066"/>
      </a:dk2>
      <a:lt2>
        <a:srgbClr val="2D2DFF"/>
      </a:lt2>
      <a:accent1>
        <a:srgbClr val="FF0000"/>
      </a:accent1>
      <a:accent2>
        <a:srgbClr val="00B050"/>
      </a:accent2>
      <a:accent3>
        <a:srgbClr val="FFFFFF"/>
      </a:accent3>
      <a:accent4>
        <a:srgbClr val="00B0F0"/>
      </a:accent4>
      <a:accent5>
        <a:srgbClr val="FFFF00"/>
      </a:accent5>
      <a:accent6>
        <a:srgbClr val="6AFF6A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Non-IT_Training_v1.0</Template>
  <TotalTime>6478</TotalTime>
  <Words>136</Words>
  <Application>Microsoft Office PowerPoint</Application>
  <PresentationFormat>On-screen Show (4:3)</PresentationFormat>
  <Paragraphs>48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Wingdings 2</vt:lpstr>
      <vt:lpstr>Non-IT_Training_v1.0</vt:lpstr>
      <vt:lpstr>Award Contract</vt:lpstr>
      <vt:lpstr>PowerPoint Presentation</vt:lpstr>
      <vt:lpstr>Pre-Contract</vt:lpstr>
      <vt:lpstr>Contract Award</vt:lpstr>
      <vt:lpstr>Debriefing</vt:lpstr>
      <vt:lpstr>Audit Trail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Purchase to Pay Process</dc:title>
  <dc:creator>Czg</dc:creator>
  <cp:lastModifiedBy>Joanne Sibbald</cp:lastModifiedBy>
  <cp:revision>871</cp:revision>
  <cp:lastPrinted>2017-06-23T15:12:47Z</cp:lastPrinted>
  <dcterms:created xsi:type="dcterms:W3CDTF">2009-12-03T10:02:20Z</dcterms:created>
  <dcterms:modified xsi:type="dcterms:W3CDTF">2017-07-27T09:43:20Z</dcterms:modified>
</cp:coreProperties>
</file>