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8"/>
  </p:notesMasterIdLst>
  <p:handoutMasterIdLst>
    <p:handoutMasterId r:id="rId9"/>
  </p:handoutMasterIdLst>
  <p:sldIdLst>
    <p:sldId id="256" r:id="rId3"/>
    <p:sldId id="400" r:id="rId4"/>
    <p:sldId id="361" r:id="rId5"/>
    <p:sldId id="395" r:id="rId6"/>
    <p:sldId id="396" r:id="rId7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1D9"/>
    <a:srgbClr val="21C5FF"/>
    <a:srgbClr val="FFFF01"/>
    <a:srgbClr val="21FF85"/>
    <a:srgbClr val="FF6161"/>
    <a:srgbClr val="8181FF"/>
    <a:srgbClr val="000000"/>
    <a:srgbClr val="C5D2E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1" autoAdjust="0"/>
    <p:restoredTop sz="75782" autoAdjust="0"/>
  </p:normalViewPr>
  <p:slideViewPr>
    <p:cSldViewPr>
      <p:cViewPr varScale="1">
        <p:scale>
          <a:sx n="48" d="100"/>
          <a:sy n="48" d="100"/>
        </p:scale>
        <p:origin x="20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E9F1E-BC7B-4AAB-B7B3-7144F7B4D4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137686-7FC0-40A7-9629-887A761DF408}">
      <dgm:prSet phldrT="[Text]" custT="1"/>
      <dgm:spPr>
        <a:solidFill>
          <a:srgbClr val="FFFF00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Specify the Need </a:t>
          </a:r>
        </a:p>
        <a:p>
          <a:r>
            <a:rPr lang="en-GB" sz="2000" dirty="0" smtClean="0">
              <a:solidFill>
                <a:srgbClr val="000000"/>
              </a:solidFill>
            </a:rPr>
            <a:t>(+ Market Sounding)</a:t>
          </a:r>
          <a:endParaRPr lang="en-GB" sz="2000" dirty="0">
            <a:solidFill>
              <a:srgbClr val="000000"/>
            </a:solidFill>
          </a:endParaRPr>
        </a:p>
      </dgm:t>
    </dgm:pt>
    <dgm:pt modelId="{DCC3C6BE-1885-4C1E-BCD4-674159C77034}" type="parTrans" cxnId="{FF3365BB-B2BC-47B4-9D1B-B45F7DD7E6A1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6FB90557-8F9A-4072-AD39-4BA2145C5F06}" type="sibTrans" cxnId="{FF3365BB-B2BC-47B4-9D1B-B45F7DD7E6A1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FC819292-D233-4437-92E6-42E2F6B4E795}">
      <dgm:prSet phldrT="[Text]" custT="1"/>
      <dgm:spPr>
        <a:solidFill>
          <a:srgbClr val="21C5FF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Identify Suppliers</a:t>
          </a:r>
          <a:endParaRPr lang="en-GB" sz="2000" dirty="0">
            <a:solidFill>
              <a:srgbClr val="000000"/>
            </a:solidFill>
          </a:endParaRPr>
        </a:p>
      </dgm:t>
    </dgm:pt>
    <dgm:pt modelId="{9BC3A07E-9009-4E60-91A1-6B25E8129F08}" type="parTrans" cxnId="{B6A40674-FCEB-4EE5-ADA5-B92958DDB9ED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35D57708-F3B1-49B3-AF67-DD8807179CB7}" type="sibTrans" cxnId="{B6A40674-FCEB-4EE5-ADA5-B92958DDB9ED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68C226F2-A5C1-44D3-8DFA-FE57B600F387}">
      <dgm:prSet phldrT="[Text]" custT="1"/>
      <dgm:spPr>
        <a:solidFill>
          <a:srgbClr val="FF6161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Invite Tenders</a:t>
          </a:r>
          <a:endParaRPr lang="en-GB" sz="2000" dirty="0">
            <a:solidFill>
              <a:srgbClr val="000000"/>
            </a:solidFill>
          </a:endParaRPr>
        </a:p>
      </dgm:t>
    </dgm:pt>
    <dgm:pt modelId="{B5F730E4-2DC5-4F3F-BBFE-15E3DEB042B3}" type="parTrans" cxnId="{CE47B427-3BDD-4B82-9B51-2CDFC7FAE59B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84006C35-50D3-4135-8FA0-F5936B0ECB35}" type="sibTrans" cxnId="{CE47B427-3BDD-4B82-9B51-2CDFC7FAE59B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215D4210-C2BE-4A39-A9BE-81810BDEF7A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Evaluate Tenders</a:t>
          </a:r>
          <a:endParaRPr lang="en-GB" sz="2000" dirty="0">
            <a:solidFill>
              <a:srgbClr val="000000"/>
            </a:solidFill>
          </a:endParaRPr>
        </a:p>
      </dgm:t>
    </dgm:pt>
    <dgm:pt modelId="{866BB555-08F2-4B09-B7A7-3D396D5FBC79}" type="parTrans" cxnId="{6C72066C-9A5A-4076-BB2D-A6B0FDE5CD00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EB80A985-DBE5-4121-B93A-266952CABE24}" type="sibTrans" cxnId="{6C72066C-9A5A-4076-BB2D-A6B0FDE5CD00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DF37A550-C4A6-43D8-9919-9D9CEACF98AF}">
      <dgm:prSet phldrT="[Text]" custT="1"/>
      <dgm:spPr>
        <a:solidFill>
          <a:srgbClr val="B381D9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Award Contract</a:t>
          </a:r>
          <a:endParaRPr lang="en-GB" sz="2000" dirty="0">
            <a:solidFill>
              <a:srgbClr val="000000"/>
            </a:solidFill>
          </a:endParaRPr>
        </a:p>
      </dgm:t>
    </dgm:pt>
    <dgm:pt modelId="{0D915FC9-3070-4CC2-B64B-0732A81B7B73}" type="parTrans" cxnId="{B58A9625-8260-4376-A8B1-6DE1A9E417E6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33BFCB64-B38D-4259-B543-DA8CF315BDAC}" type="sibTrans" cxnId="{B58A9625-8260-4376-A8B1-6DE1A9E417E6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DA54B55B-2D95-4C8B-A365-E13F67DEAC92}" type="pres">
      <dgm:prSet presAssocID="{54CE9F1E-BC7B-4AAB-B7B3-7144F7B4D4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B0CF9-9DD4-4674-8184-6AF860979D01}" type="pres">
      <dgm:prSet presAssocID="{46137686-7FC0-40A7-9629-887A761DF408}" presName="node" presStyleLbl="node1" presStyleIdx="0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342F6-EE5C-4401-BBFF-434375B5000F}" type="pres">
      <dgm:prSet presAssocID="{6FB90557-8F9A-4072-AD39-4BA2145C5F0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E2B7B5F7-6983-4A26-B8CB-C147B46EF1CD}" type="pres">
      <dgm:prSet presAssocID="{6FB90557-8F9A-4072-AD39-4BA2145C5F0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2A47AD62-B8E2-4E18-A14E-8276E74A6D7B}" type="pres">
      <dgm:prSet presAssocID="{FC819292-D233-4437-92E6-42E2F6B4E795}" presName="node" presStyleLbl="node1" presStyleIdx="1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359A5E-9F9F-46F3-AB32-59AF71DE9329}" type="pres">
      <dgm:prSet presAssocID="{35D57708-F3B1-49B3-AF67-DD8807179CB7}" presName="sibTrans" presStyleLbl="sibTrans2D1" presStyleIdx="1" presStyleCnt="5"/>
      <dgm:spPr/>
      <dgm:t>
        <a:bodyPr/>
        <a:lstStyle/>
        <a:p>
          <a:endParaRPr lang="en-GB"/>
        </a:p>
      </dgm:t>
    </dgm:pt>
    <dgm:pt modelId="{C6F69A06-9CFB-4C5E-8708-67709F572FDF}" type="pres">
      <dgm:prSet presAssocID="{35D57708-F3B1-49B3-AF67-DD8807179CB7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ADB12843-3386-4917-9096-3ED8F51FC373}" type="pres">
      <dgm:prSet presAssocID="{68C226F2-A5C1-44D3-8DFA-FE57B600F387}" presName="node" presStyleLbl="node1" presStyleIdx="2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F7CF6-D1AA-43C6-841D-BA3DD3A1A8E7}" type="pres">
      <dgm:prSet presAssocID="{84006C35-50D3-4135-8FA0-F5936B0ECB3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708CEF4-53BA-4AAB-8A12-9215DEA3261C}" type="pres">
      <dgm:prSet presAssocID="{84006C35-50D3-4135-8FA0-F5936B0ECB3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679EF2F-9BFE-4F5A-82D3-B5BC6BAECC60}" type="pres">
      <dgm:prSet presAssocID="{215D4210-C2BE-4A39-A9BE-81810BDEF7AB}" presName="node" presStyleLbl="node1" presStyleIdx="3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C42CC-702B-4B22-8C0D-1AFE23E3D0EC}" type="pres">
      <dgm:prSet presAssocID="{EB80A985-DBE5-4121-B93A-266952CABE24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E2212DA-98F1-4327-AC51-D0ED4C21A826}" type="pres">
      <dgm:prSet presAssocID="{EB80A985-DBE5-4121-B93A-266952CABE2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55AE49C8-7D1D-4539-B377-D45ADE9B36FE}" type="pres">
      <dgm:prSet presAssocID="{DF37A550-C4A6-43D8-9919-9D9CEACF98AF}" presName="node" presStyleLbl="node1" presStyleIdx="4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2AE035-48FD-462A-98B6-DC3388A3273D}" type="pres">
      <dgm:prSet presAssocID="{33BFCB64-B38D-4259-B543-DA8CF315BDA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6A2280E2-8DF7-467E-8C0A-AC72257363B5}" type="pres">
      <dgm:prSet presAssocID="{33BFCB64-B38D-4259-B543-DA8CF315BDA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FCCADA8B-1169-4FD0-A06D-F9299A875E82}" type="presOf" srcId="{EB80A985-DBE5-4121-B93A-266952CABE24}" destId="{2E2212DA-98F1-4327-AC51-D0ED4C21A826}" srcOrd="1" destOrd="0" presId="urn:microsoft.com/office/officeart/2005/8/layout/cycle2"/>
    <dgm:cxn modelId="{CBD048F8-7CE9-4D2B-ADF9-7669CBEF6147}" type="presOf" srcId="{68C226F2-A5C1-44D3-8DFA-FE57B600F387}" destId="{ADB12843-3386-4917-9096-3ED8F51FC373}" srcOrd="0" destOrd="0" presId="urn:microsoft.com/office/officeart/2005/8/layout/cycle2"/>
    <dgm:cxn modelId="{5FEE3D3C-F686-4EDF-9E00-C5C1D7E1E5C4}" type="presOf" srcId="{84006C35-50D3-4135-8FA0-F5936B0ECB35}" destId="{3708CEF4-53BA-4AAB-8A12-9215DEA3261C}" srcOrd="1" destOrd="0" presId="urn:microsoft.com/office/officeart/2005/8/layout/cycle2"/>
    <dgm:cxn modelId="{BEB6AC13-6BBE-4456-96F1-B4D0E2D4C95D}" type="presOf" srcId="{84006C35-50D3-4135-8FA0-F5936B0ECB35}" destId="{792F7CF6-D1AA-43C6-841D-BA3DD3A1A8E7}" srcOrd="0" destOrd="0" presId="urn:microsoft.com/office/officeart/2005/8/layout/cycle2"/>
    <dgm:cxn modelId="{B58A9625-8260-4376-A8B1-6DE1A9E417E6}" srcId="{54CE9F1E-BC7B-4AAB-B7B3-7144F7B4D409}" destId="{DF37A550-C4A6-43D8-9919-9D9CEACF98AF}" srcOrd="4" destOrd="0" parTransId="{0D915FC9-3070-4CC2-B64B-0732A81B7B73}" sibTransId="{33BFCB64-B38D-4259-B543-DA8CF315BDAC}"/>
    <dgm:cxn modelId="{6A9BB2F5-EB52-40D3-BB30-774728249DEF}" type="presOf" srcId="{EB80A985-DBE5-4121-B93A-266952CABE24}" destId="{08CC42CC-702B-4B22-8C0D-1AFE23E3D0EC}" srcOrd="0" destOrd="0" presId="urn:microsoft.com/office/officeart/2005/8/layout/cycle2"/>
    <dgm:cxn modelId="{E119696F-30CB-405F-B555-E9CA38CD1452}" type="presOf" srcId="{33BFCB64-B38D-4259-B543-DA8CF315BDAC}" destId="{6A2280E2-8DF7-467E-8C0A-AC72257363B5}" srcOrd="1" destOrd="0" presId="urn:microsoft.com/office/officeart/2005/8/layout/cycle2"/>
    <dgm:cxn modelId="{8C563D2D-1564-41AE-84F1-15B4462A0631}" type="presOf" srcId="{6FB90557-8F9A-4072-AD39-4BA2145C5F06}" destId="{9B6342F6-EE5C-4401-BBFF-434375B5000F}" srcOrd="0" destOrd="0" presId="urn:microsoft.com/office/officeart/2005/8/layout/cycle2"/>
    <dgm:cxn modelId="{74AA64F2-562F-4746-A3DA-9CE38BDE6779}" type="presOf" srcId="{215D4210-C2BE-4A39-A9BE-81810BDEF7AB}" destId="{E679EF2F-9BFE-4F5A-82D3-B5BC6BAECC60}" srcOrd="0" destOrd="0" presId="urn:microsoft.com/office/officeart/2005/8/layout/cycle2"/>
    <dgm:cxn modelId="{BED27CFB-30D0-470A-B4EA-3AA98A54DE24}" type="presOf" srcId="{6FB90557-8F9A-4072-AD39-4BA2145C5F06}" destId="{E2B7B5F7-6983-4A26-B8CB-C147B46EF1CD}" srcOrd="1" destOrd="0" presId="urn:microsoft.com/office/officeart/2005/8/layout/cycle2"/>
    <dgm:cxn modelId="{139EBFB1-4FC9-4961-BC5D-AA79017E59DE}" type="presOf" srcId="{33BFCB64-B38D-4259-B543-DA8CF315BDAC}" destId="{8A2AE035-48FD-462A-98B6-DC3388A3273D}" srcOrd="0" destOrd="0" presId="urn:microsoft.com/office/officeart/2005/8/layout/cycle2"/>
    <dgm:cxn modelId="{14B21548-CE9F-4ED7-9BFC-1B6BA1DE6413}" type="presOf" srcId="{35D57708-F3B1-49B3-AF67-DD8807179CB7}" destId="{C6F69A06-9CFB-4C5E-8708-67709F572FDF}" srcOrd="1" destOrd="0" presId="urn:microsoft.com/office/officeart/2005/8/layout/cycle2"/>
    <dgm:cxn modelId="{F573CE83-32CA-49BB-9CA2-5A16DBDB6266}" type="presOf" srcId="{46137686-7FC0-40A7-9629-887A761DF408}" destId="{E7DB0CF9-9DD4-4674-8184-6AF860979D01}" srcOrd="0" destOrd="0" presId="urn:microsoft.com/office/officeart/2005/8/layout/cycle2"/>
    <dgm:cxn modelId="{1FC5EE33-1283-4879-AFC2-F0D0D856DFDE}" type="presOf" srcId="{54CE9F1E-BC7B-4AAB-B7B3-7144F7B4D409}" destId="{DA54B55B-2D95-4C8B-A365-E13F67DEAC92}" srcOrd="0" destOrd="0" presId="urn:microsoft.com/office/officeart/2005/8/layout/cycle2"/>
    <dgm:cxn modelId="{80AC874C-831C-4863-A89E-DA58FA61B78B}" type="presOf" srcId="{DF37A550-C4A6-43D8-9919-9D9CEACF98AF}" destId="{55AE49C8-7D1D-4539-B377-D45ADE9B36FE}" srcOrd="0" destOrd="0" presId="urn:microsoft.com/office/officeart/2005/8/layout/cycle2"/>
    <dgm:cxn modelId="{6C72066C-9A5A-4076-BB2D-A6B0FDE5CD00}" srcId="{54CE9F1E-BC7B-4AAB-B7B3-7144F7B4D409}" destId="{215D4210-C2BE-4A39-A9BE-81810BDEF7AB}" srcOrd="3" destOrd="0" parTransId="{866BB555-08F2-4B09-B7A7-3D396D5FBC79}" sibTransId="{EB80A985-DBE5-4121-B93A-266952CABE24}"/>
    <dgm:cxn modelId="{CE47B427-3BDD-4B82-9B51-2CDFC7FAE59B}" srcId="{54CE9F1E-BC7B-4AAB-B7B3-7144F7B4D409}" destId="{68C226F2-A5C1-44D3-8DFA-FE57B600F387}" srcOrd="2" destOrd="0" parTransId="{B5F730E4-2DC5-4F3F-BBFE-15E3DEB042B3}" sibTransId="{84006C35-50D3-4135-8FA0-F5936B0ECB35}"/>
    <dgm:cxn modelId="{B6A40674-FCEB-4EE5-ADA5-B92958DDB9ED}" srcId="{54CE9F1E-BC7B-4AAB-B7B3-7144F7B4D409}" destId="{FC819292-D233-4437-92E6-42E2F6B4E795}" srcOrd="1" destOrd="0" parTransId="{9BC3A07E-9009-4E60-91A1-6B25E8129F08}" sibTransId="{35D57708-F3B1-49B3-AF67-DD8807179CB7}"/>
    <dgm:cxn modelId="{84467005-D28C-407B-B579-CDDCF3231404}" type="presOf" srcId="{FC819292-D233-4437-92E6-42E2F6B4E795}" destId="{2A47AD62-B8E2-4E18-A14E-8276E74A6D7B}" srcOrd="0" destOrd="0" presId="urn:microsoft.com/office/officeart/2005/8/layout/cycle2"/>
    <dgm:cxn modelId="{E7B7A745-09D5-4D71-ADC3-36F40AD2C875}" type="presOf" srcId="{35D57708-F3B1-49B3-AF67-DD8807179CB7}" destId="{B4359A5E-9F9F-46F3-AB32-59AF71DE9329}" srcOrd="0" destOrd="0" presId="urn:microsoft.com/office/officeart/2005/8/layout/cycle2"/>
    <dgm:cxn modelId="{FF3365BB-B2BC-47B4-9D1B-B45F7DD7E6A1}" srcId="{54CE9F1E-BC7B-4AAB-B7B3-7144F7B4D409}" destId="{46137686-7FC0-40A7-9629-887A761DF408}" srcOrd="0" destOrd="0" parTransId="{DCC3C6BE-1885-4C1E-BCD4-674159C77034}" sibTransId="{6FB90557-8F9A-4072-AD39-4BA2145C5F06}"/>
    <dgm:cxn modelId="{9116A460-EF47-4211-ADC8-D62AAA9DED5B}" type="presParOf" srcId="{DA54B55B-2D95-4C8B-A365-E13F67DEAC92}" destId="{E7DB0CF9-9DD4-4674-8184-6AF860979D01}" srcOrd="0" destOrd="0" presId="urn:microsoft.com/office/officeart/2005/8/layout/cycle2"/>
    <dgm:cxn modelId="{B8FB5198-F593-4158-B346-6AE2356B45A9}" type="presParOf" srcId="{DA54B55B-2D95-4C8B-A365-E13F67DEAC92}" destId="{9B6342F6-EE5C-4401-BBFF-434375B5000F}" srcOrd="1" destOrd="0" presId="urn:microsoft.com/office/officeart/2005/8/layout/cycle2"/>
    <dgm:cxn modelId="{75D75E0D-3B5F-4D61-8B56-2D1E6A608D8F}" type="presParOf" srcId="{9B6342F6-EE5C-4401-BBFF-434375B5000F}" destId="{E2B7B5F7-6983-4A26-B8CB-C147B46EF1CD}" srcOrd="0" destOrd="0" presId="urn:microsoft.com/office/officeart/2005/8/layout/cycle2"/>
    <dgm:cxn modelId="{84450EF8-2C68-4FD1-B260-FF46B938250E}" type="presParOf" srcId="{DA54B55B-2D95-4C8B-A365-E13F67DEAC92}" destId="{2A47AD62-B8E2-4E18-A14E-8276E74A6D7B}" srcOrd="2" destOrd="0" presId="urn:microsoft.com/office/officeart/2005/8/layout/cycle2"/>
    <dgm:cxn modelId="{D6A22B8A-526D-4A50-863E-ABC168B6BE8C}" type="presParOf" srcId="{DA54B55B-2D95-4C8B-A365-E13F67DEAC92}" destId="{B4359A5E-9F9F-46F3-AB32-59AF71DE9329}" srcOrd="3" destOrd="0" presId="urn:microsoft.com/office/officeart/2005/8/layout/cycle2"/>
    <dgm:cxn modelId="{14E299BE-58E9-4F12-859C-A133417C23BA}" type="presParOf" srcId="{B4359A5E-9F9F-46F3-AB32-59AF71DE9329}" destId="{C6F69A06-9CFB-4C5E-8708-67709F572FDF}" srcOrd="0" destOrd="0" presId="urn:microsoft.com/office/officeart/2005/8/layout/cycle2"/>
    <dgm:cxn modelId="{C9918256-0D53-441A-8F21-232773FE92AA}" type="presParOf" srcId="{DA54B55B-2D95-4C8B-A365-E13F67DEAC92}" destId="{ADB12843-3386-4917-9096-3ED8F51FC373}" srcOrd="4" destOrd="0" presId="urn:microsoft.com/office/officeart/2005/8/layout/cycle2"/>
    <dgm:cxn modelId="{D58AF6D9-A638-4B93-AD8B-9D41DC0F5813}" type="presParOf" srcId="{DA54B55B-2D95-4C8B-A365-E13F67DEAC92}" destId="{792F7CF6-D1AA-43C6-841D-BA3DD3A1A8E7}" srcOrd="5" destOrd="0" presId="urn:microsoft.com/office/officeart/2005/8/layout/cycle2"/>
    <dgm:cxn modelId="{92F7D8D1-ADB7-416C-8EC8-5E5B33D334F0}" type="presParOf" srcId="{792F7CF6-D1AA-43C6-841D-BA3DD3A1A8E7}" destId="{3708CEF4-53BA-4AAB-8A12-9215DEA3261C}" srcOrd="0" destOrd="0" presId="urn:microsoft.com/office/officeart/2005/8/layout/cycle2"/>
    <dgm:cxn modelId="{2AFE53FA-BB4C-4FC8-97F3-BF3402C54E29}" type="presParOf" srcId="{DA54B55B-2D95-4C8B-A365-E13F67DEAC92}" destId="{E679EF2F-9BFE-4F5A-82D3-B5BC6BAECC60}" srcOrd="6" destOrd="0" presId="urn:microsoft.com/office/officeart/2005/8/layout/cycle2"/>
    <dgm:cxn modelId="{D720A6A2-25EF-4AFA-8D2A-00D5D09885C5}" type="presParOf" srcId="{DA54B55B-2D95-4C8B-A365-E13F67DEAC92}" destId="{08CC42CC-702B-4B22-8C0D-1AFE23E3D0EC}" srcOrd="7" destOrd="0" presId="urn:microsoft.com/office/officeart/2005/8/layout/cycle2"/>
    <dgm:cxn modelId="{FBB26C71-9FDF-48DB-8A98-575C0EDCF7CB}" type="presParOf" srcId="{08CC42CC-702B-4B22-8C0D-1AFE23E3D0EC}" destId="{2E2212DA-98F1-4327-AC51-D0ED4C21A826}" srcOrd="0" destOrd="0" presId="urn:microsoft.com/office/officeart/2005/8/layout/cycle2"/>
    <dgm:cxn modelId="{CAAEB989-B758-4F7F-9097-7B7ED4B2C712}" type="presParOf" srcId="{DA54B55B-2D95-4C8B-A365-E13F67DEAC92}" destId="{55AE49C8-7D1D-4539-B377-D45ADE9B36FE}" srcOrd="8" destOrd="0" presId="urn:microsoft.com/office/officeart/2005/8/layout/cycle2"/>
    <dgm:cxn modelId="{52D7A725-EE2E-44D8-B9AB-3EFF22DFFA06}" type="presParOf" srcId="{DA54B55B-2D95-4C8B-A365-E13F67DEAC92}" destId="{8A2AE035-48FD-462A-98B6-DC3388A3273D}" srcOrd="9" destOrd="0" presId="urn:microsoft.com/office/officeart/2005/8/layout/cycle2"/>
    <dgm:cxn modelId="{39A0F920-34F8-4734-BC55-DF0F70D53628}" type="presParOf" srcId="{8A2AE035-48FD-462A-98B6-DC3388A3273D}" destId="{6A2280E2-8DF7-467E-8C0A-AC72257363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0CF9-9DD4-4674-8184-6AF860979D01}">
      <dsp:nvSpPr>
        <dsp:cNvPr id="0" name=""/>
        <dsp:cNvSpPr/>
      </dsp:nvSpPr>
      <dsp:spPr>
        <a:xfrm>
          <a:off x="2622529" y="-184592"/>
          <a:ext cx="2027748" cy="197663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Specify the Need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(+ Market Sounding)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2919486" y="104879"/>
        <a:ext cx="1433834" cy="1397691"/>
      </dsp:txXfrm>
    </dsp:sp>
    <dsp:sp modelId="{9B6342F6-EE5C-4401-BBFF-434375B5000F}">
      <dsp:nvSpPr>
        <dsp:cNvPr id="0" name=""/>
        <dsp:cNvSpPr/>
      </dsp:nvSpPr>
      <dsp:spPr>
        <a:xfrm rot="2160000">
          <a:off x="4499771" y="1236689"/>
          <a:ext cx="209921" cy="541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>
        <a:off x="4505785" y="1326407"/>
        <a:ext cx="146945" cy="324680"/>
      </dsp:txXfrm>
    </dsp:sp>
    <dsp:sp modelId="{2A47AD62-B8E2-4E18-A14E-8276E74A6D7B}">
      <dsp:nvSpPr>
        <dsp:cNvPr id="0" name=""/>
        <dsp:cNvSpPr/>
      </dsp:nvSpPr>
      <dsp:spPr>
        <a:xfrm>
          <a:off x="4568799" y="1229455"/>
          <a:ext cx="2027748" cy="1976633"/>
        </a:xfrm>
        <a:prstGeom prst="ellips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Identify Suppliers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4865756" y="1518926"/>
        <a:ext cx="1433834" cy="1397691"/>
      </dsp:txXfrm>
    </dsp:sp>
    <dsp:sp modelId="{B4359A5E-9F9F-46F3-AB32-59AF71DE9329}">
      <dsp:nvSpPr>
        <dsp:cNvPr id="0" name=""/>
        <dsp:cNvSpPr/>
      </dsp:nvSpPr>
      <dsp:spPr>
        <a:xfrm rot="6480000">
          <a:off x="5100477" y="3085140"/>
          <a:ext cx="224918" cy="541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5144640" y="3161280"/>
        <a:ext cx="157443" cy="324680"/>
      </dsp:txXfrm>
    </dsp:sp>
    <dsp:sp modelId="{ADB12843-3386-4917-9096-3ED8F51FC373}">
      <dsp:nvSpPr>
        <dsp:cNvPr id="0" name=""/>
        <dsp:cNvSpPr/>
      </dsp:nvSpPr>
      <dsp:spPr>
        <a:xfrm>
          <a:off x="3825390" y="3517433"/>
          <a:ext cx="2027748" cy="1976633"/>
        </a:xfrm>
        <a:prstGeom prst="ellipse">
          <a:avLst/>
        </a:prstGeom>
        <a:solidFill>
          <a:srgbClr val="FF6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Invite Tenders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4122347" y="3806904"/>
        <a:ext cx="1433834" cy="1397691"/>
      </dsp:txXfrm>
    </dsp:sp>
    <dsp:sp modelId="{792F7CF6-D1AA-43C6-841D-BA3DD3A1A8E7}">
      <dsp:nvSpPr>
        <dsp:cNvPr id="0" name=""/>
        <dsp:cNvSpPr/>
      </dsp:nvSpPr>
      <dsp:spPr>
        <a:xfrm rot="10800000">
          <a:off x="3541910" y="4235183"/>
          <a:ext cx="200326" cy="541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3602008" y="4343409"/>
        <a:ext cx="140228" cy="324680"/>
      </dsp:txXfrm>
    </dsp:sp>
    <dsp:sp modelId="{E679EF2F-9BFE-4F5A-82D3-B5BC6BAECC60}">
      <dsp:nvSpPr>
        <dsp:cNvPr id="0" name=""/>
        <dsp:cNvSpPr/>
      </dsp:nvSpPr>
      <dsp:spPr>
        <a:xfrm>
          <a:off x="1419668" y="3517433"/>
          <a:ext cx="2027748" cy="197663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Evaluate Tenders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1716625" y="3806904"/>
        <a:ext cx="1433834" cy="1397691"/>
      </dsp:txXfrm>
    </dsp:sp>
    <dsp:sp modelId="{08CC42CC-702B-4B22-8C0D-1AFE23E3D0EC}">
      <dsp:nvSpPr>
        <dsp:cNvPr id="0" name=""/>
        <dsp:cNvSpPr/>
      </dsp:nvSpPr>
      <dsp:spPr>
        <a:xfrm rot="15120000">
          <a:off x="1951346" y="3097248"/>
          <a:ext cx="224918" cy="541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1995509" y="3237560"/>
        <a:ext cx="157443" cy="324680"/>
      </dsp:txXfrm>
    </dsp:sp>
    <dsp:sp modelId="{55AE49C8-7D1D-4539-B377-D45ADE9B36FE}">
      <dsp:nvSpPr>
        <dsp:cNvPr id="0" name=""/>
        <dsp:cNvSpPr/>
      </dsp:nvSpPr>
      <dsp:spPr>
        <a:xfrm>
          <a:off x="676259" y="1229455"/>
          <a:ext cx="2027748" cy="1976633"/>
        </a:xfrm>
        <a:prstGeom prst="ellipse">
          <a:avLst/>
        </a:prstGeom>
        <a:solidFill>
          <a:srgbClr val="B38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Award Contract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973216" y="1518926"/>
        <a:ext cx="1433834" cy="1397691"/>
      </dsp:txXfrm>
    </dsp:sp>
    <dsp:sp modelId="{8A2AE035-48FD-462A-98B6-DC3388A3273D}">
      <dsp:nvSpPr>
        <dsp:cNvPr id="0" name=""/>
        <dsp:cNvSpPr/>
      </dsp:nvSpPr>
      <dsp:spPr>
        <a:xfrm rot="19440000">
          <a:off x="2553501" y="1243674"/>
          <a:ext cx="209921" cy="541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>
        <a:off x="2559515" y="1370408"/>
        <a:ext cx="146945" cy="32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0744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20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0CFC248-E7E6-462E-BCC8-39D36D096D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674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20" y="0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90E3FAE5-E067-4AB4-9375-411D66A280C8}" type="datetimeFigureOut">
              <a:rPr lang="en-US" smtClean="0"/>
              <a:pPr/>
              <a:t>7/27/2017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8"/>
            <a:ext cx="5316220" cy="4399121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20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FE348FA5-F352-4719-ADD5-15392DCCC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1535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0549" indent="-280549">
              <a:buAutoNum type="romanLcParenBoth"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6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439" indent="-224439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65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39" indent="-224439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3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0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WattsDSC_0055_retouchedforPP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"/>
          <a:stretch/>
        </p:blipFill>
        <p:spPr>
          <a:xfrm>
            <a:off x="0" y="815070"/>
            <a:ext cx="9144000" cy="6042930"/>
          </a:xfrm>
          <a:prstGeom prst="rect">
            <a:avLst/>
          </a:prstGeom>
        </p:spPr>
      </p:pic>
      <p:pic>
        <p:nvPicPr>
          <p:cNvPr id="17" name="Picture 16" descr="ox_small_cmyk_pos_rec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91" y="178883"/>
            <a:ext cx="1621605" cy="49949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0536" y="262360"/>
            <a:ext cx="52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Department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51520" y="1772816"/>
            <a:ext cx="5377435" cy="252028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8" name="Picture 14" descr="ox_rec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rgbClr val="000066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428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647" y="1428737"/>
            <a:ext cx="8215342" cy="435770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28600" y="1524000"/>
            <a:ext cx="4191000" cy="5181600"/>
            <a:chOff x="228600" y="1524000"/>
            <a:chExt cx="4191000" cy="5181600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28600" y="1524000"/>
              <a:ext cx="4191000" cy="5181600"/>
              <a:chOff x="228600" y="1524000"/>
              <a:chExt cx="4191000" cy="5181600"/>
            </a:xfrm>
          </p:grpSpPr>
          <p:sp>
            <p:nvSpPr>
              <p:cNvPr id="9" name="Rectangle 432"/>
              <p:cNvSpPr>
                <a:spLocks noChangeArrowheads="1"/>
              </p:cNvSpPr>
              <p:nvPr userDrawn="1"/>
            </p:nvSpPr>
            <p:spPr bwMode="auto">
              <a:xfrm>
                <a:off x="228600" y="1524000"/>
                <a:ext cx="4191000" cy="5181600"/>
              </a:xfrm>
              <a:prstGeom prst="rect">
                <a:avLst/>
              </a:prstGeom>
              <a:solidFill>
                <a:srgbClr val="BEC5C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GB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 userDrawn="1"/>
            </p:nvSpPr>
            <p:spPr bwMode="auto">
              <a:xfrm>
                <a:off x="228600" y="6369050"/>
                <a:ext cx="4191000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100" dirty="0">
                    <a:solidFill>
                      <a:srgbClr val="002147"/>
                    </a:solidFill>
                    <a:latin typeface="Microsoft Sans Serif" pitchFamily="34" charset="0"/>
                  </a:rPr>
                  <a:t>Finance Division  23-38 Hythe Bridge Street   Oxford OX1 2EP</a:t>
                </a:r>
              </a:p>
            </p:txBody>
          </p:sp>
        </p:grpSp>
        <p:sp>
          <p:nvSpPr>
            <p:cNvPr id="12" name="Rectangle 436"/>
            <p:cNvSpPr>
              <a:spLocks noChangeArrowheads="1"/>
            </p:cNvSpPr>
            <p:nvPr userDrawn="1"/>
          </p:nvSpPr>
          <p:spPr bwMode="auto">
            <a:xfrm>
              <a:off x="304800" y="1524000"/>
              <a:ext cx="1143000" cy="4572000"/>
            </a:xfrm>
            <a:prstGeom prst="rect">
              <a:avLst/>
            </a:prstGeom>
            <a:solidFill>
              <a:srgbClr val="F1E3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GB" dirty="0">
                <a:solidFill>
                  <a:srgbClr val="000066"/>
                </a:solidFill>
              </a:endParaRPr>
            </a:p>
          </p:txBody>
        </p:sp>
        <p:pic>
          <p:nvPicPr>
            <p:cNvPr id="14" name="Picture 440" descr="H:\Branding 2009\Photos\iStock_000006003979XSmall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4419600"/>
              <a:ext cx="2514600" cy="1666875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0" y="0"/>
            <a:ext cx="9144000" cy="1524000"/>
            <a:chOff x="0" y="0"/>
            <a:chExt cx="9144000" cy="1524000"/>
          </a:xfrm>
        </p:grpSpPr>
        <p:sp>
          <p:nvSpPr>
            <p:cNvPr id="7" name="Rectangle 426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524000"/>
            </a:xfrm>
            <a:prstGeom prst="rect">
              <a:avLst/>
            </a:prstGeom>
            <a:solidFill>
              <a:srgbClr val="00214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GB" dirty="0">
                <a:solidFill>
                  <a:srgbClr val="000066"/>
                </a:solidFill>
              </a:endParaRPr>
            </a:p>
          </p:txBody>
        </p:sp>
        <p:pic>
          <p:nvPicPr>
            <p:cNvPr id="8" name="Picture 43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363538"/>
              <a:ext cx="2971800" cy="93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28728" y="2714620"/>
            <a:ext cx="734377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1" i="0" baseline="0"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24" y="4857760"/>
            <a:ext cx="4329098" cy="895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[Name of Trainer]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57330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solidFill>
                  <a:srgbClr val="C5D2E0"/>
                </a:solidFill>
              </a:endParaRPr>
            </a:p>
          </p:txBody>
        </p:sp>
        <p:pic>
          <p:nvPicPr>
            <p:cNvPr id="8" name="Picture 14" descr="ox_rec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rgbClr val="000066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428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C5D2E0"/>
              </a:solidFill>
            </a:endParaRPr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647" y="1428737"/>
            <a:ext cx="8215342" cy="435770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90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Purchasing in R12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6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9" name="Picture 14" descr="ox_rec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/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solidFill>
                  <a:srgbClr val="000066"/>
                </a:solidFill>
              </a:endParaRPr>
            </a:p>
          </p:txBody>
        </p:sp>
        <p:pic>
          <p:nvPicPr>
            <p:cNvPr id="9" name="Picture 14" descr="ox_rec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000066"/>
                </a:solidFill>
              </a:rPr>
              <a:t>Introduction to the Purchase to Pay Process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1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 spd="slow"/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3518" y="2698487"/>
            <a:ext cx="5408602" cy="1470025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</a:rPr>
              <a:t>Identify Suppliers</a:t>
            </a:r>
            <a:endParaRPr lang="en-GB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Tm="245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Suppliers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1477590"/>
              </p:ext>
            </p:extLst>
          </p:nvPr>
        </p:nvGraphicFramePr>
        <p:xfrm>
          <a:off x="922452" y="264076"/>
          <a:ext cx="7272808" cy="530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60621"/>
      </p:ext>
    </p:extLst>
  </p:cSld>
  <p:clrMapOvr>
    <a:masterClrMapping/>
  </p:clrMapOvr>
  <p:transition spd="slow" advTm="15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Suppliers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" y="260648"/>
            <a:ext cx="8229600" cy="1143000"/>
          </a:xfrm>
        </p:spPr>
        <p:txBody>
          <a:bodyPr/>
          <a:lstStyle/>
          <a:p>
            <a:r>
              <a:rPr lang="en-GB" dirty="0" smtClean="0"/>
              <a:t>Identify Suppliers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7504" y="1052736"/>
            <a:ext cx="8784976" cy="4460612"/>
          </a:xfrm>
        </p:spPr>
        <p:txBody>
          <a:bodyPr>
            <a:normAutofit/>
          </a:bodyPr>
          <a:lstStyle/>
          <a:p>
            <a:pPr marL="5334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000" dirty="0" smtClean="0"/>
              <a:t>Review University preferred supplier listing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000" dirty="0" smtClean="0"/>
              <a:t>Due diligence</a:t>
            </a:r>
          </a:p>
          <a:p>
            <a:pPr marL="933450" lvl="2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600" dirty="0" smtClean="0"/>
              <a:t>Technical knowledge &amp; experience</a:t>
            </a:r>
          </a:p>
          <a:p>
            <a:pPr marL="933450" lvl="2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600" dirty="0" smtClean="0"/>
              <a:t>Capability / capacity</a:t>
            </a:r>
          </a:p>
          <a:p>
            <a:pPr marL="933450" lvl="2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600" dirty="0" smtClean="0"/>
              <a:t>Economic / financial standing</a:t>
            </a:r>
          </a:p>
          <a:p>
            <a:pPr marL="5334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000" dirty="0" smtClean="0"/>
              <a:t>Supplier Questionnaire or Suitability Checklist</a:t>
            </a:r>
          </a:p>
          <a:p>
            <a:pPr marL="933450" lvl="2" indent="-342900">
              <a:spcAft>
                <a:spcPts val="1200"/>
              </a:spcAft>
              <a:buFont typeface="Arial" pitchFamily="34" charset="0"/>
              <a:buChar char="•"/>
            </a:pPr>
            <a:endParaRPr lang="en-GB" sz="2600" dirty="0" smtClean="0"/>
          </a:p>
          <a:p>
            <a:pPr lvl="1"/>
            <a:endParaRPr lang="en-GB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921230"/>
      </p:ext>
    </p:extLst>
  </p:cSld>
  <p:clrMapOvr>
    <a:masterClrMapping/>
  </p:clrMapOvr>
  <p:transition spd="slow" advTm="1161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Suppliers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840" y="413792"/>
            <a:ext cx="8229600" cy="1143000"/>
          </a:xfrm>
        </p:spPr>
        <p:txBody>
          <a:bodyPr/>
          <a:lstStyle/>
          <a:p>
            <a:r>
              <a:rPr lang="en-GB" dirty="0" smtClean="0"/>
              <a:t>Supplier Due Diligence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19064" y="3212976"/>
            <a:ext cx="8424936" cy="1728192"/>
          </a:xfrm>
        </p:spPr>
        <p:txBody>
          <a:bodyPr>
            <a:noAutofit/>
          </a:bodyPr>
          <a:lstStyle/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endParaRPr lang="en-GB" sz="3200" dirty="0" smtClean="0"/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endParaRPr lang="en-GB" sz="3200" dirty="0" smtClean="0"/>
          </a:p>
          <a:p>
            <a:pPr lvl="1"/>
            <a:endParaRPr lang="en-GB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772816"/>
            <a:ext cx="3816424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bg1">
                    <a:lumMod val="75000"/>
                  </a:schemeClr>
                </a:solidFill>
              </a:rPr>
              <a:t>Before ITT issued </a:t>
            </a:r>
          </a:p>
          <a:p>
            <a:pPr algn="ctr"/>
            <a:r>
              <a:rPr lang="en-GB" sz="3000" dirty="0" smtClean="0">
                <a:solidFill>
                  <a:schemeClr val="bg1">
                    <a:lumMod val="75000"/>
                  </a:schemeClr>
                </a:solidFill>
              </a:rPr>
              <a:t>(to create short-list)</a:t>
            </a:r>
            <a:endParaRPr lang="en-GB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4048" y="1772816"/>
            <a:ext cx="3816424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bg1">
                    <a:lumMod val="75000"/>
                  </a:schemeClr>
                </a:solidFill>
              </a:rPr>
              <a:t>When the ITT is issued</a:t>
            </a:r>
            <a:endParaRPr lang="en-GB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67944" y="2168860"/>
            <a:ext cx="1080120" cy="792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bg1">
                    <a:lumMod val="75000"/>
                  </a:schemeClr>
                </a:solidFill>
              </a:rPr>
              <a:t>OR</a:t>
            </a:r>
            <a:endParaRPr lang="en-GB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80543"/>
      </p:ext>
    </p:extLst>
  </p:cSld>
  <p:clrMapOvr>
    <a:masterClrMapping/>
  </p:clrMapOvr>
  <p:transition spd="slow" advTm="61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Suppliers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Supplier Questionnaire Template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7504" y="1052736"/>
            <a:ext cx="8964488" cy="4752528"/>
          </a:xfrm>
        </p:spPr>
        <p:txBody>
          <a:bodyPr>
            <a:normAutofit/>
          </a:bodyPr>
          <a:lstStyle/>
          <a:p>
            <a:pPr marL="533400" lvl="1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GB" sz="3100" dirty="0" smtClean="0"/>
              <a:t>Suppliers self-certify - verification prior to contract award</a:t>
            </a:r>
          </a:p>
          <a:p>
            <a:pPr marL="533400" lvl="1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GB" sz="3100" dirty="0" smtClean="0"/>
              <a:t>Standard questions - can be supplemented if a specific standard / qualification is required</a:t>
            </a:r>
          </a:p>
          <a:p>
            <a:pPr marL="533400" lvl="1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GB" sz="3100" dirty="0" smtClean="0"/>
              <a:t>Questions should be relevant and proportionate (avoid artificial discrimination) </a:t>
            </a:r>
          </a:p>
          <a:p>
            <a:pPr lvl="1"/>
            <a:endParaRPr lang="en-GB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999087"/>
      </p:ext>
    </p:extLst>
  </p:cSld>
  <p:clrMapOvr>
    <a:masterClrMapping/>
  </p:clrMapOvr>
  <p:transition spd="slow" advTm="121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7|3.2|3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3|16.6"/>
</p:tagLst>
</file>

<file path=ppt/theme/theme1.xml><?xml version="1.0" encoding="utf-8"?>
<a:theme xmlns:a="http://schemas.openxmlformats.org/drawingml/2006/main" name="Non-IT_Training_v1.0">
  <a:themeElements>
    <a:clrScheme name="FinanceTraining">
      <a:dk1>
        <a:srgbClr val="000066"/>
      </a:dk1>
      <a:lt1>
        <a:srgbClr val="C5D2E0"/>
      </a:lt1>
      <a:dk2>
        <a:srgbClr val="000066"/>
      </a:dk2>
      <a:lt2>
        <a:srgbClr val="2D2DFF"/>
      </a:lt2>
      <a:accent1>
        <a:srgbClr val="FF0000"/>
      </a:accent1>
      <a:accent2>
        <a:srgbClr val="00B050"/>
      </a:accent2>
      <a:accent3>
        <a:srgbClr val="FFFFFF"/>
      </a:accent3>
      <a:accent4>
        <a:srgbClr val="00B0F0"/>
      </a:accent4>
      <a:accent5>
        <a:srgbClr val="FFFF00"/>
      </a:accent5>
      <a:accent6>
        <a:srgbClr val="6AFF6A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on-IT_Training_v1.0">
  <a:themeElements>
    <a:clrScheme name="FinanceTraining">
      <a:dk1>
        <a:srgbClr val="000066"/>
      </a:dk1>
      <a:lt1>
        <a:srgbClr val="C5D2E0"/>
      </a:lt1>
      <a:dk2>
        <a:srgbClr val="000066"/>
      </a:dk2>
      <a:lt2>
        <a:srgbClr val="2D2DFF"/>
      </a:lt2>
      <a:accent1>
        <a:srgbClr val="FF0000"/>
      </a:accent1>
      <a:accent2>
        <a:srgbClr val="00B050"/>
      </a:accent2>
      <a:accent3>
        <a:srgbClr val="FFFFFF"/>
      </a:accent3>
      <a:accent4>
        <a:srgbClr val="00B0F0"/>
      </a:accent4>
      <a:accent5>
        <a:srgbClr val="FFFF00"/>
      </a:accent5>
      <a:accent6>
        <a:srgbClr val="6AFF6A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Non-IT_Training_v1.0</Template>
  <TotalTime>6469</TotalTime>
  <Words>108</Words>
  <Application>Microsoft Office PowerPoint</Application>
  <PresentationFormat>On-screen Show (4:3)</PresentationFormat>
  <Paragraphs>33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Microsoft Sans Serif</vt:lpstr>
      <vt:lpstr>Wingdings</vt:lpstr>
      <vt:lpstr>Wingdings 2</vt:lpstr>
      <vt:lpstr>Non-IT_Training_v1.0</vt:lpstr>
      <vt:lpstr>1_Non-IT_Training_v1.0</vt:lpstr>
      <vt:lpstr>Identify Suppliers</vt:lpstr>
      <vt:lpstr>PowerPoint Presentation</vt:lpstr>
      <vt:lpstr>Identify Suppliers</vt:lpstr>
      <vt:lpstr>Supplier Due Diligence</vt:lpstr>
      <vt:lpstr>Supplier Questionnaire Template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Purchase to Pay Process</dc:title>
  <dc:creator>Czg</dc:creator>
  <cp:lastModifiedBy>Joanne Sibbald</cp:lastModifiedBy>
  <cp:revision>868</cp:revision>
  <cp:lastPrinted>2017-06-23T15:06:30Z</cp:lastPrinted>
  <dcterms:created xsi:type="dcterms:W3CDTF">2009-12-03T10:02:20Z</dcterms:created>
  <dcterms:modified xsi:type="dcterms:W3CDTF">2017-07-27T09:41:42Z</dcterms:modified>
</cp:coreProperties>
</file>