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256" r:id="rId2"/>
    <p:sldId id="373" r:id="rId3"/>
    <p:sldId id="368" r:id="rId4"/>
    <p:sldId id="371" r:id="rId5"/>
    <p:sldId id="372" r:id="rId6"/>
    <p:sldId id="320" r:id="rId7"/>
    <p:sldId id="322" r:id="rId8"/>
    <p:sldId id="323" r:id="rId9"/>
  </p:sldIdLst>
  <p:sldSz cx="9144000" cy="6858000" type="screen4x3"/>
  <p:notesSz cx="6645275"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09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81D9"/>
    <a:srgbClr val="21C5FF"/>
    <a:srgbClr val="FFFF01"/>
    <a:srgbClr val="21FF85"/>
    <a:srgbClr val="FF6161"/>
    <a:srgbClr val="8181FF"/>
    <a:srgbClr val="000000"/>
    <a:srgbClr val="C5D2E0"/>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01" autoAdjust="0"/>
    <p:restoredTop sz="75782" autoAdjust="0"/>
  </p:normalViewPr>
  <p:slideViewPr>
    <p:cSldViewPr>
      <p:cViewPr varScale="1">
        <p:scale>
          <a:sx n="48" d="100"/>
          <a:sy n="48" d="100"/>
        </p:scale>
        <p:origin x="201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214" y="-108"/>
      </p:cViewPr>
      <p:guideLst>
        <p:guide orient="horz" pos="3079"/>
        <p:guide pos="209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CE9F1E-BC7B-4AAB-B7B3-7144F7B4D40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6137686-7FC0-40A7-9629-887A761DF408}">
      <dgm:prSet phldrT="[Text]" custT="1"/>
      <dgm:spPr>
        <a:solidFill>
          <a:srgbClr val="FFFF00"/>
        </a:solidFill>
      </dgm:spPr>
      <dgm:t>
        <a:bodyPr lIns="0" tIns="0" rIns="0" bIns="0"/>
        <a:lstStyle/>
        <a:p>
          <a:r>
            <a:rPr lang="en-GB" sz="2000" dirty="0" smtClean="0">
              <a:solidFill>
                <a:srgbClr val="000000"/>
              </a:solidFill>
            </a:rPr>
            <a:t>Specify the Need </a:t>
          </a:r>
        </a:p>
        <a:p>
          <a:r>
            <a:rPr lang="en-GB" sz="2000" dirty="0" smtClean="0">
              <a:solidFill>
                <a:srgbClr val="000000"/>
              </a:solidFill>
            </a:rPr>
            <a:t>(+ Market Sounding)</a:t>
          </a:r>
          <a:endParaRPr lang="en-GB" sz="2000" dirty="0">
            <a:solidFill>
              <a:srgbClr val="000000"/>
            </a:solidFill>
          </a:endParaRPr>
        </a:p>
      </dgm:t>
    </dgm:pt>
    <dgm:pt modelId="{DCC3C6BE-1885-4C1E-BCD4-674159C77034}" type="parTrans" cxnId="{FF3365BB-B2BC-47B4-9D1B-B45F7DD7E6A1}">
      <dgm:prSet/>
      <dgm:spPr/>
      <dgm:t>
        <a:bodyPr/>
        <a:lstStyle/>
        <a:p>
          <a:endParaRPr lang="en-GB" sz="2000">
            <a:solidFill>
              <a:srgbClr val="000000"/>
            </a:solidFill>
          </a:endParaRPr>
        </a:p>
      </dgm:t>
    </dgm:pt>
    <dgm:pt modelId="{6FB90557-8F9A-4072-AD39-4BA2145C5F06}" type="sibTrans" cxnId="{FF3365BB-B2BC-47B4-9D1B-B45F7DD7E6A1}">
      <dgm:prSet custT="1"/>
      <dgm:spPr/>
      <dgm:t>
        <a:bodyPr/>
        <a:lstStyle/>
        <a:p>
          <a:endParaRPr lang="en-GB" sz="2000" dirty="0">
            <a:solidFill>
              <a:srgbClr val="000000"/>
            </a:solidFill>
          </a:endParaRPr>
        </a:p>
      </dgm:t>
    </dgm:pt>
    <dgm:pt modelId="{FC819292-D233-4437-92E6-42E2F6B4E795}">
      <dgm:prSet phldrT="[Text]" custT="1"/>
      <dgm:spPr>
        <a:solidFill>
          <a:srgbClr val="21C5FF"/>
        </a:solidFill>
      </dgm:spPr>
      <dgm:t>
        <a:bodyPr lIns="0" tIns="0" rIns="0" bIns="0"/>
        <a:lstStyle/>
        <a:p>
          <a:r>
            <a:rPr lang="en-GB" sz="2000" dirty="0" smtClean="0">
              <a:solidFill>
                <a:srgbClr val="000000"/>
              </a:solidFill>
            </a:rPr>
            <a:t>Identify Suppliers</a:t>
          </a:r>
          <a:endParaRPr lang="en-GB" sz="2000" dirty="0">
            <a:solidFill>
              <a:srgbClr val="000000"/>
            </a:solidFill>
          </a:endParaRPr>
        </a:p>
      </dgm:t>
    </dgm:pt>
    <dgm:pt modelId="{9BC3A07E-9009-4E60-91A1-6B25E8129F08}" type="parTrans" cxnId="{B6A40674-FCEB-4EE5-ADA5-B92958DDB9ED}">
      <dgm:prSet/>
      <dgm:spPr/>
      <dgm:t>
        <a:bodyPr/>
        <a:lstStyle/>
        <a:p>
          <a:endParaRPr lang="en-GB" sz="2000">
            <a:solidFill>
              <a:srgbClr val="000000"/>
            </a:solidFill>
          </a:endParaRPr>
        </a:p>
      </dgm:t>
    </dgm:pt>
    <dgm:pt modelId="{35D57708-F3B1-49B3-AF67-DD8807179CB7}" type="sibTrans" cxnId="{B6A40674-FCEB-4EE5-ADA5-B92958DDB9ED}">
      <dgm:prSet custT="1"/>
      <dgm:spPr/>
      <dgm:t>
        <a:bodyPr/>
        <a:lstStyle/>
        <a:p>
          <a:endParaRPr lang="en-GB" sz="2000" dirty="0">
            <a:solidFill>
              <a:srgbClr val="000000"/>
            </a:solidFill>
          </a:endParaRPr>
        </a:p>
      </dgm:t>
    </dgm:pt>
    <dgm:pt modelId="{68C226F2-A5C1-44D3-8DFA-FE57B600F387}">
      <dgm:prSet phldrT="[Text]" custT="1"/>
      <dgm:spPr>
        <a:solidFill>
          <a:srgbClr val="FF6161"/>
        </a:solidFill>
      </dgm:spPr>
      <dgm:t>
        <a:bodyPr lIns="0" tIns="0" rIns="0" bIns="0"/>
        <a:lstStyle/>
        <a:p>
          <a:r>
            <a:rPr lang="en-GB" sz="2000" dirty="0" smtClean="0">
              <a:solidFill>
                <a:srgbClr val="000000"/>
              </a:solidFill>
            </a:rPr>
            <a:t>Invite Tenders</a:t>
          </a:r>
          <a:endParaRPr lang="en-GB" sz="2000" dirty="0">
            <a:solidFill>
              <a:srgbClr val="000000"/>
            </a:solidFill>
          </a:endParaRPr>
        </a:p>
      </dgm:t>
    </dgm:pt>
    <dgm:pt modelId="{B5F730E4-2DC5-4F3F-BBFE-15E3DEB042B3}" type="parTrans" cxnId="{CE47B427-3BDD-4B82-9B51-2CDFC7FAE59B}">
      <dgm:prSet/>
      <dgm:spPr/>
      <dgm:t>
        <a:bodyPr/>
        <a:lstStyle/>
        <a:p>
          <a:endParaRPr lang="en-GB" sz="2000">
            <a:solidFill>
              <a:srgbClr val="000000"/>
            </a:solidFill>
          </a:endParaRPr>
        </a:p>
      </dgm:t>
    </dgm:pt>
    <dgm:pt modelId="{84006C35-50D3-4135-8FA0-F5936B0ECB35}" type="sibTrans" cxnId="{CE47B427-3BDD-4B82-9B51-2CDFC7FAE59B}">
      <dgm:prSet custT="1"/>
      <dgm:spPr/>
      <dgm:t>
        <a:bodyPr/>
        <a:lstStyle/>
        <a:p>
          <a:endParaRPr lang="en-GB" sz="2000" dirty="0">
            <a:solidFill>
              <a:srgbClr val="000000"/>
            </a:solidFill>
          </a:endParaRPr>
        </a:p>
      </dgm:t>
    </dgm:pt>
    <dgm:pt modelId="{215D4210-C2BE-4A39-A9BE-81810BDEF7AB}">
      <dgm:prSet phldrT="[Text]" custT="1"/>
      <dgm:spPr>
        <a:solidFill>
          <a:schemeClr val="accent2">
            <a:lumMod val="60000"/>
            <a:lumOff val="40000"/>
          </a:schemeClr>
        </a:solidFill>
      </dgm:spPr>
      <dgm:t>
        <a:bodyPr lIns="0" tIns="0" rIns="0" bIns="0"/>
        <a:lstStyle/>
        <a:p>
          <a:r>
            <a:rPr lang="en-GB" sz="2000" dirty="0" smtClean="0">
              <a:solidFill>
                <a:srgbClr val="000000"/>
              </a:solidFill>
            </a:rPr>
            <a:t>Evaluate Tenders</a:t>
          </a:r>
          <a:endParaRPr lang="en-GB" sz="2000" dirty="0">
            <a:solidFill>
              <a:srgbClr val="000000"/>
            </a:solidFill>
          </a:endParaRPr>
        </a:p>
      </dgm:t>
    </dgm:pt>
    <dgm:pt modelId="{866BB555-08F2-4B09-B7A7-3D396D5FBC79}" type="parTrans" cxnId="{6C72066C-9A5A-4076-BB2D-A6B0FDE5CD00}">
      <dgm:prSet/>
      <dgm:spPr/>
      <dgm:t>
        <a:bodyPr/>
        <a:lstStyle/>
        <a:p>
          <a:endParaRPr lang="en-GB" sz="2000">
            <a:solidFill>
              <a:srgbClr val="000000"/>
            </a:solidFill>
          </a:endParaRPr>
        </a:p>
      </dgm:t>
    </dgm:pt>
    <dgm:pt modelId="{EB80A985-DBE5-4121-B93A-266952CABE24}" type="sibTrans" cxnId="{6C72066C-9A5A-4076-BB2D-A6B0FDE5CD00}">
      <dgm:prSet custT="1"/>
      <dgm:spPr/>
      <dgm:t>
        <a:bodyPr/>
        <a:lstStyle/>
        <a:p>
          <a:endParaRPr lang="en-GB" sz="2000" dirty="0">
            <a:solidFill>
              <a:srgbClr val="000000"/>
            </a:solidFill>
          </a:endParaRPr>
        </a:p>
      </dgm:t>
    </dgm:pt>
    <dgm:pt modelId="{DF37A550-C4A6-43D8-9919-9D9CEACF98AF}">
      <dgm:prSet phldrT="[Text]" custT="1"/>
      <dgm:spPr>
        <a:solidFill>
          <a:srgbClr val="B381D9"/>
        </a:solidFill>
      </dgm:spPr>
      <dgm:t>
        <a:bodyPr lIns="0" tIns="0" rIns="0" bIns="0"/>
        <a:lstStyle/>
        <a:p>
          <a:r>
            <a:rPr lang="en-GB" sz="2000" dirty="0" smtClean="0">
              <a:solidFill>
                <a:srgbClr val="000000"/>
              </a:solidFill>
            </a:rPr>
            <a:t>Award Contract</a:t>
          </a:r>
          <a:endParaRPr lang="en-GB" sz="2000" dirty="0">
            <a:solidFill>
              <a:srgbClr val="000000"/>
            </a:solidFill>
          </a:endParaRPr>
        </a:p>
      </dgm:t>
    </dgm:pt>
    <dgm:pt modelId="{0D915FC9-3070-4CC2-B64B-0732A81B7B73}" type="parTrans" cxnId="{B58A9625-8260-4376-A8B1-6DE1A9E417E6}">
      <dgm:prSet/>
      <dgm:spPr/>
      <dgm:t>
        <a:bodyPr/>
        <a:lstStyle/>
        <a:p>
          <a:endParaRPr lang="en-GB" sz="2000">
            <a:solidFill>
              <a:srgbClr val="000000"/>
            </a:solidFill>
          </a:endParaRPr>
        </a:p>
      </dgm:t>
    </dgm:pt>
    <dgm:pt modelId="{33BFCB64-B38D-4259-B543-DA8CF315BDAC}" type="sibTrans" cxnId="{B58A9625-8260-4376-A8B1-6DE1A9E417E6}">
      <dgm:prSet custT="1"/>
      <dgm:spPr/>
      <dgm:t>
        <a:bodyPr/>
        <a:lstStyle/>
        <a:p>
          <a:endParaRPr lang="en-GB" sz="2000" dirty="0">
            <a:solidFill>
              <a:srgbClr val="000000"/>
            </a:solidFill>
          </a:endParaRPr>
        </a:p>
      </dgm:t>
    </dgm:pt>
    <dgm:pt modelId="{DA54B55B-2D95-4C8B-A365-E13F67DEAC92}" type="pres">
      <dgm:prSet presAssocID="{54CE9F1E-BC7B-4AAB-B7B3-7144F7B4D409}" presName="cycle" presStyleCnt="0">
        <dgm:presLayoutVars>
          <dgm:dir/>
          <dgm:resizeHandles val="exact"/>
        </dgm:presLayoutVars>
      </dgm:prSet>
      <dgm:spPr/>
      <dgm:t>
        <a:bodyPr/>
        <a:lstStyle/>
        <a:p>
          <a:endParaRPr lang="en-GB"/>
        </a:p>
      </dgm:t>
    </dgm:pt>
    <dgm:pt modelId="{E7DB0CF9-9DD4-4674-8184-6AF860979D01}" type="pres">
      <dgm:prSet presAssocID="{46137686-7FC0-40A7-9629-887A761DF408}" presName="node" presStyleLbl="node1" presStyleIdx="0" presStyleCnt="5" custScaleX="126469" custScaleY="123281">
        <dgm:presLayoutVars>
          <dgm:bulletEnabled val="1"/>
        </dgm:presLayoutVars>
      </dgm:prSet>
      <dgm:spPr/>
      <dgm:t>
        <a:bodyPr/>
        <a:lstStyle/>
        <a:p>
          <a:endParaRPr lang="en-GB"/>
        </a:p>
      </dgm:t>
    </dgm:pt>
    <dgm:pt modelId="{9B6342F6-EE5C-4401-BBFF-434375B5000F}" type="pres">
      <dgm:prSet presAssocID="{6FB90557-8F9A-4072-AD39-4BA2145C5F06}" presName="sibTrans" presStyleLbl="sibTrans2D1" presStyleIdx="0" presStyleCnt="5"/>
      <dgm:spPr/>
      <dgm:t>
        <a:bodyPr/>
        <a:lstStyle/>
        <a:p>
          <a:endParaRPr lang="en-GB"/>
        </a:p>
      </dgm:t>
    </dgm:pt>
    <dgm:pt modelId="{E2B7B5F7-6983-4A26-B8CB-C147B46EF1CD}" type="pres">
      <dgm:prSet presAssocID="{6FB90557-8F9A-4072-AD39-4BA2145C5F06}" presName="connectorText" presStyleLbl="sibTrans2D1" presStyleIdx="0" presStyleCnt="5"/>
      <dgm:spPr/>
      <dgm:t>
        <a:bodyPr/>
        <a:lstStyle/>
        <a:p>
          <a:endParaRPr lang="en-GB"/>
        </a:p>
      </dgm:t>
    </dgm:pt>
    <dgm:pt modelId="{2A47AD62-B8E2-4E18-A14E-8276E74A6D7B}" type="pres">
      <dgm:prSet presAssocID="{FC819292-D233-4437-92E6-42E2F6B4E795}" presName="node" presStyleLbl="node1" presStyleIdx="1" presStyleCnt="5" custScaleX="126469" custScaleY="123281">
        <dgm:presLayoutVars>
          <dgm:bulletEnabled val="1"/>
        </dgm:presLayoutVars>
      </dgm:prSet>
      <dgm:spPr/>
      <dgm:t>
        <a:bodyPr/>
        <a:lstStyle/>
        <a:p>
          <a:endParaRPr lang="en-GB"/>
        </a:p>
      </dgm:t>
    </dgm:pt>
    <dgm:pt modelId="{B4359A5E-9F9F-46F3-AB32-59AF71DE9329}" type="pres">
      <dgm:prSet presAssocID="{35D57708-F3B1-49B3-AF67-DD8807179CB7}" presName="sibTrans" presStyleLbl="sibTrans2D1" presStyleIdx="1" presStyleCnt="5"/>
      <dgm:spPr/>
      <dgm:t>
        <a:bodyPr/>
        <a:lstStyle/>
        <a:p>
          <a:endParaRPr lang="en-GB"/>
        </a:p>
      </dgm:t>
    </dgm:pt>
    <dgm:pt modelId="{C6F69A06-9CFB-4C5E-8708-67709F572FDF}" type="pres">
      <dgm:prSet presAssocID="{35D57708-F3B1-49B3-AF67-DD8807179CB7}" presName="connectorText" presStyleLbl="sibTrans2D1" presStyleIdx="1" presStyleCnt="5"/>
      <dgm:spPr/>
      <dgm:t>
        <a:bodyPr/>
        <a:lstStyle/>
        <a:p>
          <a:endParaRPr lang="en-GB"/>
        </a:p>
      </dgm:t>
    </dgm:pt>
    <dgm:pt modelId="{ADB12843-3386-4917-9096-3ED8F51FC373}" type="pres">
      <dgm:prSet presAssocID="{68C226F2-A5C1-44D3-8DFA-FE57B600F387}" presName="node" presStyleLbl="node1" presStyleIdx="2" presStyleCnt="5" custScaleX="126469" custScaleY="123281">
        <dgm:presLayoutVars>
          <dgm:bulletEnabled val="1"/>
        </dgm:presLayoutVars>
      </dgm:prSet>
      <dgm:spPr/>
      <dgm:t>
        <a:bodyPr/>
        <a:lstStyle/>
        <a:p>
          <a:endParaRPr lang="en-GB"/>
        </a:p>
      </dgm:t>
    </dgm:pt>
    <dgm:pt modelId="{792F7CF6-D1AA-43C6-841D-BA3DD3A1A8E7}" type="pres">
      <dgm:prSet presAssocID="{84006C35-50D3-4135-8FA0-F5936B0ECB35}" presName="sibTrans" presStyleLbl="sibTrans2D1" presStyleIdx="2" presStyleCnt="5"/>
      <dgm:spPr/>
      <dgm:t>
        <a:bodyPr/>
        <a:lstStyle/>
        <a:p>
          <a:endParaRPr lang="en-GB"/>
        </a:p>
      </dgm:t>
    </dgm:pt>
    <dgm:pt modelId="{3708CEF4-53BA-4AAB-8A12-9215DEA3261C}" type="pres">
      <dgm:prSet presAssocID="{84006C35-50D3-4135-8FA0-F5936B0ECB35}" presName="connectorText" presStyleLbl="sibTrans2D1" presStyleIdx="2" presStyleCnt="5"/>
      <dgm:spPr/>
      <dgm:t>
        <a:bodyPr/>
        <a:lstStyle/>
        <a:p>
          <a:endParaRPr lang="en-GB"/>
        </a:p>
      </dgm:t>
    </dgm:pt>
    <dgm:pt modelId="{E679EF2F-9BFE-4F5A-82D3-B5BC6BAECC60}" type="pres">
      <dgm:prSet presAssocID="{215D4210-C2BE-4A39-A9BE-81810BDEF7AB}" presName="node" presStyleLbl="node1" presStyleIdx="3" presStyleCnt="5" custScaleX="126469" custScaleY="123281">
        <dgm:presLayoutVars>
          <dgm:bulletEnabled val="1"/>
        </dgm:presLayoutVars>
      </dgm:prSet>
      <dgm:spPr/>
      <dgm:t>
        <a:bodyPr/>
        <a:lstStyle/>
        <a:p>
          <a:endParaRPr lang="en-GB"/>
        </a:p>
      </dgm:t>
    </dgm:pt>
    <dgm:pt modelId="{08CC42CC-702B-4B22-8C0D-1AFE23E3D0EC}" type="pres">
      <dgm:prSet presAssocID="{EB80A985-DBE5-4121-B93A-266952CABE24}" presName="sibTrans" presStyleLbl="sibTrans2D1" presStyleIdx="3" presStyleCnt="5"/>
      <dgm:spPr/>
      <dgm:t>
        <a:bodyPr/>
        <a:lstStyle/>
        <a:p>
          <a:endParaRPr lang="en-GB"/>
        </a:p>
      </dgm:t>
    </dgm:pt>
    <dgm:pt modelId="{2E2212DA-98F1-4327-AC51-D0ED4C21A826}" type="pres">
      <dgm:prSet presAssocID="{EB80A985-DBE5-4121-B93A-266952CABE24}" presName="connectorText" presStyleLbl="sibTrans2D1" presStyleIdx="3" presStyleCnt="5"/>
      <dgm:spPr/>
      <dgm:t>
        <a:bodyPr/>
        <a:lstStyle/>
        <a:p>
          <a:endParaRPr lang="en-GB"/>
        </a:p>
      </dgm:t>
    </dgm:pt>
    <dgm:pt modelId="{55AE49C8-7D1D-4539-B377-D45ADE9B36FE}" type="pres">
      <dgm:prSet presAssocID="{DF37A550-C4A6-43D8-9919-9D9CEACF98AF}" presName="node" presStyleLbl="node1" presStyleIdx="4" presStyleCnt="5" custScaleX="126469" custScaleY="123281">
        <dgm:presLayoutVars>
          <dgm:bulletEnabled val="1"/>
        </dgm:presLayoutVars>
      </dgm:prSet>
      <dgm:spPr/>
      <dgm:t>
        <a:bodyPr/>
        <a:lstStyle/>
        <a:p>
          <a:endParaRPr lang="en-GB"/>
        </a:p>
      </dgm:t>
    </dgm:pt>
    <dgm:pt modelId="{8A2AE035-48FD-462A-98B6-DC3388A3273D}" type="pres">
      <dgm:prSet presAssocID="{33BFCB64-B38D-4259-B543-DA8CF315BDAC}" presName="sibTrans" presStyleLbl="sibTrans2D1" presStyleIdx="4" presStyleCnt="5"/>
      <dgm:spPr/>
      <dgm:t>
        <a:bodyPr/>
        <a:lstStyle/>
        <a:p>
          <a:endParaRPr lang="en-GB"/>
        </a:p>
      </dgm:t>
    </dgm:pt>
    <dgm:pt modelId="{6A2280E2-8DF7-467E-8C0A-AC72257363B5}" type="pres">
      <dgm:prSet presAssocID="{33BFCB64-B38D-4259-B543-DA8CF315BDAC}" presName="connectorText" presStyleLbl="sibTrans2D1" presStyleIdx="4" presStyleCnt="5"/>
      <dgm:spPr/>
      <dgm:t>
        <a:bodyPr/>
        <a:lstStyle/>
        <a:p>
          <a:endParaRPr lang="en-GB"/>
        </a:p>
      </dgm:t>
    </dgm:pt>
  </dgm:ptLst>
  <dgm:cxnLst>
    <dgm:cxn modelId="{B58A9625-8260-4376-A8B1-6DE1A9E417E6}" srcId="{54CE9F1E-BC7B-4AAB-B7B3-7144F7B4D409}" destId="{DF37A550-C4A6-43D8-9919-9D9CEACF98AF}" srcOrd="4" destOrd="0" parTransId="{0D915FC9-3070-4CC2-B64B-0732A81B7B73}" sibTransId="{33BFCB64-B38D-4259-B543-DA8CF315BDAC}"/>
    <dgm:cxn modelId="{6A77F4DC-309F-4123-8C1D-DAA316A8FCBA}" type="presOf" srcId="{EB80A985-DBE5-4121-B93A-266952CABE24}" destId="{2E2212DA-98F1-4327-AC51-D0ED4C21A826}" srcOrd="1" destOrd="0" presId="urn:microsoft.com/office/officeart/2005/8/layout/cycle2"/>
    <dgm:cxn modelId="{DA74880B-8CA6-48BF-A404-F41D08D26AFC}" type="presOf" srcId="{6FB90557-8F9A-4072-AD39-4BA2145C5F06}" destId="{E2B7B5F7-6983-4A26-B8CB-C147B46EF1CD}" srcOrd="1" destOrd="0" presId="urn:microsoft.com/office/officeart/2005/8/layout/cycle2"/>
    <dgm:cxn modelId="{21E75C2F-C2F4-4947-B1ED-B428C98C2FFC}" type="presOf" srcId="{33BFCB64-B38D-4259-B543-DA8CF315BDAC}" destId="{8A2AE035-48FD-462A-98B6-DC3388A3273D}" srcOrd="0" destOrd="0" presId="urn:microsoft.com/office/officeart/2005/8/layout/cycle2"/>
    <dgm:cxn modelId="{B98231FE-6DFD-4E15-AB77-62D74BFAED7D}" type="presOf" srcId="{35D57708-F3B1-49B3-AF67-DD8807179CB7}" destId="{B4359A5E-9F9F-46F3-AB32-59AF71DE9329}" srcOrd="0" destOrd="0" presId="urn:microsoft.com/office/officeart/2005/8/layout/cycle2"/>
    <dgm:cxn modelId="{978F3774-6FE6-4698-BDE2-18C15B5F458E}" type="presOf" srcId="{FC819292-D233-4437-92E6-42E2F6B4E795}" destId="{2A47AD62-B8E2-4E18-A14E-8276E74A6D7B}" srcOrd="0" destOrd="0" presId="urn:microsoft.com/office/officeart/2005/8/layout/cycle2"/>
    <dgm:cxn modelId="{8858DA1A-786E-443E-B602-235C821AFED4}" type="presOf" srcId="{84006C35-50D3-4135-8FA0-F5936B0ECB35}" destId="{792F7CF6-D1AA-43C6-841D-BA3DD3A1A8E7}" srcOrd="0" destOrd="0" presId="urn:microsoft.com/office/officeart/2005/8/layout/cycle2"/>
    <dgm:cxn modelId="{526D2440-B087-4F8B-926A-F3623C8A6720}" type="presOf" srcId="{84006C35-50D3-4135-8FA0-F5936B0ECB35}" destId="{3708CEF4-53BA-4AAB-8A12-9215DEA3261C}" srcOrd="1" destOrd="0" presId="urn:microsoft.com/office/officeart/2005/8/layout/cycle2"/>
    <dgm:cxn modelId="{BCA1CB5C-CF91-457A-A4B2-9FD1A16E6B23}" type="presOf" srcId="{215D4210-C2BE-4A39-A9BE-81810BDEF7AB}" destId="{E679EF2F-9BFE-4F5A-82D3-B5BC6BAECC60}" srcOrd="0" destOrd="0" presId="urn:microsoft.com/office/officeart/2005/8/layout/cycle2"/>
    <dgm:cxn modelId="{6C72066C-9A5A-4076-BB2D-A6B0FDE5CD00}" srcId="{54CE9F1E-BC7B-4AAB-B7B3-7144F7B4D409}" destId="{215D4210-C2BE-4A39-A9BE-81810BDEF7AB}" srcOrd="3" destOrd="0" parTransId="{866BB555-08F2-4B09-B7A7-3D396D5FBC79}" sibTransId="{EB80A985-DBE5-4121-B93A-266952CABE24}"/>
    <dgm:cxn modelId="{D3A3F388-AE4E-43EA-A0BD-EEFE344E74E3}" type="presOf" srcId="{46137686-7FC0-40A7-9629-887A761DF408}" destId="{E7DB0CF9-9DD4-4674-8184-6AF860979D01}" srcOrd="0" destOrd="0" presId="urn:microsoft.com/office/officeart/2005/8/layout/cycle2"/>
    <dgm:cxn modelId="{18E57CCB-22AA-4822-A160-9700004DD051}" type="presOf" srcId="{6FB90557-8F9A-4072-AD39-4BA2145C5F06}" destId="{9B6342F6-EE5C-4401-BBFF-434375B5000F}" srcOrd="0" destOrd="0" presId="urn:microsoft.com/office/officeart/2005/8/layout/cycle2"/>
    <dgm:cxn modelId="{CE47B427-3BDD-4B82-9B51-2CDFC7FAE59B}" srcId="{54CE9F1E-BC7B-4AAB-B7B3-7144F7B4D409}" destId="{68C226F2-A5C1-44D3-8DFA-FE57B600F387}" srcOrd="2" destOrd="0" parTransId="{B5F730E4-2DC5-4F3F-BBFE-15E3DEB042B3}" sibTransId="{84006C35-50D3-4135-8FA0-F5936B0ECB35}"/>
    <dgm:cxn modelId="{B6A40674-FCEB-4EE5-ADA5-B92958DDB9ED}" srcId="{54CE9F1E-BC7B-4AAB-B7B3-7144F7B4D409}" destId="{FC819292-D233-4437-92E6-42E2F6B4E795}" srcOrd="1" destOrd="0" parTransId="{9BC3A07E-9009-4E60-91A1-6B25E8129F08}" sibTransId="{35D57708-F3B1-49B3-AF67-DD8807179CB7}"/>
    <dgm:cxn modelId="{8C4EEF20-163E-4EF4-8AA5-BDEB4EEFD4A9}" type="presOf" srcId="{35D57708-F3B1-49B3-AF67-DD8807179CB7}" destId="{C6F69A06-9CFB-4C5E-8708-67709F572FDF}" srcOrd="1" destOrd="0" presId="urn:microsoft.com/office/officeart/2005/8/layout/cycle2"/>
    <dgm:cxn modelId="{DE3528DB-6BD4-4D63-A358-ACFF88000ED4}" type="presOf" srcId="{54CE9F1E-BC7B-4AAB-B7B3-7144F7B4D409}" destId="{DA54B55B-2D95-4C8B-A365-E13F67DEAC92}" srcOrd="0" destOrd="0" presId="urn:microsoft.com/office/officeart/2005/8/layout/cycle2"/>
    <dgm:cxn modelId="{8FF19500-B8D7-4023-874C-1B4AF0BD7401}" type="presOf" srcId="{33BFCB64-B38D-4259-B543-DA8CF315BDAC}" destId="{6A2280E2-8DF7-467E-8C0A-AC72257363B5}" srcOrd="1" destOrd="0" presId="urn:microsoft.com/office/officeart/2005/8/layout/cycle2"/>
    <dgm:cxn modelId="{B3189425-ECA3-4558-A70C-5FD251477F92}" type="presOf" srcId="{68C226F2-A5C1-44D3-8DFA-FE57B600F387}" destId="{ADB12843-3386-4917-9096-3ED8F51FC373}" srcOrd="0" destOrd="0" presId="urn:microsoft.com/office/officeart/2005/8/layout/cycle2"/>
    <dgm:cxn modelId="{CA79CC20-8E2F-4B07-B903-8C4F5FA16BB5}" type="presOf" srcId="{EB80A985-DBE5-4121-B93A-266952CABE24}" destId="{08CC42CC-702B-4B22-8C0D-1AFE23E3D0EC}" srcOrd="0" destOrd="0" presId="urn:microsoft.com/office/officeart/2005/8/layout/cycle2"/>
    <dgm:cxn modelId="{C95BFE73-931A-48D5-B675-B5F4433336D1}" type="presOf" srcId="{DF37A550-C4A6-43D8-9919-9D9CEACF98AF}" destId="{55AE49C8-7D1D-4539-B377-D45ADE9B36FE}" srcOrd="0" destOrd="0" presId="urn:microsoft.com/office/officeart/2005/8/layout/cycle2"/>
    <dgm:cxn modelId="{FF3365BB-B2BC-47B4-9D1B-B45F7DD7E6A1}" srcId="{54CE9F1E-BC7B-4AAB-B7B3-7144F7B4D409}" destId="{46137686-7FC0-40A7-9629-887A761DF408}" srcOrd="0" destOrd="0" parTransId="{DCC3C6BE-1885-4C1E-BCD4-674159C77034}" sibTransId="{6FB90557-8F9A-4072-AD39-4BA2145C5F06}"/>
    <dgm:cxn modelId="{F060985F-71B9-4FB0-AA5A-DEC2D13CA76C}" type="presParOf" srcId="{DA54B55B-2D95-4C8B-A365-E13F67DEAC92}" destId="{E7DB0CF9-9DD4-4674-8184-6AF860979D01}" srcOrd="0" destOrd="0" presId="urn:microsoft.com/office/officeart/2005/8/layout/cycle2"/>
    <dgm:cxn modelId="{4ABB5A11-EE59-43C0-B47F-8B7CC586D70B}" type="presParOf" srcId="{DA54B55B-2D95-4C8B-A365-E13F67DEAC92}" destId="{9B6342F6-EE5C-4401-BBFF-434375B5000F}" srcOrd="1" destOrd="0" presId="urn:microsoft.com/office/officeart/2005/8/layout/cycle2"/>
    <dgm:cxn modelId="{0B5E8DA7-13E8-4F30-BD94-C30D9C1CA14E}" type="presParOf" srcId="{9B6342F6-EE5C-4401-BBFF-434375B5000F}" destId="{E2B7B5F7-6983-4A26-B8CB-C147B46EF1CD}" srcOrd="0" destOrd="0" presId="urn:microsoft.com/office/officeart/2005/8/layout/cycle2"/>
    <dgm:cxn modelId="{9B2A9BCB-D4CF-4792-B9C9-757BFDA85BEE}" type="presParOf" srcId="{DA54B55B-2D95-4C8B-A365-E13F67DEAC92}" destId="{2A47AD62-B8E2-4E18-A14E-8276E74A6D7B}" srcOrd="2" destOrd="0" presId="urn:microsoft.com/office/officeart/2005/8/layout/cycle2"/>
    <dgm:cxn modelId="{EB73EBAF-CBF2-45F1-88BD-5EE8DC36C2F7}" type="presParOf" srcId="{DA54B55B-2D95-4C8B-A365-E13F67DEAC92}" destId="{B4359A5E-9F9F-46F3-AB32-59AF71DE9329}" srcOrd="3" destOrd="0" presId="urn:microsoft.com/office/officeart/2005/8/layout/cycle2"/>
    <dgm:cxn modelId="{D9C90A11-6D31-4D87-AFB4-6C1A58450581}" type="presParOf" srcId="{B4359A5E-9F9F-46F3-AB32-59AF71DE9329}" destId="{C6F69A06-9CFB-4C5E-8708-67709F572FDF}" srcOrd="0" destOrd="0" presId="urn:microsoft.com/office/officeart/2005/8/layout/cycle2"/>
    <dgm:cxn modelId="{5D49E0D6-BC7C-461B-BD11-21CD6DBCE370}" type="presParOf" srcId="{DA54B55B-2D95-4C8B-A365-E13F67DEAC92}" destId="{ADB12843-3386-4917-9096-3ED8F51FC373}" srcOrd="4" destOrd="0" presId="urn:microsoft.com/office/officeart/2005/8/layout/cycle2"/>
    <dgm:cxn modelId="{E97ADB9B-B746-4006-998A-E01546AC45F7}" type="presParOf" srcId="{DA54B55B-2D95-4C8B-A365-E13F67DEAC92}" destId="{792F7CF6-D1AA-43C6-841D-BA3DD3A1A8E7}" srcOrd="5" destOrd="0" presId="urn:microsoft.com/office/officeart/2005/8/layout/cycle2"/>
    <dgm:cxn modelId="{D1926EE8-8EF4-456C-8E84-58381F824D86}" type="presParOf" srcId="{792F7CF6-D1AA-43C6-841D-BA3DD3A1A8E7}" destId="{3708CEF4-53BA-4AAB-8A12-9215DEA3261C}" srcOrd="0" destOrd="0" presId="urn:microsoft.com/office/officeart/2005/8/layout/cycle2"/>
    <dgm:cxn modelId="{CF79EAA3-C4A1-44D8-8ED3-0835D56D2364}" type="presParOf" srcId="{DA54B55B-2D95-4C8B-A365-E13F67DEAC92}" destId="{E679EF2F-9BFE-4F5A-82D3-B5BC6BAECC60}" srcOrd="6" destOrd="0" presId="urn:microsoft.com/office/officeart/2005/8/layout/cycle2"/>
    <dgm:cxn modelId="{32AA7C47-CBB7-49C3-B13E-818D7AB875A8}" type="presParOf" srcId="{DA54B55B-2D95-4C8B-A365-E13F67DEAC92}" destId="{08CC42CC-702B-4B22-8C0D-1AFE23E3D0EC}" srcOrd="7" destOrd="0" presId="urn:microsoft.com/office/officeart/2005/8/layout/cycle2"/>
    <dgm:cxn modelId="{BFA89796-7C85-405B-B3A8-68C6803CF9C1}" type="presParOf" srcId="{08CC42CC-702B-4B22-8C0D-1AFE23E3D0EC}" destId="{2E2212DA-98F1-4327-AC51-D0ED4C21A826}" srcOrd="0" destOrd="0" presId="urn:microsoft.com/office/officeart/2005/8/layout/cycle2"/>
    <dgm:cxn modelId="{E13B796B-BC18-4874-B558-D64A3AF8CE11}" type="presParOf" srcId="{DA54B55B-2D95-4C8B-A365-E13F67DEAC92}" destId="{55AE49C8-7D1D-4539-B377-D45ADE9B36FE}" srcOrd="8" destOrd="0" presId="urn:microsoft.com/office/officeart/2005/8/layout/cycle2"/>
    <dgm:cxn modelId="{C4DBF501-A969-4EEB-835C-56057D9D571B}" type="presParOf" srcId="{DA54B55B-2D95-4C8B-A365-E13F67DEAC92}" destId="{8A2AE035-48FD-462A-98B6-DC3388A3273D}" srcOrd="9" destOrd="0" presId="urn:microsoft.com/office/officeart/2005/8/layout/cycle2"/>
    <dgm:cxn modelId="{A3674092-E2BD-4CB7-879D-2E56E42D8221}" type="presParOf" srcId="{8A2AE035-48FD-462A-98B6-DC3388A3273D}" destId="{6A2280E2-8DF7-467E-8C0A-AC72257363B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B0CF9-9DD4-4674-8184-6AF860979D01}">
      <dsp:nvSpPr>
        <dsp:cNvPr id="0" name=""/>
        <dsp:cNvSpPr/>
      </dsp:nvSpPr>
      <dsp:spPr>
        <a:xfrm>
          <a:off x="2609056" y="-187646"/>
          <a:ext cx="2054694" cy="2002900"/>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smtClean="0">
              <a:solidFill>
                <a:srgbClr val="000000"/>
              </a:solidFill>
            </a:rPr>
            <a:t>Specify the Need </a:t>
          </a:r>
        </a:p>
        <a:p>
          <a:pPr lvl="0" algn="ctr" defTabSz="889000">
            <a:lnSpc>
              <a:spcPct val="90000"/>
            </a:lnSpc>
            <a:spcBef>
              <a:spcPct val="0"/>
            </a:spcBef>
            <a:spcAft>
              <a:spcPct val="35000"/>
            </a:spcAft>
          </a:pPr>
          <a:r>
            <a:rPr lang="en-GB" sz="2000" kern="1200" dirty="0" smtClean="0">
              <a:solidFill>
                <a:srgbClr val="000000"/>
              </a:solidFill>
            </a:rPr>
            <a:t>(+ Market Sounding)</a:t>
          </a:r>
          <a:endParaRPr lang="en-GB" sz="2000" kern="1200" dirty="0">
            <a:solidFill>
              <a:srgbClr val="000000"/>
            </a:solidFill>
          </a:endParaRPr>
        </a:p>
      </dsp:txBody>
      <dsp:txXfrm>
        <a:off x="2909959" y="105672"/>
        <a:ext cx="1452888" cy="1416264"/>
      </dsp:txXfrm>
    </dsp:sp>
    <dsp:sp modelId="{9B6342F6-EE5C-4401-BBFF-434375B5000F}">
      <dsp:nvSpPr>
        <dsp:cNvPr id="0" name=""/>
        <dsp:cNvSpPr/>
      </dsp:nvSpPr>
      <dsp:spPr>
        <a:xfrm rot="2160000">
          <a:off x="4511464" y="1253014"/>
          <a:ext cx="213625" cy="5483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dirty="0">
            <a:solidFill>
              <a:srgbClr val="000000"/>
            </a:solidFill>
          </a:endParaRPr>
        </a:p>
      </dsp:txBody>
      <dsp:txXfrm>
        <a:off x="4517584" y="1343844"/>
        <a:ext cx="149538" cy="328993"/>
      </dsp:txXfrm>
    </dsp:sp>
    <dsp:sp modelId="{2A47AD62-B8E2-4E18-A14E-8276E74A6D7B}">
      <dsp:nvSpPr>
        <dsp:cNvPr id="0" name=""/>
        <dsp:cNvSpPr/>
      </dsp:nvSpPr>
      <dsp:spPr>
        <a:xfrm>
          <a:off x="4582585" y="1246205"/>
          <a:ext cx="2054694" cy="2002900"/>
        </a:xfrm>
        <a:prstGeom prst="ellipse">
          <a:avLst/>
        </a:prstGeom>
        <a:solidFill>
          <a:srgbClr val="21C5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smtClean="0">
              <a:solidFill>
                <a:srgbClr val="000000"/>
              </a:solidFill>
            </a:rPr>
            <a:t>Identify Suppliers</a:t>
          </a:r>
          <a:endParaRPr lang="en-GB" sz="2000" kern="1200" dirty="0">
            <a:solidFill>
              <a:srgbClr val="000000"/>
            </a:solidFill>
          </a:endParaRPr>
        </a:p>
      </dsp:txBody>
      <dsp:txXfrm>
        <a:off x="4883488" y="1539523"/>
        <a:ext cx="1452888" cy="1416264"/>
      </dsp:txXfrm>
    </dsp:sp>
    <dsp:sp modelId="{B4359A5E-9F9F-46F3-AB32-59AF71DE9329}">
      <dsp:nvSpPr>
        <dsp:cNvPr id="0" name=""/>
        <dsp:cNvSpPr/>
      </dsp:nvSpPr>
      <dsp:spPr>
        <a:xfrm rot="6480000">
          <a:off x="5120613" y="3127346"/>
          <a:ext cx="228821" cy="5483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dirty="0">
            <a:solidFill>
              <a:srgbClr val="000000"/>
            </a:solidFill>
          </a:endParaRPr>
        </a:p>
      </dsp:txBody>
      <dsp:txXfrm rot="10800000">
        <a:off x="5165542" y="3204368"/>
        <a:ext cx="160175" cy="328993"/>
      </dsp:txXfrm>
    </dsp:sp>
    <dsp:sp modelId="{ADB12843-3386-4917-9096-3ED8F51FC373}">
      <dsp:nvSpPr>
        <dsp:cNvPr id="0" name=""/>
        <dsp:cNvSpPr/>
      </dsp:nvSpPr>
      <dsp:spPr>
        <a:xfrm>
          <a:off x="3828764" y="3566228"/>
          <a:ext cx="2054694" cy="2002900"/>
        </a:xfrm>
        <a:prstGeom prst="ellipse">
          <a:avLst/>
        </a:prstGeom>
        <a:solidFill>
          <a:srgbClr val="FF61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smtClean="0">
              <a:solidFill>
                <a:srgbClr val="000000"/>
              </a:solidFill>
            </a:rPr>
            <a:t>Invite Tenders</a:t>
          </a:r>
          <a:endParaRPr lang="en-GB" sz="2000" kern="1200" dirty="0">
            <a:solidFill>
              <a:srgbClr val="000000"/>
            </a:solidFill>
          </a:endParaRPr>
        </a:p>
      </dsp:txBody>
      <dsp:txXfrm>
        <a:off x="4129667" y="3859546"/>
        <a:ext cx="1452888" cy="1416264"/>
      </dsp:txXfrm>
    </dsp:sp>
    <dsp:sp modelId="{792F7CF6-D1AA-43C6-841D-BA3DD3A1A8E7}">
      <dsp:nvSpPr>
        <dsp:cNvPr id="0" name=""/>
        <dsp:cNvSpPr/>
      </dsp:nvSpPr>
      <dsp:spPr>
        <a:xfrm rot="10800000">
          <a:off x="3540223" y="4293516"/>
          <a:ext cx="203902" cy="5483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dirty="0">
            <a:solidFill>
              <a:srgbClr val="000000"/>
            </a:solidFill>
          </a:endParaRPr>
        </a:p>
      </dsp:txBody>
      <dsp:txXfrm rot="10800000">
        <a:off x="3601394" y="4403181"/>
        <a:ext cx="142731" cy="328993"/>
      </dsp:txXfrm>
    </dsp:sp>
    <dsp:sp modelId="{E679EF2F-9BFE-4F5A-82D3-B5BC6BAECC60}">
      <dsp:nvSpPr>
        <dsp:cNvPr id="0" name=""/>
        <dsp:cNvSpPr/>
      </dsp:nvSpPr>
      <dsp:spPr>
        <a:xfrm>
          <a:off x="1389348" y="3566228"/>
          <a:ext cx="2054694" cy="2002900"/>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smtClean="0">
              <a:solidFill>
                <a:srgbClr val="000000"/>
              </a:solidFill>
            </a:rPr>
            <a:t>Evaluate Tenders</a:t>
          </a:r>
          <a:endParaRPr lang="en-GB" sz="2000" kern="1200" dirty="0">
            <a:solidFill>
              <a:srgbClr val="000000"/>
            </a:solidFill>
          </a:endParaRPr>
        </a:p>
      </dsp:txBody>
      <dsp:txXfrm>
        <a:off x="1690251" y="3859546"/>
        <a:ext cx="1452888" cy="1416264"/>
      </dsp:txXfrm>
    </dsp:sp>
    <dsp:sp modelId="{08CC42CC-702B-4B22-8C0D-1AFE23E3D0EC}">
      <dsp:nvSpPr>
        <dsp:cNvPr id="0" name=""/>
        <dsp:cNvSpPr/>
      </dsp:nvSpPr>
      <dsp:spPr>
        <a:xfrm rot="15120000">
          <a:off x="1927376" y="3139664"/>
          <a:ext cx="228821" cy="5483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dirty="0">
            <a:solidFill>
              <a:srgbClr val="000000"/>
            </a:solidFill>
          </a:endParaRPr>
        </a:p>
      </dsp:txBody>
      <dsp:txXfrm rot="10800000">
        <a:off x="1972305" y="3281972"/>
        <a:ext cx="160175" cy="328993"/>
      </dsp:txXfrm>
    </dsp:sp>
    <dsp:sp modelId="{55AE49C8-7D1D-4539-B377-D45ADE9B36FE}">
      <dsp:nvSpPr>
        <dsp:cNvPr id="0" name=""/>
        <dsp:cNvSpPr/>
      </dsp:nvSpPr>
      <dsp:spPr>
        <a:xfrm>
          <a:off x="635527" y="1246205"/>
          <a:ext cx="2054694" cy="2002900"/>
        </a:xfrm>
        <a:prstGeom prst="ellipse">
          <a:avLst/>
        </a:prstGeom>
        <a:solidFill>
          <a:srgbClr val="B381D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kern="1200" dirty="0" smtClean="0">
              <a:solidFill>
                <a:srgbClr val="000000"/>
              </a:solidFill>
            </a:rPr>
            <a:t>Award Contract</a:t>
          </a:r>
          <a:endParaRPr lang="en-GB" sz="2000" kern="1200" dirty="0">
            <a:solidFill>
              <a:srgbClr val="000000"/>
            </a:solidFill>
          </a:endParaRPr>
        </a:p>
      </dsp:txBody>
      <dsp:txXfrm>
        <a:off x="936430" y="1539523"/>
        <a:ext cx="1452888" cy="1416264"/>
      </dsp:txXfrm>
    </dsp:sp>
    <dsp:sp modelId="{8A2AE035-48FD-462A-98B6-DC3388A3273D}">
      <dsp:nvSpPr>
        <dsp:cNvPr id="0" name=""/>
        <dsp:cNvSpPr/>
      </dsp:nvSpPr>
      <dsp:spPr>
        <a:xfrm rot="19440000">
          <a:off x="2537935" y="1260121"/>
          <a:ext cx="213625" cy="5483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dirty="0">
            <a:solidFill>
              <a:srgbClr val="000000"/>
            </a:solidFill>
          </a:endParaRPr>
        </a:p>
      </dsp:txBody>
      <dsp:txXfrm>
        <a:off x="2544055" y="1388621"/>
        <a:ext cx="149538" cy="32899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160744" cy="488791"/>
          </a:xfrm>
          <a:prstGeom prst="rect">
            <a:avLst/>
          </a:prstGeom>
        </p:spPr>
        <p:txBody>
          <a:bodyPr vert="horz" lIns="89776" tIns="44888" rIns="89776" bIns="44888" rtlCol="0"/>
          <a:lstStyle>
            <a:lvl1pPr algn="l">
              <a:defRPr sz="1200"/>
            </a:lvl1pPr>
          </a:lstStyle>
          <a:p>
            <a:endParaRPr lang="en-GB" dirty="0"/>
          </a:p>
        </p:txBody>
      </p:sp>
      <p:sp>
        <p:nvSpPr>
          <p:cNvPr id="4" name="Footer Placeholder 3"/>
          <p:cNvSpPr>
            <a:spLocks noGrp="1"/>
          </p:cNvSpPr>
          <p:nvPr>
            <p:ph type="ftr" sz="quarter" idx="2"/>
          </p:nvPr>
        </p:nvSpPr>
        <p:spPr>
          <a:xfrm>
            <a:off x="1" y="9285338"/>
            <a:ext cx="2879619" cy="488791"/>
          </a:xfrm>
          <a:prstGeom prst="rect">
            <a:avLst/>
          </a:prstGeom>
        </p:spPr>
        <p:txBody>
          <a:bodyPr vert="horz" lIns="89776" tIns="44888" rIns="89776" bIns="44888"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64120" y="9285338"/>
            <a:ext cx="2879619" cy="488791"/>
          </a:xfrm>
          <a:prstGeom prst="rect">
            <a:avLst/>
          </a:prstGeom>
        </p:spPr>
        <p:txBody>
          <a:bodyPr vert="horz" lIns="89776" tIns="44888" rIns="89776" bIns="44888" rtlCol="0" anchor="b"/>
          <a:lstStyle>
            <a:lvl1pPr algn="r">
              <a:defRPr sz="1200"/>
            </a:lvl1pPr>
          </a:lstStyle>
          <a:p>
            <a:fld id="{E0CFC248-E7E6-462E-BCC8-39D36D096D9C}" type="slidenum">
              <a:rPr lang="en-GB" smtClean="0"/>
              <a:pPr/>
              <a:t>‹#›</a:t>
            </a:fld>
            <a:endParaRPr lang="en-GB" dirty="0"/>
          </a:p>
        </p:txBody>
      </p:sp>
    </p:spTree>
    <p:extLst>
      <p:ext uri="{BB962C8B-B14F-4D97-AF65-F5344CB8AC3E}">
        <p14:creationId xmlns:p14="http://schemas.microsoft.com/office/powerpoint/2010/main" val="276946747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79619" cy="488791"/>
          </a:xfrm>
          <a:prstGeom prst="rect">
            <a:avLst/>
          </a:prstGeom>
        </p:spPr>
        <p:txBody>
          <a:bodyPr vert="horz" lIns="89776" tIns="44888" rIns="89776" bIns="44888" rtlCol="0"/>
          <a:lstStyle>
            <a:lvl1pPr algn="l">
              <a:defRPr sz="1200"/>
            </a:lvl1pPr>
          </a:lstStyle>
          <a:p>
            <a:endParaRPr lang="en-GB" dirty="0"/>
          </a:p>
        </p:txBody>
      </p:sp>
      <p:sp>
        <p:nvSpPr>
          <p:cNvPr id="3" name="Date Placeholder 2"/>
          <p:cNvSpPr>
            <a:spLocks noGrp="1"/>
          </p:cNvSpPr>
          <p:nvPr>
            <p:ph type="dt" idx="1"/>
          </p:nvPr>
        </p:nvSpPr>
        <p:spPr>
          <a:xfrm>
            <a:off x="3764120" y="0"/>
            <a:ext cx="2879619" cy="488791"/>
          </a:xfrm>
          <a:prstGeom prst="rect">
            <a:avLst/>
          </a:prstGeom>
        </p:spPr>
        <p:txBody>
          <a:bodyPr vert="horz" lIns="89776" tIns="44888" rIns="89776" bIns="44888" rtlCol="0"/>
          <a:lstStyle>
            <a:lvl1pPr algn="r">
              <a:defRPr sz="1200"/>
            </a:lvl1pPr>
          </a:lstStyle>
          <a:p>
            <a:fld id="{90E3FAE5-E067-4AB4-9375-411D66A280C8}" type="datetimeFigureOut">
              <a:rPr lang="en-US" smtClean="0"/>
              <a:pPr/>
              <a:t>7/27/2017</a:t>
            </a:fld>
            <a:endParaRPr lang="en-GB" dirty="0"/>
          </a:p>
        </p:txBody>
      </p:sp>
      <p:sp>
        <p:nvSpPr>
          <p:cNvPr id="4" name="Slide Image Placeholder 3"/>
          <p:cNvSpPr>
            <a:spLocks noGrp="1" noRot="1" noChangeAspect="1"/>
          </p:cNvSpPr>
          <p:nvPr>
            <p:ph type="sldImg" idx="2"/>
          </p:nvPr>
        </p:nvSpPr>
        <p:spPr>
          <a:xfrm>
            <a:off x="879475" y="733425"/>
            <a:ext cx="4886325" cy="3665538"/>
          </a:xfrm>
          <a:prstGeom prst="rect">
            <a:avLst/>
          </a:prstGeom>
          <a:noFill/>
          <a:ln w="12700">
            <a:solidFill>
              <a:prstClr val="black"/>
            </a:solidFill>
          </a:ln>
        </p:spPr>
        <p:txBody>
          <a:bodyPr vert="horz" lIns="89776" tIns="44888" rIns="89776" bIns="44888" rtlCol="0" anchor="ctr"/>
          <a:lstStyle/>
          <a:p>
            <a:endParaRPr lang="en-GB" dirty="0"/>
          </a:p>
        </p:txBody>
      </p:sp>
      <p:sp>
        <p:nvSpPr>
          <p:cNvPr id="5" name="Notes Placeholder 4"/>
          <p:cNvSpPr>
            <a:spLocks noGrp="1"/>
          </p:cNvSpPr>
          <p:nvPr>
            <p:ph type="body" sz="quarter" idx="3"/>
          </p:nvPr>
        </p:nvSpPr>
        <p:spPr>
          <a:xfrm>
            <a:off x="664528" y="4643518"/>
            <a:ext cx="5316220" cy="4399121"/>
          </a:xfrm>
          <a:prstGeom prst="rect">
            <a:avLst/>
          </a:prstGeom>
        </p:spPr>
        <p:txBody>
          <a:bodyPr vert="horz" lIns="89776" tIns="44888" rIns="89776" bIns="448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285338"/>
            <a:ext cx="2879619" cy="488791"/>
          </a:xfrm>
          <a:prstGeom prst="rect">
            <a:avLst/>
          </a:prstGeom>
        </p:spPr>
        <p:txBody>
          <a:bodyPr vert="horz" lIns="89776" tIns="44888" rIns="89776" bIns="44888"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64120" y="9285338"/>
            <a:ext cx="2879619" cy="488791"/>
          </a:xfrm>
          <a:prstGeom prst="rect">
            <a:avLst/>
          </a:prstGeom>
        </p:spPr>
        <p:txBody>
          <a:bodyPr vert="horz" lIns="89776" tIns="44888" rIns="89776" bIns="44888" rtlCol="0" anchor="b"/>
          <a:lstStyle>
            <a:lvl1pPr algn="r">
              <a:defRPr sz="1200"/>
            </a:lvl1pPr>
          </a:lstStyle>
          <a:p>
            <a:fld id="{FE348FA5-F352-4719-ADD5-15392DCCCF6F}" type="slidenum">
              <a:rPr lang="en-GB" smtClean="0"/>
              <a:pPr/>
              <a:t>‹#›</a:t>
            </a:fld>
            <a:endParaRPr lang="en-GB" dirty="0"/>
          </a:p>
        </p:txBody>
      </p:sp>
    </p:spTree>
    <p:extLst>
      <p:ext uri="{BB962C8B-B14F-4D97-AF65-F5344CB8AC3E}">
        <p14:creationId xmlns:p14="http://schemas.microsoft.com/office/powerpoint/2010/main" val="303415358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0549" indent="-280549">
              <a:buAutoNum type="romanLcParenBoth"/>
            </a:pPr>
            <a:endParaRPr lang="en-GB" dirty="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1</a:t>
            </a:fld>
            <a:endParaRPr lang="en-GB" dirty="0"/>
          </a:p>
        </p:txBody>
      </p:sp>
    </p:spTree>
    <p:extLst>
      <p:ext uri="{BB962C8B-B14F-4D97-AF65-F5344CB8AC3E}">
        <p14:creationId xmlns:p14="http://schemas.microsoft.com/office/powerpoint/2010/main" val="100556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439" indent="-224439">
              <a:buAutoNum type="arabicPeriod"/>
            </a:pPr>
            <a:endParaRPr lang="en-GB" dirty="0" smtClean="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2</a:t>
            </a:fld>
            <a:endParaRPr lang="en-GB" dirty="0"/>
          </a:p>
        </p:txBody>
      </p:sp>
    </p:spTree>
    <p:extLst>
      <p:ext uri="{BB962C8B-B14F-4D97-AF65-F5344CB8AC3E}">
        <p14:creationId xmlns:p14="http://schemas.microsoft.com/office/powerpoint/2010/main" val="420098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3</a:t>
            </a:fld>
            <a:endParaRPr lang="en-GB" dirty="0"/>
          </a:p>
        </p:txBody>
      </p:sp>
    </p:spTree>
    <p:extLst>
      <p:ext uri="{BB962C8B-B14F-4D97-AF65-F5344CB8AC3E}">
        <p14:creationId xmlns:p14="http://schemas.microsoft.com/office/powerpoint/2010/main" val="72701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6" indent="-165266" defTabSz="881419">
              <a:buFont typeface="Arial" panose="020B0604020202020204" pitchFamily="34" charset="0"/>
              <a:buChar char="•"/>
              <a:defRPr/>
            </a:pPr>
            <a:endParaRPr lang="en-GB" dirty="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4</a:t>
            </a:fld>
            <a:endParaRPr lang="en-GB" dirty="0"/>
          </a:p>
        </p:txBody>
      </p:sp>
    </p:spTree>
    <p:extLst>
      <p:ext uri="{BB962C8B-B14F-4D97-AF65-F5344CB8AC3E}">
        <p14:creationId xmlns:p14="http://schemas.microsoft.com/office/powerpoint/2010/main" val="289907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5</a:t>
            </a:fld>
            <a:endParaRPr lang="en-GB" dirty="0"/>
          </a:p>
        </p:txBody>
      </p:sp>
    </p:spTree>
    <p:extLst>
      <p:ext uri="{BB962C8B-B14F-4D97-AF65-F5344CB8AC3E}">
        <p14:creationId xmlns:p14="http://schemas.microsoft.com/office/powerpoint/2010/main" val="31531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439" indent="-224439" defTabSz="897758">
              <a:buFontTx/>
              <a:buAutoNum type="arabicPeriod"/>
              <a:defRPr/>
            </a:pPr>
            <a:r>
              <a:rPr lang="en-GB" dirty="0" smtClean="0"/>
              <a:t>Once</a:t>
            </a:r>
            <a:r>
              <a:rPr lang="en-GB" baseline="0" dirty="0" smtClean="0"/>
              <a:t> you’ve conducted all your information gathering you should be in a position to draft the specification.</a:t>
            </a:r>
          </a:p>
          <a:p>
            <a:pPr marL="224439" indent="-224439" defTabSz="897758">
              <a:buFontTx/>
              <a:buAutoNum type="arabicPeriod"/>
              <a:defRPr/>
            </a:pPr>
            <a:r>
              <a:rPr lang="en-GB" baseline="0" dirty="0" smtClean="0"/>
              <a:t>The specification is the document which sets out all your needs. </a:t>
            </a:r>
          </a:p>
          <a:p>
            <a:pPr marL="224439" indent="-224439" defTabSz="897758">
              <a:buFontTx/>
              <a:buAutoNum type="arabicPeriod"/>
              <a:defRPr/>
            </a:pPr>
            <a:r>
              <a:rPr lang="en-GB" baseline="0" dirty="0" smtClean="0"/>
              <a:t>If these are complex you may want to consult a range of stakeholders in its preparation.</a:t>
            </a:r>
          </a:p>
          <a:p>
            <a:pPr marL="224439" indent="-224439" defTabSz="897758">
              <a:buFontTx/>
              <a:buAutoNum type="arabicPeriod"/>
              <a:defRPr/>
            </a:pPr>
            <a:r>
              <a:rPr lang="en-GB" baseline="0" dirty="0" smtClean="0"/>
              <a:t>It’s common sense, but the aim is to present suppliers with a clear, accurate and full description of your requirements.</a:t>
            </a:r>
          </a:p>
          <a:p>
            <a:pPr marL="224439" indent="-224439" defTabSz="897758">
              <a:buFontTx/>
              <a:buAutoNum type="arabicPeriod"/>
              <a:defRPr/>
            </a:pPr>
            <a:r>
              <a:rPr lang="en-GB" baseline="0" dirty="0" smtClean="0"/>
              <a:t>So that they can propose solutions to meet your need.</a:t>
            </a:r>
          </a:p>
          <a:p>
            <a:pPr marL="224439" indent="-224439" defTabSz="897758">
              <a:buFontTx/>
              <a:buAutoNum type="arabicPeriod"/>
              <a:defRPr/>
            </a:pPr>
            <a:r>
              <a:rPr lang="en-GB" dirty="0" smtClean="0"/>
              <a:t>As we mentioned in the first video, the benefit of this approach is</a:t>
            </a:r>
            <a:r>
              <a:rPr lang="en-GB" baseline="0" dirty="0" smtClean="0"/>
              <a:t> that if ultimately the solution doesn’t meet your requirements contractually this will be the supplier’s issue to resolve as by tendering they are confirming the solution meets the requirements, unless they make specific comments to the contrary in their proposal.</a:t>
            </a:r>
            <a:endParaRPr lang="en-GB" dirty="0" smtClean="0"/>
          </a:p>
          <a:p>
            <a:pPr marL="224439" indent="-224439" defTabSz="897758">
              <a:buFontTx/>
              <a:buAutoNum type="arabicPeriod"/>
              <a:defRPr/>
            </a:pPr>
            <a:endParaRPr lang="en-GB" dirty="0" smtClean="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6</a:t>
            </a:fld>
            <a:endParaRPr lang="en-GB" dirty="0"/>
          </a:p>
        </p:txBody>
      </p:sp>
    </p:spTree>
    <p:extLst>
      <p:ext uri="{BB962C8B-B14F-4D97-AF65-F5344CB8AC3E}">
        <p14:creationId xmlns:p14="http://schemas.microsoft.com/office/powerpoint/2010/main" val="267723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4439" indent="-224439">
              <a:buAutoNum type="arabicPeriod"/>
            </a:pPr>
            <a:endParaRPr lang="en-GB" baseline="0" dirty="0" smtClean="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7</a:t>
            </a:fld>
            <a:endParaRPr lang="en-GB" dirty="0"/>
          </a:p>
        </p:txBody>
      </p:sp>
    </p:spTree>
    <p:extLst>
      <p:ext uri="{BB962C8B-B14F-4D97-AF65-F5344CB8AC3E}">
        <p14:creationId xmlns:p14="http://schemas.microsoft.com/office/powerpoint/2010/main" val="267723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439" indent="-224439">
              <a:buAutoNum type="arabicPeriod"/>
            </a:pPr>
            <a:endParaRPr lang="en-GB" baseline="0" dirty="0" smtClean="0"/>
          </a:p>
        </p:txBody>
      </p:sp>
      <p:sp>
        <p:nvSpPr>
          <p:cNvPr id="4" name="Header Placeholder 3"/>
          <p:cNvSpPr>
            <a:spLocks noGrp="1"/>
          </p:cNvSpPr>
          <p:nvPr>
            <p:ph type="hd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FE348FA5-F352-4719-ADD5-15392DCCCF6F}" type="slidenum">
              <a:rPr lang="en-GB" smtClean="0"/>
              <a:pPr/>
              <a:t>8</a:t>
            </a:fld>
            <a:endParaRPr lang="en-GB" dirty="0"/>
          </a:p>
        </p:txBody>
      </p:sp>
    </p:spTree>
    <p:extLst>
      <p:ext uri="{BB962C8B-B14F-4D97-AF65-F5344CB8AC3E}">
        <p14:creationId xmlns:p14="http://schemas.microsoft.com/office/powerpoint/2010/main" val="2677231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16" name="Picture 15" descr="RWattsDSC_0055_retouchedforPP2.jpg"/>
          <p:cNvPicPr>
            <a:picLocks noChangeAspect="1"/>
          </p:cNvPicPr>
          <p:nvPr userDrawn="1"/>
        </p:nvPicPr>
        <p:blipFill rotWithShape="1">
          <a:blip r:embed="rId2">
            <a:extLst>
              <a:ext uri="{28A0092B-C50C-407E-A947-70E740481C1C}">
                <a14:useLocalDpi xmlns:a14="http://schemas.microsoft.com/office/drawing/2010/main" val="0"/>
              </a:ext>
            </a:extLst>
          </a:blip>
          <a:srcRect r="737"/>
          <a:stretch/>
        </p:blipFill>
        <p:spPr>
          <a:xfrm>
            <a:off x="0" y="815070"/>
            <a:ext cx="9144000" cy="6042930"/>
          </a:xfrm>
          <a:prstGeom prst="rect">
            <a:avLst/>
          </a:prstGeom>
        </p:spPr>
      </p:pic>
      <p:pic>
        <p:nvPicPr>
          <p:cNvPr id="17" name="Picture 16" descr="ox_small_cmyk_pos_rec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4891" y="178883"/>
            <a:ext cx="1621605" cy="499496"/>
          </a:xfrm>
          <a:prstGeom prst="rect">
            <a:avLst/>
          </a:prstGeom>
        </p:spPr>
      </p:pic>
      <p:sp>
        <p:nvSpPr>
          <p:cNvPr id="18" name="TextBox 17"/>
          <p:cNvSpPr txBox="1"/>
          <p:nvPr userDrawn="1"/>
        </p:nvSpPr>
        <p:spPr>
          <a:xfrm>
            <a:off x="160536" y="262360"/>
            <a:ext cx="5236598"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Purchasing Department</a:t>
            </a:r>
          </a:p>
        </p:txBody>
      </p:sp>
      <p:sp>
        <p:nvSpPr>
          <p:cNvPr id="19" name="Rectangle 18"/>
          <p:cNvSpPr>
            <a:spLocks noChangeArrowheads="1"/>
          </p:cNvSpPr>
          <p:nvPr userDrawn="1"/>
        </p:nvSpPr>
        <p:spPr bwMode="auto">
          <a:xfrm>
            <a:off x="251520" y="1772816"/>
            <a:ext cx="5377435" cy="2520280"/>
          </a:xfrm>
          <a:prstGeom prst="rect">
            <a:avLst/>
          </a:prstGeom>
          <a:solidFill>
            <a:srgbClr val="0000FF">
              <a:alpha val="41176"/>
            </a:srgbClr>
          </a:solidFill>
          <a:ln>
            <a:noFill/>
          </a:ln>
          <a:effectLst>
            <a:outerShdw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p:cNvGrpSpPr/>
          <p:nvPr userDrawn="1"/>
        </p:nvGrpSpPr>
        <p:grpSpPr>
          <a:xfrm>
            <a:off x="-3175" y="5824538"/>
            <a:ext cx="9148763" cy="1036637"/>
            <a:chOff x="-3175" y="5824538"/>
            <a:chExt cx="9148763" cy="1036637"/>
          </a:xfrm>
          <a:solidFill>
            <a:schemeClr val="accent3"/>
          </a:solidFill>
        </p:grpSpPr>
        <p:sp>
          <p:nvSpPr>
            <p:cNvPr id="7" name="Rectangle 8"/>
            <p:cNvSpPr>
              <a:spLocks noChangeArrowheads="1"/>
            </p:cNvSpPr>
            <p:nvPr userDrawn="1"/>
          </p:nvSpPr>
          <p:spPr bwMode="auto">
            <a:xfrm>
              <a:off x="-3175" y="5824538"/>
              <a:ext cx="9148763" cy="1036637"/>
            </a:xfrm>
            <a:prstGeom prst="rect">
              <a:avLst/>
            </a:prstGeom>
            <a:grpFill/>
            <a:ln w="9525">
              <a:noFill/>
              <a:miter lim="800000"/>
              <a:headEnd/>
              <a:tailEnd/>
            </a:ln>
          </p:spPr>
          <p:txBody>
            <a:bodyPr wrap="none" anchor="ctr"/>
            <a:lstStyle/>
            <a:p>
              <a:endParaRPr lang="en-GB" dirty="0"/>
            </a:p>
          </p:txBody>
        </p:sp>
        <p:pic>
          <p:nvPicPr>
            <p:cNvPr id="8" name="Picture 14" descr="ox_rect"/>
            <p:cNvPicPr>
              <a:picLocks noChangeAspect="1" noChangeArrowheads="1"/>
            </p:cNvPicPr>
            <p:nvPr userDrawn="1"/>
          </p:nvPicPr>
          <p:blipFill>
            <a:blip r:embed="rId2" cstate="print"/>
            <a:srcRect/>
            <a:stretch>
              <a:fillRect/>
            </a:stretch>
          </p:blipFill>
          <p:spPr bwMode="auto">
            <a:xfrm>
              <a:off x="685800" y="6096000"/>
              <a:ext cx="1366838" cy="419100"/>
            </a:xfrm>
            <a:prstGeom prst="rect">
              <a:avLst/>
            </a:prstGeom>
            <a:grpFill/>
          </p:spPr>
        </p:pic>
      </p:grpSp>
      <p:sp>
        <p:nvSpPr>
          <p:cNvPr id="5" name="Footer Placeholder 4"/>
          <p:cNvSpPr>
            <a:spLocks noGrp="1"/>
          </p:cNvSpPr>
          <p:nvPr>
            <p:ph type="ftr" sz="quarter" idx="11"/>
          </p:nvPr>
        </p:nvSpPr>
        <p:spPr>
          <a:xfrm>
            <a:off x="3124200" y="6100781"/>
            <a:ext cx="5591204" cy="365125"/>
          </a:xfrm>
          <a:prstGeom prst="rect">
            <a:avLst/>
          </a:prstGeom>
        </p:spPr>
        <p:txBody>
          <a:bodyPr/>
          <a:lstStyle>
            <a:lvl1pPr algn="r">
              <a:defRPr baseline="0">
                <a:solidFill>
                  <a:srgbClr val="000066"/>
                </a:solidFill>
              </a:defRPr>
            </a:lvl1pPr>
          </a:lstStyle>
          <a:p>
            <a:r>
              <a:rPr lang="en-GB" dirty="0" smtClean="0"/>
              <a:t>Introduction to the Purchase to Pay Process</a:t>
            </a:r>
            <a:endParaRPr lang="en-GB" dirty="0"/>
          </a:p>
        </p:txBody>
      </p:sp>
      <p:sp>
        <p:nvSpPr>
          <p:cNvPr id="10" name="TextBox 9"/>
          <p:cNvSpPr txBox="1"/>
          <p:nvPr userDrawn="1"/>
        </p:nvSpPr>
        <p:spPr>
          <a:xfrm>
            <a:off x="214282" y="1928802"/>
            <a:ext cx="184731" cy="369332"/>
          </a:xfrm>
          <a:prstGeom prst="rect">
            <a:avLst/>
          </a:prstGeom>
          <a:noFill/>
        </p:spPr>
        <p:txBody>
          <a:bodyPr wrap="none" rtlCol="0">
            <a:spAutoFit/>
          </a:bodyPr>
          <a:lstStyle/>
          <a:p>
            <a:endParaRPr lang="en-GB" dirty="0"/>
          </a:p>
        </p:txBody>
      </p:sp>
      <p:sp>
        <p:nvSpPr>
          <p:cNvPr id="11" name="Title Placeholder 5"/>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lvl1pPr>
              <a:defRPr baseline="0">
                <a:solidFill>
                  <a:schemeClr val="bg1"/>
                </a:solidFill>
              </a:defRPr>
            </a:lvl1pPr>
          </a:lstStyle>
          <a:p>
            <a:r>
              <a:rPr lang="en-US" smtClean="0"/>
              <a:t>Click to edit Master title style</a:t>
            </a:r>
            <a:endParaRPr lang="en-GB" dirty="0"/>
          </a:p>
        </p:txBody>
      </p:sp>
      <p:sp>
        <p:nvSpPr>
          <p:cNvPr id="14" name="Text Placeholder 13"/>
          <p:cNvSpPr>
            <a:spLocks noGrp="1"/>
          </p:cNvSpPr>
          <p:nvPr>
            <p:ph type="body" sz="quarter" idx="12"/>
          </p:nvPr>
        </p:nvSpPr>
        <p:spPr>
          <a:xfrm>
            <a:off x="447647" y="1428737"/>
            <a:ext cx="8215342" cy="4357702"/>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overrideClrMapping bg1="dk1" tx1="lt1" bg2="dk2" tx2="lt2" accent1="accent1" accent2="accent2" accent3="accent3" accent4="accent4" accent5="accent5" accent6="accent6" hlink="hlink" folHlink="folHlink"/>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D2E0"/>
        </a:solidFill>
        <a:effectLst/>
      </p:bgPr>
    </p:bg>
    <p:spTree>
      <p:nvGrpSpPr>
        <p:cNvPr id="1" name=""/>
        <p:cNvGrpSpPr/>
        <p:nvPr/>
      </p:nvGrpSpPr>
      <p:grpSpPr>
        <a:xfrm>
          <a:off x="0" y="0"/>
          <a:ext cx="0" cy="0"/>
          <a:chOff x="0" y="0"/>
          <a:chExt cx="0" cy="0"/>
        </a:xfrm>
      </p:grpSpPr>
      <p:grpSp>
        <p:nvGrpSpPr>
          <p:cNvPr id="7" name="Group 6"/>
          <p:cNvGrpSpPr/>
          <p:nvPr/>
        </p:nvGrpSpPr>
        <p:grpSpPr>
          <a:xfrm>
            <a:off x="-3175" y="5824538"/>
            <a:ext cx="9148763" cy="1036637"/>
            <a:chOff x="-3175" y="5824538"/>
            <a:chExt cx="9148763" cy="1036637"/>
          </a:xfrm>
          <a:solidFill>
            <a:schemeClr val="accent3"/>
          </a:solidFill>
        </p:grpSpPr>
        <p:sp>
          <p:nvSpPr>
            <p:cNvPr id="8" name="Rectangle 8"/>
            <p:cNvSpPr>
              <a:spLocks noChangeArrowheads="1"/>
            </p:cNvSpPr>
            <p:nvPr userDrawn="1"/>
          </p:nvSpPr>
          <p:spPr bwMode="auto">
            <a:xfrm>
              <a:off x="-3175" y="5824538"/>
              <a:ext cx="9148763" cy="1036637"/>
            </a:xfrm>
            <a:prstGeom prst="rect">
              <a:avLst/>
            </a:prstGeom>
            <a:grpFill/>
            <a:ln w="9525">
              <a:noFill/>
              <a:miter lim="800000"/>
              <a:headEnd/>
              <a:tailEnd/>
            </a:ln>
          </p:spPr>
          <p:txBody>
            <a:bodyPr wrap="none" anchor="ctr"/>
            <a:lstStyle/>
            <a:p>
              <a:endParaRPr lang="en-GB" dirty="0"/>
            </a:p>
          </p:txBody>
        </p:sp>
        <p:pic>
          <p:nvPicPr>
            <p:cNvPr id="9" name="Picture 14" descr="ox_rect"/>
            <p:cNvPicPr>
              <a:picLocks noChangeAspect="1" noChangeArrowheads="1"/>
            </p:cNvPicPr>
            <p:nvPr userDrawn="1"/>
          </p:nvPicPr>
          <p:blipFill>
            <a:blip r:embed="rId4" cstate="print"/>
            <a:srcRect/>
            <a:stretch>
              <a:fillRect/>
            </a:stretch>
          </p:blipFill>
          <p:spPr bwMode="auto">
            <a:xfrm>
              <a:off x="685800" y="6096000"/>
              <a:ext cx="1366838" cy="419100"/>
            </a:xfrm>
            <a:prstGeom prst="rect">
              <a:avLst/>
            </a:prstGeom>
            <a:grpFill/>
          </p:spPr>
        </p:pic>
      </p:grpSp>
      <p:sp>
        <p:nvSpPr>
          <p:cNvPr id="12" name="Footer Placeholder 4"/>
          <p:cNvSpPr>
            <a:spLocks noGrp="1"/>
          </p:cNvSpPr>
          <p:nvPr>
            <p:ph type="ftr" sz="quarter" idx="3"/>
          </p:nvPr>
        </p:nvSpPr>
        <p:spPr>
          <a:xfrm>
            <a:off x="3124200" y="6100781"/>
            <a:ext cx="5591204" cy="365125"/>
          </a:xfrm>
          <a:prstGeom prst="rect">
            <a:avLst/>
          </a:prstGeom>
        </p:spPr>
        <p:txBody>
          <a:bodyPr/>
          <a:lstStyle>
            <a:lvl1pPr algn="r">
              <a:defRPr sz="1600" baseline="0">
                <a:solidFill>
                  <a:schemeClr val="tx1"/>
                </a:solidFill>
              </a:defRPr>
            </a:lvl1pPr>
          </a:lstStyle>
          <a:p>
            <a:r>
              <a:rPr lang="en-GB" dirty="0" smtClean="0"/>
              <a:t>Introduction to the Purchase to Pay Process</a:t>
            </a:r>
            <a:endParaRPr lang="en-GB" dirty="0"/>
          </a:p>
        </p:txBody>
      </p:sp>
      <p:sp>
        <p:nvSpPr>
          <p:cNvPr id="6" name="Title Placeholder 5"/>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smtClean="0"/>
              <a:t>Click to edit Master title style</a:t>
            </a:r>
            <a:endParaRPr lang="en-GB" dirty="0"/>
          </a:p>
        </p:txBody>
      </p:sp>
      <p:sp>
        <p:nvSpPr>
          <p:cNvPr id="10" name="Text Placeholder 9"/>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hf sldNum="0" hdr="0" dt="0"/>
  <p:txStyles>
    <p:titleStyle>
      <a:lvl1pPr algn="l" defTabSz="914400" rtl="0" eaLnBrk="1" latinLnBrk="0" hangingPunct="1">
        <a:spcBef>
          <a:spcPct val="0"/>
        </a:spcBef>
        <a:buNone/>
        <a:defRPr sz="3200" b="1"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5.jpe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hyperlink" Target="http://www.google.co.uk/url?sa=i&amp;rct=j&amp;q=&amp;esrc=s&amp;frm=1&amp;source=images&amp;cd=&amp;cad=rja&amp;uact=8&amp;docid=tF80dqwhff9Q9M&amp;tbnid=ebs8Daz5OpvS1M:&amp;ved=0CAYQjRw&amp;url=http://www.building-surveying.com/works-specification.php&amp;ei=IQArU96pEeev0QXlz4GwCQ&amp;bvm=bv.62922401,d.ZG4&amp;psig=AFQjCNEsqj6pZe5HEEoFYonU4E9ZsQqEBw&amp;ust=1395413358957248"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3518" y="2698487"/>
            <a:ext cx="5408602" cy="1470025"/>
          </a:xfrm>
        </p:spPr>
        <p:txBody>
          <a:bodyPr>
            <a:normAutofit/>
          </a:bodyPr>
          <a:lstStyle/>
          <a:p>
            <a:r>
              <a:rPr lang="en-GB" sz="4600" dirty="0" smtClean="0">
                <a:solidFill>
                  <a:schemeClr val="accent3"/>
                </a:solidFill>
              </a:rPr>
              <a:t>Specify the Need</a:t>
            </a:r>
            <a:endParaRPr lang="en-GB" sz="4600" dirty="0">
              <a:solidFill>
                <a:schemeClr val="accent3"/>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7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graphicFrame>
        <p:nvGraphicFramePr>
          <p:cNvPr id="7" name="Diagram 6"/>
          <p:cNvGraphicFramePr/>
          <p:nvPr>
            <p:extLst/>
          </p:nvPr>
        </p:nvGraphicFramePr>
        <p:xfrm>
          <a:off x="979602" y="214928"/>
          <a:ext cx="7272808" cy="5381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396000"/>
      </p:ext>
    </p:extLst>
  </p:cSld>
  <p:clrMapOvr>
    <a:masterClrMapping/>
  </p:clrMapOvr>
  <p:transition spd="slow" advTm="136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sp>
        <p:nvSpPr>
          <p:cNvPr id="3" name="Title 2"/>
          <p:cNvSpPr>
            <a:spLocks noGrp="1"/>
          </p:cNvSpPr>
          <p:nvPr>
            <p:ph type="title"/>
          </p:nvPr>
        </p:nvSpPr>
        <p:spPr>
          <a:xfrm>
            <a:off x="158824" y="260648"/>
            <a:ext cx="8229600" cy="1143000"/>
          </a:xfrm>
        </p:spPr>
        <p:txBody>
          <a:bodyPr/>
          <a:lstStyle/>
          <a:p>
            <a:r>
              <a:rPr lang="en-GB" dirty="0" smtClean="0"/>
              <a:t>Market Sounding</a:t>
            </a:r>
            <a:endParaRPr lang="en-GB" dirty="0"/>
          </a:p>
        </p:txBody>
      </p:sp>
      <p:sp>
        <p:nvSpPr>
          <p:cNvPr id="4" name="Text Placeholder 3"/>
          <p:cNvSpPr>
            <a:spLocks noGrp="1"/>
          </p:cNvSpPr>
          <p:nvPr>
            <p:ph type="body" sz="quarter" idx="12"/>
          </p:nvPr>
        </p:nvSpPr>
        <p:spPr>
          <a:xfrm>
            <a:off x="395536" y="1052736"/>
            <a:ext cx="8588849" cy="4357702"/>
          </a:xfrm>
        </p:spPr>
        <p:txBody>
          <a:bodyPr>
            <a:normAutofit lnSpcReduction="10000"/>
          </a:bodyPr>
          <a:lstStyle/>
          <a:p>
            <a:pPr>
              <a:spcAft>
                <a:spcPts val="1800"/>
              </a:spcAft>
            </a:pPr>
            <a:r>
              <a:rPr lang="en-GB" sz="3000" dirty="0" smtClean="0">
                <a:solidFill>
                  <a:srgbClr val="002060"/>
                </a:solidFill>
              </a:rPr>
              <a:t>Prior to tendering</a:t>
            </a:r>
            <a:endParaRPr lang="en-GB" sz="3000" dirty="0">
              <a:solidFill>
                <a:srgbClr val="002060"/>
              </a:solidFill>
            </a:endParaRPr>
          </a:p>
          <a:p>
            <a:pPr>
              <a:spcAft>
                <a:spcPts val="1800"/>
              </a:spcAft>
            </a:pPr>
            <a:r>
              <a:rPr lang="en-GB" sz="3000" dirty="0" smtClean="0">
                <a:solidFill>
                  <a:srgbClr val="002060"/>
                </a:solidFill>
              </a:rPr>
              <a:t>Assess market reaction / gain insight</a:t>
            </a:r>
          </a:p>
          <a:p>
            <a:pPr lvl="1">
              <a:spcAft>
                <a:spcPts val="1800"/>
              </a:spcAft>
            </a:pPr>
            <a:r>
              <a:rPr lang="en-GB" sz="2600" dirty="0" smtClean="0">
                <a:solidFill>
                  <a:srgbClr val="002060"/>
                </a:solidFill>
              </a:rPr>
              <a:t>Specification development</a:t>
            </a:r>
          </a:p>
          <a:p>
            <a:pPr lvl="1">
              <a:spcAft>
                <a:spcPts val="1800"/>
              </a:spcAft>
            </a:pPr>
            <a:r>
              <a:rPr lang="en-GB" sz="2600" dirty="0" smtClean="0">
                <a:solidFill>
                  <a:srgbClr val="002060"/>
                </a:solidFill>
              </a:rPr>
              <a:t>Solution options</a:t>
            </a:r>
          </a:p>
          <a:p>
            <a:pPr lvl="1">
              <a:spcAft>
                <a:spcPts val="1800"/>
              </a:spcAft>
            </a:pPr>
            <a:r>
              <a:rPr lang="en-GB" sz="2600" dirty="0" smtClean="0">
                <a:solidFill>
                  <a:srgbClr val="002060"/>
                </a:solidFill>
              </a:rPr>
              <a:t>Commercial approach</a:t>
            </a:r>
          </a:p>
          <a:p>
            <a:pPr>
              <a:spcAft>
                <a:spcPts val="1800"/>
              </a:spcAft>
            </a:pPr>
            <a:r>
              <a:rPr lang="en-GB" sz="3000" dirty="0" smtClean="0">
                <a:solidFill>
                  <a:srgbClr val="002060"/>
                </a:solidFill>
              </a:rPr>
              <a:t>Benefits</a:t>
            </a:r>
          </a:p>
          <a:p>
            <a:pPr marL="457200" lvl="1" indent="0">
              <a:buNone/>
            </a:pPr>
            <a:endParaRPr lang="en-GB" dirty="0"/>
          </a:p>
        </p:txBody>
      </p:sp>
      <p:grpSp>
        <p:nvGrpSpPr>
          <p:cNvPr id="6" name="Group 5"/>
          <p:cNvGrpSpPr/>
          <p:nvPr/>
        </p:nvGrpSpPr>
        <p:grpSpPr>
          <a:xfrm>
            <a:off x="5601361" y="2420406"/>
            <a:ext cx="3472853" cy="3347140"/>
            <a:chOff x="1838464" y="620688"/>
            <a:chExt cx="5037792" cy="4706164"/>
          </a:xfrm>
        </p:grpSpPr>
        <p:sp>
          <p:nvSpPr>
            <p:cNvPr id="7" name="Hexagon 6"/>
            <p:cNvSpPr/>
            <p:nvPr/>
          </p:nvSpPr>
          <p:spPr>
            <a:xfrm>
              <a:off x="3419872" y="620688"/>
              <a:ext cx="1872208" cy="1512168"/>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smtClean="0">
                  <a:solidFill>
                    <a:schemeClr val="accent3"/>
                  </a:solidFill>
                </a:rPr>
                <a:t>Feasibility</a:t>
              </a:r>
              <a:endParaRPr lang="en-GB" sz="1400" b="1" dirty="0">
                <a:solidFill>
                  <a:schemeClr val="accent3"/>
                </a:solidFill>
              </a:endParaRPr>
            </a:p>
          </p:txBody>
        </p:sp>
        <p:sp>
          <p:nvSpPr>
            <p:cNvPr id="8" name="Hexagon 7"/>
            <p:cNvSpPr/>
            <p:nvPr/>
          </p:nvSpPr>
          <p:spPr>
            <a:xfrm>
              <a:off x="5004048" y="1431387"/>
              <a:ext cx="1872208" cy="1512168"/>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smtClean="0">
                  <a:solidFill>
                    <a:schemeClr val="accent3"/>
                  </a:solidFill>
                </a:rPr>
                <a:t>Capability</a:t>
              </a:r>
              <a:endParaRPr lang="en-GB" sz="1400" b="1" dirty="0">
                <a:solidFill>
                  <a:schemeClr val="accent3"/>
                </a:solidFill>
              </a:endParaRPr>
            </a:p>
          </p:txBody>
        </p:sp>
        <p:sp>
          <p:nvSpPr>
            <p:cNvPr id="9" name="Hexagon 8"/>
            <p:cNvSpPr/>
            <p:nvPr/>
          </p:nvSpPr>
          <p:spPr>
            <a:xfrm>
              <a:off x="5004048" y="3058600"/>
              <a:ext cx="1872208" cy="1512168"/>
            </a:xfrm>
            <a:prstGeom prst="hexagon">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smtClean="0">
                  <a:solidFill>
                    <a:schemeClr val="accent3"/>
                  </a:solidFill>
                </a:rPr>
                <a:t>Maturity</a:t>
              </a:r>
              <a:endParaRPr lang="en-GB" sz="1400" b="1" dirty="0">
                <a:solidFill>
                  <a:schemeClr val="accent3"/>
                </a:solidFill>
              </a:endParaRPr>
            </a:p>
          </p:txBody>
        </p:sp>
        <p:sp>
          <p:nvSpPr>
            <p:cNvPr id="10" name="Hexagon 9"/>
            <p:cNvSpPr/>
            <p:nvPr/>
          </p:nvSpPr>
          <p:spPr>
            <a:xfrm>
              <a:off x="1838464" y="1431387"/>
              <a:ext cx="1872208" cy="1512168"/>
            </a:xfrm>
            <a:prstGeom prst="hexag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smtClean="0">
                  <a:solidFill>
                    <a:schemeClr val="accent3"/>
                  </a:solidFill>
                </a:rPr>
                <a:t>Capacity</a:t>
              </a:r>
              <a:endParaRPr lang="en-GB" sz="1400" b="1" dirty="0">
                <a:solidFill>
                  <a:schemeClr val="accent3"/>
                </a:solidFill>
              </a:endParaRPr>
            </a:p>
          </p:txBody>
        </p:sp>
        <p:sp>
          <p:nvSpPr>
            <p:cNvPr id="11" name="Hexagon 10"/>
            <p:cNvSpPr/>
            <p:nvPr/>
          </p:nvSpPr>
          <p:spPr>
            <a:xfrm>
              <a:off x="1838464" y="3010000"/>
              <a:ext cx="1872208" cy="1512168"/>
            </a:xfrm>
            <a:prstGeom prst="hexagon">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smtClean="0">
                  <a:solidFill>
                    <a:schemeClr val="accent3"/>
                  </a:solidFill>
                </a:rPr>
                <a:t>Innovation / Trends</a:t>
              </a:r>
              <a:endParaRPr lang="en-GB" sz="1400" b="1" dirty="0">
                <a:solidFill>
                  <a:schemeClr val="accent3"/>
                </a:solidFill>
              </a:endParaRPr>
            </a:p>
          </p:txBody>
        </p:sp>
        <p:sp>
          <p:nvSpPr>
            <p:cNvPr id="12" name="Hexagon 11"/>
            <p:cNvSpPr/>
            <p:nvPr/>
          </p:nvSpPr>
          <p:spPr>
            <a:xfrm>
              <a:off x="3401626" y="3814684"/>
              <a:ext cx="1872208" cy="1512168"/>
            </a:xfrm>
            <a:prstGeom prst="hexagon">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smtClean="0">
                  <a:solidFill>
                    <a:schemeClr val="accent3"/>
                  </a:solidFill>
                </a:rPr>
                <a:t>Interest</a:t>
              </a:r>
              <a:endParaRPr lang="en-GB" sz="1400" b="1" dirty="0">
                <a:solidFill>
                  <a:schemeClr val="accent3"/>
                </a:solidFill>
              </a:endParaRPr>
            </a:p>
          </p:txBody>
        </p:sp>
      </p:gr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5954412"/>
      </p:ext>
    </p:extLst>
  </p:cSld>
  <p:clrMapOvr>
    <a:masterClrMapping/>
  </p:clrMapOvr>
  <p:transition spd="slow" advTm="78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sp>
        <p:nvSpPr>
          <p:cNvPr id="3" name="Title 2"/>
          <p:cNvSpPr>
            <a:spLocks noGrp="1"/>
          </p:cNvSpPr>
          <p:nvPr>
            <p:ph type="title"/>
          </p:nvPr>
        </p:nvSpPr>
        <p:spPr>
          <a:xfrm>
            <a:off x="107504" y="25690"/>
            <a:ext cx="8229600" cy="1143000"/>
          </a:xfrm>
        </p:spPr>
        <p:txBody>
          <a:bodyPr/>
          <a:lstStyle/>
          <a:p>
            <a:r>
              <a:rPr lang="en-GB" dirty="0" smtClean="0"/>
              <a:t>Format</a:t>
            </a:r>
            <a:endParaRPr lang="en-GB" dirty="0"/>
          </a:p>
        </p:txBody>
      </p:sp>
      <p:sp>
        <p:nvSpPr>
          <p:cNvPr id="4" name="Text Placeholder 3"/>
          <p:cNvSpPr>
            <a:spLocks noGrp="1"/>
          </p:cNvSpPr>
          <p:nvPr>
            <p:ph type="body" sz="quarter" idx="12"/>
          </p:nvPr>
        </p:nvSpPr>
        <p:spPr>
          <a:xfrm>
            <a:off x="323528" y="799858"/>
            <a:ext cx="8712967" cy="4933766"/>
          </a:xfrm>
        </p:spPr>
        <p:txBody>
          <a:bodyPr>
            <a:normAutofit/>
          </a:bodyPr>
          <a:lstStyle/>
          <a:p>
            <a:pPr>
              <a:spcAft>
                <a:spcPts val="1200"/>
              </a:spcAft>
            </a:pPr>
            <a:r>
              <a:rPr lang="en-GB" sz="3000" dirty="0" smtClean="0">
                <a:solidFill>
                  <a:srgbClr val="002060"/>
                </a:solidFill>
              </a:rPr>
              <a:t>No defined process</a:t>
            </a:r>
          </a:p>
          <a:p>
            <a:pPr>
              <a:spcAft>
                <a:spcPts val="1200"/>
              </a:spcAft>
            </a:pPr>
            <a:r>
              <a:rPr lang="en-GB" sz="3000" dirty="0" smtClean="0">
                <a:solidFill>
                  <a:srgbClr val="002060"/>
                </a:solidFill>
              </a:rPr>
              <a:t>Not supplier selection</a:t>
            </a:r>
          </a:p>
          <a:p>
            <a:pPr>
              <a:spcAft>
                <a:spcPts val="1200"/>
              </a:spcAft>
            </a:pPr>
            <a:r>
              <a:rPr lang="en-GB" sz="3000" dirty="0" smtClean="0">
                <a:solidFill>
                  <a:srgbClr val="002060"/>
                </a:solidFill>
              </a:rPr>
              <a:t>No commitment</a:t>
            </a:r>
          </a:p>
          <a:p>
            <a:pPr>
              <a:spcAft>
                <a:spcPts val="1200"/>
              </a:spcAft>
            </a:pPr>
            <a:endParaRPr lang="en-GB" sz="400" dirty="0" smtClean="0">
              <a:solidFill>
                <a:srgbClr val="002060"/>
              </a:solidFill>
            </a:endParaRPr>
          </a:p>
          <a:p>
            <a:pPr>
              <a:spcAft>
                <a:spcPts val="1200"/>
              </a:spcAft>
            </a:pPr>
            <a:r>
              <a:rPr lang="en-GB" sz="3000" dirty="0" smtClean="0">
                <a:solidFill>
                  <a:srgbClr val="002060"/>
                </a:solidFill>
              </a:rPr>
              <a:t>Short written scope / questions</a:t>
            </a:r>
          </a:p>
          <a:p>
            <a:pPr>
              <a:spcAft>
                <a:spcPts val="1200"/>
              </a:spcAft>
            </a:pPr>
            <a:r>
              <a:rPr lang="en-GB" sz="3000" dirty="0" smtClean="0">
                <a:solidFill>
                  <a:srgbClr val="002060"/>
                </a:solidFill>
              </a:rPr>
              <a:t>Presentations </a:t>
            </a:r>
          </a:p>
          <a:p>
            <a:pPr>
              <a:spcAft>
                <a:spcPts val="1200"/>
              </a:spcAft>
            </a:pPr>
            <a:r>
              <a:rPr lang="en-GB" sz="3000" dirty="0" smtClean="0">
                <a:solidFill>
                  <a:srgbClr val="002060"/>
                </a:solidFill>
              </a:rPr>
              <a:t>Discussion / site visits</a:t>
            </a:r>
          </a:p>
          <a:p>
            <a:pPr marL="0" indent="0">
              <a:spcAft>
                <a:spcPts val="1200"/>
              </a:spcAft>
              <a:buNone/>
            </a:pPr>
            <a:endParaRPr lang="en-GB" sz="2600" dirty="0" smtClean="0">
              <a:solidFill>
                <a:srgbClr val="002060"/>
              </a:solidFill>
            </a:endParaRPr>
          </a:p>
          <a:p>
            <a:pPr lvl="1">
              <a:spcAft>
                <a:spcPts val="1200"/>
              </a:spcAft>
            </a:pPr>
            <a:endParaRPr lang="en-GB"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20808385"/>
      </p:ext>
    </p:extLst>
  </p:cSld>
  <p:clrMapOvr>
    <a:masterClrMapping/>
  </p:clrMapOvr>
  <p:transition spd="slow" advTm="61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sp>
        <p:nvSpPr>
          <p:cNvPr id="3" name="Title 2"/>
          <p:cNvSpPr>
            <a:spLocks noGrp="1"/>
          </p:cNvSpPr>
          <p:nvPr>
            <p:ph type="title"/>
          </p:nvPr>
        </p:nvSpPr>
        <p:spPr>
          <a:xfrm>
            <a:off x="107504" y="78925"/>
            <a:ext cx="8229600" cy="1143000"/>
          </a:xfrm>
        </p:spPr>
        <p:txBody>
          <a:bodyPr/>
          <a:lstStyle/>
          <a:p>
            <a:r>
              <a:rPr lang="en-GB" dirty="0" smtClean="0"/>
              <a:t>Practicalities</a:t>
            </a:r>
            <a:endParaRPr lang="en-GB" dirty="0"/>
          </a:p>
        </p:txBody>
      </p:sp>
      <p:sp>
        <p:nvSpPr>
          <p:cNvPr id="4" name="Text Placeholder 3"/>
          <p:cNvSpPr>
            <a:spLocks noGrp="1"/>
          </p:cNvSpPr>
          <p:nvPr>
            <p:ph type="body" sz="quarter" idx="12"/>
          </p:nvPr>
        </p:nvSpPr>
        <p:spPr>
          <a:xfrm>
            <a:off x="411550" y="836712"/>
            <a:ext cx="8588849" cy="4789750"/>
          </a:xfrm>
        </p:spPr>
        <p:txBody>
          <a:bodyPr>
            <a:normAutofit/>
          </a:bodyPr>
          <a:lstStyle/>
          <a:p>
            <a:pPr>
              <a:spcAft>
                <a:spcPts val="1200"/>
              </a:spcAft>
            </a:pPr>
            <a:r>
              <a:rPr lang="en-GB" sz="3000" dirty="0" smtClean="0">
                <a:solidFill>
                  <a:srgbClr val="002060"/>
                </a:solidFill>
              </a:rPr>
              <a:t>Transparent – process &amp; timescales</a:t>
            </a:r>
          </a:p>
          <a:p>
            <a:pPr>
              <a:spcAft>
                <a:spcPts val="1200"/>
              </a:spcAft>
            </a:pPr>
            <a:r>
              <a:rPr lang="en-GB" sz="3000" dirty="0" smtClean="0">
                <a:solidFill>
                  <a:srgbClr val="002060"/>
                </a:solidFill>
              </a:rPr>
              <a:t>Promote your opportunity</a:t>
            </a:r>
          </a:p>
          <a:p>
            <a:pPr>
              <a:spcAft>
                <a:spcPts val="1200"/>
              </a:spcAft>
            </a:pPr>
            <a:r>
              <a:rPr lang="en-GB" sz="3000" dirty="0" smtClean="0">
                <a:solidFill>
                  <a:srgbClr val="002060"/>
                </a:solidFill>
              </a:rPr>
              <a:t>Be </a:t>
            </a:r>
            <a:r>
              <a:rPr lang="en-GB" sz="3000" dirty="0">
                <a:solidFill>
                  <a:srgbClr val="002060"/>
                </a:solidFill>
              </a:rPr>
              <a:t>open to change</a:t>
            </a:r>
          </a:p>
          <a:p>
            <a:pPr>
              <a:spcAft>
                <a:spcPts val="1200"/>
              </a:spcAft>
            </a:pPr>
            <a:r>
              <a:rPr lang="en-GB" sz="3000" dirty="0" smtClean="0">
                <a:solidFill>
                  <a:srgbClr val="002060"/>
                </a:solidFill>
              </a:rPr>
              <a:t>Confidential information</a:t>
            </a:r>
          </a:p>
          <a:p>
            <a:pPr>
              <a:spcAft>
                <a:spcPts val="1200"/>
              </a:spcAft>
            </a:pPr>
            <a:r>
              <a:rPr lang="en-GB" sz="3000" dirty="0" smtClean="0">
                <a:solidFill>
                  <a:srgbClr val="002060"/>
                </a:solidFill>
              </a:rPr>
              <a:t>Keep notes</a:t>
            </a:r>
          </a:p>
          <a:p>
            <a:pPr marL="0" indent="0">
              <a:spcAft>
                <a:spcPts val="1200"/>
              </a:spcAft>
              <a:buNone/>
            </a:pPr>
            <a:endParaRPr lang="en-GB" sz="2600" dirty="0" smtClean="0">
              <a:solidFill>
                <a:srgbClr val="002060"/>
              </a:solidFill>
            </a:endParaRPr>
          </a:p>
          <a:p>
            <a:pPr lvl="1">
              <a:spcAft>
                <a:spcPts val="1200"/>
              </a:spcAft>
            </a:pP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2110804"/>
      </p:ext>
    </p:extLst>
  </p:cSld>
  <p:clrMapOvr>
    <a:masterClrMapping/>
  </p:clrMapOvr>
  <p:transition spd="slow" advTm="689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sp>
        <p:nvSpPr>
          <p:cNvPr id="3" name="Title 2"/>
          <p:cNvSpPr>
            <a:spLocks noGrp="1"/>
          </p:cNvSpPr>
          <p:nvPr>
            <p:ph type="title"/>
          </p:nvPr>
        </p:nvSpPr>
        <p:spPr/>
        <p:txBody>
          <a:bodyPr/>
          <a:lstStyle/>
          <a:p>
            <a:r>
              <a:rPr lang="en-GB" dirty="0" smtClean="0"/>
              <a:t>Specify Need</a:t>
            </a:r>
            <a:endParaRPr lang="en-GB" dirty="0"/>
          </a:p>
        </p:txBody>
      </p:sp>
      <p:pic>
        <p:nvPicPr>
          <p:cNvPr id="1026" name="Picture 2" descr="https://encrypted-tbn0.gstatic.com/images?q=tbn:ANd9GcQ0IzaFg57tvYOeBfSGlmCpuyZelM4VPZC1Kl01db_ZVBpK8Zt5">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4312" y="332656"/>
            <a:ext cx="3504388" cy="5256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2"/>
          </p:nvPr>
        </p:nvSpPr>
        <p:spPr>
          <a:xfrm>
            <a:off x="251520" y="1124744"/>
            <a:ext cx="5040560" cy="4752528"/>
          </a:xfrm>
        </p:spPr>
        <p:txBody>
          <a:bodyPr>
            <a:normAutofit lnSpcReduction="10000"/>
          </a:bodyPr>
          <a:lstStyle/>
          <a:p>
            <a:pPr marL="533400" lvl="1" indent="-342900">
              <a:spcAft>
                <a:spcPts val="1200"/>
              </a:spcAft>
              <a:buFont typeface="Arial" pitchFamily="34" charset="0"/>
              <a:buChar char="•"/>
            </a:pPr>
            <a:r>
              <a:rPr lang="en-GB" sz="2400" dirty="0" smtClean="0"/>
              <a:t>Specification = a statement of need to be satisfied by the purchase of external resources</a:t>
            </a:r>
          </a:p>
          <a:p>
            <a:pPr marL="533400" lvl="1" indent="-342900">
              <a:spcAft>
                <a:spcPts val="1200"/>
              </a:spcAft>
              <a:buFont typeface="Arial" pitchFamily="34" charset="0"/>
              <a:buChar char="•"/>
            </a:pPr>
            <a:r>
              <a:rPr lang="en-GB" sz="2400" dirty="0"/>
              <a:t>Consult relevant stakeholders</a:t>
            </a:r>
          </a:p>
          <a:p>
            <a:pPr marL="533400" lvl="1" indent="-342900">
              <a:spcAft>
                <a:spcPts val="1200"/>
              </a:spcAft>
              <a:buFont typeface="Arial" pitchFamily="34" charset="0"/>
              <a:buChar char="•"/>
            </a:pPr>
            <a:r>
              <a:rPr lang="en-GB" sz="2400" dirty="0" smtClean="0"/>
              <a:t>Aim to present suppliers with a clear, accurate and full description of need</a:t>
            </a:r>
          </a:p>
          <a:p>
            <a:pPr marL="533400" lvl="1" indent="-342900">
              <a:spcAft>
                <a:spcPts val="1200"/>
              </a:spcAft>
              <a:buFont typeface="Arial" pitchFamily="34" charset="0"/>
              <a:buChar char="•"/>
            </a:pPr>
            <a:r>
              <a:rPr lang="en-GB" sz="2400" dirty="0" smtClean="0"/>
              <a:t>Enables suppliers to propose appropriate solutions</a:t>
            </a:r>
          </a:p>
          <a:p>
            <a:pPr marL="190500" lvl="1" indent="0">
              <a:spcAft>
                <a:spcPts val="1200"/>
              </a:spcAft>
              <a:buNone/>
            </a:pPr>
            <a:r>
              <a:rPr lang="en-GB" sz="2400" dirty="0" smtClean="0"/>
              <a:t> </a:t>
            </a:r>
            <a:endParaRPr lang="en-GB" sz="2400" dirty="0"/>
          </a:p>
          <a:p>
            <a:pPr marL="190500" lvl="1" indent="0">
              <a:buNone/>
            </a:pPr>
            <a:endParaRPr lang="en-GB" dirty="0" smtClean="0"/>
          </a:p>
          <a:p>
            <a:pPr marL="742950" lvl="2" indent="-342900">
              <a:buFont typeface="Arial" pitchFamily="34" charset="0"/>
              <a:buChar char="•"/>
            </a:pPr>
            <a:endParaRPr lang="en-GB" dirty="0" smtClean="0"/>
          </a:p>
          <a:p>
            <a:endParaRPr lang="en-GB" sz="3000" dirty="0" smtClean="0"/>
          </a:p>
          <a:p>
            <a:endParaRPr lang="en-GB" sz="3000" dirty="0" smtClean="0"/>
          </a:p>
          <a:p>
            <a:pPr lvl="1"/>
            <a:endParaRPr lang="en-GB"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43264372"/>
      </p:ext>
    </p:extLst>
  </p:cSld>
  <p:clrMapOvr>
    <a:masterClrMapping/>
  </p:clrMapOvr>
  <p:transition spd="slow" advTm="624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6"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sp>
        <p:nvSpPr>
          <p:cNvPr id="3" name="Title 2"/>
          <p:cNvSpPr>
            <a:spLocks noGrp="1"/>
          </p:cNvSpPr>
          <p:nvPr>
            <p:ph type="title"/>
          </p:nvPr>
        </p:nvSpPr>
        <p:spPr>
          <a:xfrm>
            <a:off x="168082" y="214928"/>
            <a:ext cx="8229600" cy="1143000"/>
          </a:xfrm>
        </p:spPr>
        <p:txBody>
          <a:bodyPr/>
          <a:lstStyle/>
          <a:p>
            <a:r>
              <a:rPr lang="en-GB" dirty="0" smtClean="0"/>
              <a:t>Specification Content </a:t>
            </a:r>
            <a:endParaRPr lang="en-GB" dirty="0"/>
          </a:p>
        </p:txBody>
      </p:sp>
      <p:sp>
        <p:nvSpPr>
          <p:cNvPr id="6" name="Text Placeholder 3"/>
          <p:cNvSpPr>
            <a:spLocks noGrp="1"/>
          </p:cNvSpPr>
          <p:nvPr>
            <p:ph type="body" sz="quarter" idx="12"/>
          </p:nvPr>
        </p:nvSpPr>
        <p:spPr>
          <a:xfrm>
            <a:off x="323528" y="871001"/>
            <a:ext cx="8820472" cy="5229779"/>
          </a:xfrm>
        </p:spPr>
        <p:txBody>
          <a:bodyPr>
            <a:normAutofit fontScale="92500"/>
          </a:bodyPr>
          <a:lstStyle/>
          <a:p>
            <a:pPr marL="533400" lvl="1" indent="-342900">
              <a:spcAft>
                <a:spcPts val="1800"/>
              </a:spcAft>
              <a:buFont typeface="Arial" pitchFamily="34" charset="0"/>
              <a:buChar char="•"/>
            </a:pPr>
            <a:r>
              <a:rPr lang="en-GB" sz="2400" dirty="0" smtClean="0"/>
              <a:t>Background – provide context</a:t>
            </a:r>
          </a:p>
          <a:p>
            <a:pPr marL="533400" lvl="1" indent="-342900">
              <a:spcAft>
                <a:spcPts val="1800"/>
              </a:spcAft>
              <a:buFont typeface="Arial" pitchFamily="34" charset="0"/>
              <a:buChar char="•"/>
            </a:pPr>
            <a:r>
              <a:rPr lang="en-GB" sz="2400" dirty="0" smtClean="0"/>
              <a:t>State expected outcomes (‘what’ not ‘how’)</a:t>
            </a:r>
          </a:p>
          <a:p>
            <a:pPr marL="533400" lvl="1" indent="-342900">
              <a:spcAft>
                <a:spcPts val="1800"/>
              </a:spcAft>
              <a:buFont typeface="Arial" pitchFamily="34" charset="0"/>
              <a:buChar char="•"/>
            </a:pPr>
            <a:r>
              <a:rPr lang="en-GB" sz="2400" dirty="0" smtClean="0"/>
              <a:t>Use clear, unambiguous language  </a:t>
            </a:r>
          </a:p>
          <a:p>
            <a:pPr marL="933450" lvl="2" indent="-342900">
              <a:spcAft>
                <a:spcPts val="1800"/>
              </a:spcAft>
              <a:buFont typeface="Arial" pitchFamily="34" charset="0"/>
              <a:buChar char="•"/>
            </a:pPr>
            <a:r>
              <a:rPr lang="en-GB" sz="2000" dirty="0" smtClean="0"/>
              <a:t>‘the supplier shall…’ / ’the solution must…’</a:t>
            </a:r>
          </a:p>
          <a:p>
            <a:pPr marL="533400" lvl="1" indent="-342900">
              <a:spcAft>
                <a:spcPts val="1800"/>
              </a:spcAft>
              <a:buFont typeface="Arial" pitchFamily="34" charset="0"/>
              <a:buChar char="•"/>
            </a:pPr>
            <a:r>
              <a:rPr lang="en-GB" sz="2400" dirty="0" smtClean="0"/>
              <a:t>Avoid </a:t>
            </a:r>
            <a:r>
              <a:rPr lang="en-GB" sz="2400" dirty="0"/>
              <a:t>jargon and ensure acronyms are expanded on first use</a:t>
            </a:r>
          </a:p>
          <a:p>
            <a:pPr marL="533400" lvl="1" indent="-342900">
              <a:spcAft>
                <a:spcPts val="1800"/>
              </a:spcAft>
              <a:buFont typeface="Arial" pitchFamily="34" charset="0"/>
              <a:buChar char="•"/>
            </a:pPr>
            <a:r>
              <a:rPr lang="en-GB" sz="2400" dirty="0" smtClean="0"/>
              <a:t>Distinguish mandatory and desirable requirements</a:t>
            </a:r>
          </a:p>
          <a:p>
            <a:pPr marL="533400" lvl="1" indent="-342900">
              <a:spcAft>
                <a:spcPts val="1800"/>
              </a:spcAft>
              <a:buFont typeface="Arial" pitchFamily="34" charset="0"/>
              <a:buChar char="•"/>
            </a:pPr>
            <a:r>
              <a:rPr lang="en-GB" sz="2400" dirty="0" smtClean="0"/>
              <a:t>Where possible, avoid discriminating e.g. using brand names</a:t>
            </a:r>
          </a:p>
          <a:p>
            <a:pPr marL="533400" lvl="1" indent="-342900">
              <a:spcAft>
                <a:spcPts val="1800"/>
              </a:spcAft>
              <a:buFont typeface="Arial" pitchFamily="34" charset="0"/>
              <a:buChar char="•"/>
            </a:pPr>
            <a:r>
              <a:rPr lang="en-GB" sz="2400" dirty="0" smtClean="0"/>
              <a:t>Consider sustainability</a:t>
            </a:r>
          </a:p>
          <a:p>
            <a:pPr lvl="1">
              <a:spcAft>
                <a:spcPts val="1800"/>
              </a:spcAft>
            </a:pPr>
            <a:endParaRPr lang="en-GB"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5511544"/>
      </p:ext>
    </p:extLst>
  </p:cSld>
  <p:clrMapOvr>
    <a:masterClrMapping/>
  </p:clrMapOvr>
  <p:transition spd="slow" advTm="132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6"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t>Specify the Need</a:t>
            </a:r>
            <a:endParaRPr lang="en-GB" dirty="0"/>
          </a:p>
        </p:txBody>
      </p:sp>
      <p:sp>
        <p:nvSpPr>
          <p:cNvPr id="3" name="Title 2"/>
          <p:cNvSpPr>
            <a:spLocks noGrp="1"/>
          </p:cNvSpPr>
          <p:nvPr>
            <p:ph type="title"/>
          </p:nvPr>
        </p:nvSpPr>
        <p:spPr/>
        <p:txBody>
          <a:bodyPr/>
          <a:lstStyle/>
          <a:p>
            <a:r>
              <a:rPr lang="en-GB" dirty="0" smtClean="0"/>
              <a:t>Specification – Future Proofing</a:t>
            </a:r>
            <a:endParaRPr lang="en-GB" dirty="0"/>
          </a:p>
        </p:txBody>
      </p:sp>
      <p:sp>
        <p:nvSpPr>
          <p:cNvPr id="6" name="Text Placeholder 3"/>
          <p:cNvSpPr>
            <a:spLocks noGrp="1"/>
          </p:cNvSpPr>
          <p:nvPr>
            <p:ph type="body" sz="quarter" idx="12"/>
          </p:nvPr>
        </p:nvSpPr>
        <p:spPr>
          <a:xfrm>
            <a:off x="323528" y="1091204"/>
            <a:ext cx="5544616" cy="1617716"/>
          </a:xfrm>
        </p:spPr>
        <p:txBody>
          <a:bodyPr>
            <a:normAutofit/>
          </a:bodyPr>
          <a:lstStyle/>
          <a:p>
            <a:pPr marL="533400" lvl="1" indent="-342900">
              <a:spcAft>
                <a:spcPts val="1200"/>
              </a:spcAft>
              <a:buFont typeface="Arial" pitchFamily="34" charset="0"/>
              <a:buChar char="•"/>
            </a:pPr>
            <a:r>
              <a:rPr lang="en-GB" sz="2400" dirty="0" smtClean="0"/>
              <a:t>Include performance indicators to enable effective contract management</a:t>
            </a:r>
          </a:p>
          <a:p>
            <a:pPr marL="533400" lvl="1" indent="-342900">
              <a:spcAft>
                <a:spcPts val="1200"/>
              </a:spcAft>
              <a:buFont typeface="Arial" pitchFamily="34" charset="0"/>
              <a:buChar char="•"/>
            </a:pPr>
            <a:endParaRPr lang="en-GB" sz="2400" dirty="0" smtClean="0"/>
          </a:p>
          <a:p>
            <a:pPr lvl="1"/>
            <a:endParaRPr lang="en-GB" dirty="0"/>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075382"/>
            <a:ext cx="2024063" cy="163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31840" y="3020759"/>
            <a:ext cx="5544616" cy="1200329"/>
          </a:xfrm>
          <a:prstGeom prst="rect">
            <a:avLst/>
          </a:prstGeom>
        </p:spPr>
        <p:txBody>
          <a:bodyPr wrap="square">
            <a:spAutoFit/>
          </a:bodyPr>
          <a:lstStyle/>
          <a:p>
            <a:pPr marL="533400" lvl="1" indent="-342900">
              <a:spcBef>
                <a:spcPct val="20000"/>
              </a:spcBef>
              <a:spcAft>
                <a:spcPts val="1200"/>
              </a:spcAft>
              <a:buFont typeface="Arial" pitchFamily="34" charset="0"/>
              <a:buChar char="•"/>
            </a:pPr>
            <a:r>
              <a:rPr lang="en-GB" sz="2400" dirty="0" smtClean="0">
                <a:solidFill>
                  <a:srgbClr val="000066"/>
                </a:solidFill>
              </a:rPr>
              <a:t>Consider </a:t>
            </a:r>
            <a:r>
              <a:rPr lang="en-GB" sz="2400" dirty="0">
                <a:solidFill>
                  <a:srgbClr val="000066"/>
                </a:solidFill>
              </a:rPr>
              <a:t>future developments - </a:t>
            </a:r>
            <a:r>
              <a:rPr lang="en-GB" sz="2400" dirty="0" smtClean="0">
                <a:solidFill>
                  <a:srgbClr val="000066"/>
                </a:solidFill>
              </a:rPr>
              <a:t>including </a:t>
            </a:r>
            <a:r>
              <a:rPr lang="en-GB" sz="2400" dirty="0">
                <a:solidFill>
                  <a:srgbClr val="000066"/>
                </a:solidFill>
              </a:rPr>
              <a:t>‘</a:t>
            </a:r>
            <a:r>
              <a:rPr lang="en-GB" sz="2400" dirty="0" smtClean="0">
                <a:solidFill>
                  <a:srgbClr val="000066"/>
                </a:solidFill>
              </a:rPr>
              <a:t>options’ </a:t>
            </a:r>
            <a:r>
              <a:rPr lang="en-GB" sz="2400" dirty="0">
                <a:solidFill>
                  <a:srgbClr val="000066"/>
                </a:solidFill>
              </a:rPr>
              <a:t>makes future extension of the contract easier</a:t>
            </a:r>
            <a:endParaRPr lang="en-GB" sz="3000" dirty="0">
              <a:solidFill>
                <a:srgbClr val="000066"/>
              </a:solidFill>
            </a:endParaRPr>
          </a:p>
        </p:txBody>
      </p:sp>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481" y="283805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23528" y="4941168"/>
            <a:ext cx="9073008" cy="830997"/>
          </a:xfrm>
          <a:prstGeom prst="rect">
            <a:avLst/>
          </a:prstGeom>
        </p:spPr>
        <p:txBody>
          <a:bodyPr wrap="square">
            <a:spAutoFit/>
          </a:bodyPr>
          <a:lstStyle/>
          <a:p>
            <a:pPr marL="533400" lvl="1" indent="-342900">
              <a:spcBef>
                <a:spcPct val="20000"/>
              </a:spcBef>
              <a:spcAft>
                <a:spcPts val="1200"/>
              </a:spcAft>
              <a:buFont typeface="Arial" pitchFamily="34" charset="0"/>
              <a:buChar char="•"/>
            </a:pPr>
            <a:r>
              <a:rPr lang="en-GB" sz="2400" dirty="0" smtClean="0">
                <a:solidFill>
                  <a:srgbClr val="000066"/>
                </a:solidFill>
              </a:rPr>
              <a:t>Think about ongoing requirements e.g. servicing / consumables</a:t>
            </a:r>
            <a:endParaRPr lang="en-GB" sz="3000" dirty="0">
              <a:solidFill>
                <a:srgbClr val="000066"/>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01143227"/>
      </p:ext>
    </p:extLst>
  </p:cSld>
  <p:clrMapOvr>
    <a:masterClrMapping/>
  </p:clrMapOvr>
  <p:transition spd="slow" advTm="1013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6" grpId="0" build="p"/>
      <p:bldP spid="4"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2|18.5"/>
</p:tagLst>
</file>

<file path=ppt/tags/tag2.xml><?xml version="1.0" encoding="utf-8"?>
<p:tagLst xmlns:a="http://schemas.openxmlformats.org/drawingml/2006/main" xmlns:r="http://schemas.openxmlformats.org/officeDocument/2006/relationships" xmlns:p="http://schemas.openxmlformats.org/presentationml/2006/main">
  <p:tag name="TIMING" val="|33.7"/>
</p:tagLst>
</file>

<file path=ppt/tags/tag3.xml><?xml version="1.0" encoding="utf-8"?>
<p:tagLst xmlns:a="http://schemas.openxmlformats.org/drawingml/2006/main" xmlns:r="http://schemas.openxmlformats.org/officeDocument/2006/relationships" xmlns:p="http://schemas.openxmlformats.org/presentationml/2006/main">
  <p:tag name="TIMING" val="|10.9|5.2|10.6|7.6|26.1"/>
</p:tagLst>
</file>

<file path=ppt/tags/tag4.xml><?xml version="1.0" encoding="utf-8"?>
<p:tagLst xmlns:a="http://schemas.openxmlformats.org/drawingml/2006/main" xmlns:r="http://schemas.openxmlformats.org/officeDocument/2006/relationships" xmlns:p="http://schemas.openxmlformats.org/presentationml/2006/main">
  <p:tag name="TIMING" val="|13.6|7|17|17.7|11.6|15.1|21.8"/>
</p:tagLst>
</file>

<file path=ppt/tags/tag5.xml><?xml version="1.0" encoding="utf-8"?>
<p:tagLst xmlns:a="http://schemas.openxmlformats.org/drawingml/2006/main" xmlns:r="http://schemas.openxmlformats.org/officeDocument/2006/relationships" xmlns:p="http://schemas.openxmlformats.org/presentationml/2006/main">
  <p:tag name="TIMING" val="|9.3|19|47.9"/>
</p:tagLst>
</file>

<file path=ppt/theme/theme1.xml><?xml version="1.0" encoding="utf-8"?>
<a:theme xmlns:a="http://schemas.openxmlformats.org/drawingml/2006/main" name="Non-IT_Training_v1.0">
  <a:themeElements>
    <a:clrScheme name="FinanceTraining">
      <a:dk1>
        <a:srgbClr val="000066"/>
      </a:dk1>
      <a:lt1>
        <a:srgbClr val="C5D2E0"/>
      </a:lt1>
      <a:dk2>
        <a:srgbClr val="000066"/>
      </a:dk2>
      <a:lt2>
        <a:srgbClr val="2D2DFF"/>
      </a:lt2>
      <a:accent1>
        <a:srgbClr val="FF0000"/>
      </a:accent1>
      <a:accent2>
        <a:srgbClr val="00B050"/>
      </a:accent2>
      <a:accent3>
        <a:srgbClr val="FFFFFF"/>
      </a:accent3>
      <a:accent4>
        <a:srgbClr val="00B0F0"/>
      </a:accent4>
      <a:accent5>
        <a:srgbClr val="FFFF00"/>
      </a:accent5>
      <a:accent6>
        <a:srgbClr val="6AFF6A"/>
      </a:accent6>
      <a:hlink>
        <a:srgbClr val="FF000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200" dirty="0">
            <a:solidFill>
              <a:schemeClr val="accent3"/>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anchor="t">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3200" b="0" i="0" u="none" strike="noStrike" kern="1200" cap="none" spc="0" normalizeH="0" baseline="0" noProof="0" dirty="0" smtClean="0">
            <a:ln>
              <a:noFill/>
            </a:ln>
            <a:solidFill>
              <a:srgbClr val="000066"/>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Non-IT_Training_v1.0</Template>
  <TotalTime>6537</TotalTime>
  <Words>381</Words>
  <Application>Microsoft Office PowerPoint</Application>
  <PresentationFormat>On-screen Show (4:3)</PresentationFormat>
  <Paragraphs>77</Paragraphs>
  <Slides>8</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Wingdings</vt:lpstr>
      <vt:lpstr>Wingdings 2</vt:lpstr>
      <vt:lpstr>Non-IT_Training_v1.0</vt:lpstr>
      <vt:lpstr>Specify the Need</vt:lpstr>
      <vt:lpstr>PowerPoint Presentation</vt:lpstr>
      <vt:lpstr>Market Sounding</vt:lpstr>
      <vt:lpstr>Format</vt:lpstr>
      <vt:lpstr>Practicalities</vt:lpstr>
      <vt:lpstr>Specify Need</vt:lpstr>
      <vt:lpstr>Specification Content </vt:lpstr>
      <vt:lpstr>Specification – Future Proofing</vt:lpstr>
    </vt:vector>
  </TitlesOfParts>
  <Company>University of Oxford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Purchase to Pay Process</dc:title>
  <dc:creator>Czg</dc:creator>
  <cp:lastModifiedBy>Joanne Sibbald</cp:lastModifiedBy>
  <cp:revision>877</cp:revision>
  <cp:lastPrinted>2017-01-10T13:29:03Z</cp:lastPrinted>
  <dcterms:created xsi:type="dcterms:W3CDTF">2009-12-03T10:02:20Z</dcterms:created>
  <dcterms:modified xsi:type="dcterms:W3CDTF">2017-07-27T09:41:15Z</dcterms:modified>
</cp:coreProperties>
</file>